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DMSO%20effect\FDL%20std%20curve%20with%20DMSO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DMSO%20effect\FDL%20std%20curve%20with%20DMSO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DMSO%20effect\FDL%20std%20curve%20with%20DMSO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kern="1200" spc="0" baseline="0">
                <a:solidFill>
                  <a:srgbClr val="595959"/>
                </a:solidFill>
                <a:effectLst/>
              </a:rPr>
              <a:t>FL Std Curve (Ex 355 nm/Em 460 nm)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35498709572055"/>
          <c:y val="0.12905036641752998"/>
          <c:w val="0.85047990975684207"/>
          <c:h val="0.63686213227085176"/>
        </c:manualLayout>
      </c:layout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name>Std Only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3999853580201095"/>
                  <c:y val="0.1075892758536715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y = 315.83x</a:t>
                    </a:r>
                    <a:br>
                      <a:rPr lang="en-US" sz="1200" baseline="0">
                        <a:solidFill>
                          <a:schemeClr val="accent1"/>
                        </a:solidFill>
                      </a:rPr>
                    </a:b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R² = 0.9857</a:t>
                    </a:r>
                    <a:endParaRPr lang="en-US" sz="120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Sheet2!$L$6:$L$11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Sheet2!$M$6:$M$11</c:f>
              <c:numCache>
                <c:formatCode>General</c:formatCode>
                <c:ptCount val="6"/>
                <c:pt idx="0">
                  <c:v>16.52</c:v>
                </c:pt>
                <c:pt idx="1">
                  <c:v>302.10000000000002</c:v>
                </c:pt>
                <c:pt idx="2">
                  <c:v>863.6</c:v>
                </c:pt>
                <c:pt idx="3">
                  <c:v>1876</c:v>
                </c:pt>
                <c:pt idx="4">
                  <c:v>2800</c:v>
                </c:pt>
                <c:pt idx="5">
                  <c:v>4866</c:v>
                </c:pt>
              </c:numCache>
            </c:numRef>
          </c:yVal>
          <c:smooth val="0"/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name>Std + 5% DMSO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3.4535936141304506E-2"/>
                  <c:y val="0.2103130900266982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2"/>
                        </a:solidFill>
                      </a:rPr>
                      <a:t>y = 319.72x</a:t>
                    </a:r>
                    <a:br>
                      <a:rPr lang="en-US" sz="1200" baseline="0">
                        <a:solidFill>
                          <a:schemeClr val="accent2"/>
                        </a:solidFill>
                      </a:rPr>
                    </a:br>
                    <a:r>
                      <a:rPr lang="en-US" sz="1200" baseline="0">
                        <a:solidFill>
                          <a:schemeClr val="accent2"/>
                        </a:solidFill>
                      </a:rPr>
                      <a:t>R² = 0.993</a:t>
                    </a:r>
                    <a:endParaRPr lang="en-US" sz="120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Sheet2!$L$6:$L$11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Sheet2!$N$6:$N$11</c:f>
              <c:numCache>
                <c:formatCode>General</c:formatCode>
                <c:ptCount val="6"/>
                <c:pt idx="0">
                  <c:v>15.99</c:v>
                </c:pt>
                <c:pt idx="1">
                  <c:v>318.5</c:v>
                </c:pt>
                <c:pt idx="2">
                  <c:v>962.8</c:v>
                </c:pt>
                <c:pt idx="3">
                  <c:v>1865</c:v>
                </c:pt>
                <c:pt idx="4">
                  <c:v>3068</c:v>
                </c:pt>
                <c:pt idx="5">
                  <c:v>4766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2123000"/>
        <c:axId val="222122216"/>
      </c:scatterChart>
      <c:valAx>
        <c:axId val="222123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[Deacetylated Standard], </a:t>
                </a:r>
                <a:r>
                  <a:rPr lang="en-US" dirty="0" err="1"/>
                  <a:t>uM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122216"/>
        <c:crosses val="autoZero"/>
        <c:crossBetween val="midCat"/>
      </c:valAx>
      <c:valAx>
        <c:axId val="222122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AFU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1230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FL Std Curve (Ex 320 nm/Em 460 nm)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name>Std Only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4565021354090414"/>
                  <c:y val="9.947525534159609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y = 243.04x</a:t>
                    </a:r>
                    <a:br>
                      <a:rPr lang="en-US" sz="1200" baseline="0">
                        <a:solidFill>
                          <a:schemeClr val="accent1"/>
                        </a:solidFill>
                      </a:rPr>
                    </a:b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R² = 0.9873</a:t>
                    </a:r>
                    <a:endParaRPr lang="en-US" sz="120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Sheet2!$A$6:$A$11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Sheet2!$B$6:$B$11</c:f>
              <c:numCache>
                <c:formatCode>General</c:formatCode>
                <c:ptCount val="6"/>
                <c:pt idx="0">
                  <c:v>16.04</c:v>
                </c:pt>
                <c:pt idx="1">
                  <c:v>232.6</c:v>
                </c:pt>
                <c:pt idx="2">
                  <c:v>664</c:v>
                </c:pt>
                <c:pt idx="3">
                  <c:v>1443</c:v>
                </c:pt>
                <c:pt idx="4">
                  <c:v>2180</c:v>
                </c:pt>
                <c:pt idx="5">
                  <c:v>3728</c:v>
                </c:pt>
              </c:numCache>
            </c:numRef>
          </c:yVal>
          <c:smooth val="0"/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name>Std + 5% DMSO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1946473269939982E-2"/>
                  <c:y val="0.21703182226306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/>
                      <a:t>y = 237.57x</a:t>
                    </a:r>
                    <a:br>
                      <a:rPr lang="en-US" sz="1200" baseline="0"/>
                    </a:br>
                    <a:r>
                      <a:rPr lang="en-US" sz="1200" baseline="0"/>
                      <a:t>R² = 0.9933</a:t>
                    </a:r>
                    <a:endParaRPr lang="en-US" sz="120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Sheet2!$A$6:$A$11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Sheet2!$C$6:$C$11</c:f>
              <c:numCache>
                <c:formatCode>General</c:formatCode>
                <c:ptCount val="6"/>
                <c:pt idx="0">
                  <c:v>15.38</c:v>
                </c:pt>
                <c:pt idx="1">
                  <c:v>235.1</c:v>
                </c:pt>
                <c:pt idx="2">
                  <c:v>711.3</c:v>
                </c:pt>
                <c:pt idx="3">
                  <c:v>1379</c:v>
                </c:pt>
                <c:pt idx="4">
                  <c:v>2273</c:v>
                </c:pt>
                <c:pt idx="5">
                  <c:v>3549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2121432"/>
        <c:axId val="222608264"/>
      </c:scatterChart>
      <c:valAx>
        <c:axId val="222121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[Deacetylated Standard], </a:t>
                </a:r>
                <a:r>
                  <a:rPr lang="en-US" dirty="0" err="1"/>
                  <a:t>uM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608264"/>
        <c:crosses val="autoZero"/>
        <c:crossBetween val="midCat"/>
      </c:valAx>
      <c:valAx>
        <c:axId val="22260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AFU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1214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kern="1200" spc="0" baseline="0">
                <a:solidFill>
                  <a:srgbClr val="595959"/>
                </a:solidFill>
                <a:effectLst/>
              </a:rPr>
              <a:t>FL Std Curve (Ex 390 nm/Em 485 nm)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name>Std Only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9966819772528434"/>
                  <c:y val="4.206219014289880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y = 3.637x</a:t>
                    </a:r>
                    <a:br>
                      <a:rPr lang="en-US" sz="1200" baseline="0">
                        <a:solidFill>
                          <a:schemeClr val="accent1"/>
                        </a:solidFill>
                      </a:rPr>
                    </a:b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R² = 0.9801</a:t>
                    </a:r>
                    <a:endParaRPr lang="en-US" sz="120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Sheet2!$X$6:$X$11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Sheet2!$Y$6:$Y$11</c:f>
              <c:numCache>
                <c:formatCode>General</c:formatCode>
                <c:ptCount val="6"/>
                <c:pt idx="0">
                  <c:v>1.9870000000000001</c:v>
                </c:pt>
                <c:pt idx="1">
                  <c:v>4.8170000000000002</c:v>
                </c:pt>
                <c:pt idx="2">
                  <c:v>10.62</c:v>
                </c:pt>
                <c:pt idx="3">
                  <c:v>21.47</c:v>
                </c:pt>
                <c:pt idx="4">
                  <c:v>31.85</c:v>
                </c:pt>
                <c:pt idx="5">
                  <c:v>56.14</c:v>
                </c:pt>
              </c:numCache>
            </c:numRef>
          </c:yVal>
          <c:smooth val="0"/>
        </c:ser>
        <c:ser>
          <c:idx val="1"/>
          <c:order val="1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name>Std + 5% DMSO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7.8210848643919511E-3"/>
                  <c:y val="0.2714399241761446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2"/>
                        </a:solidFill>
                      </a:rPr>
                      <a:t>y = 3.9021x</a:t>
                    </a:r>
                    <a:br>
                      <a:rPr lang="en-US" sz="1200" baseline="0">
                        <a:solidFill>
                          <a:schemeClr val="accent2"/>
                        </a:solidFill>
                      </a:rPr>
                    </a:br>
                    <a:r>
                      <a:rPr lang="en-US" sz="1200" baseline="0">
                        <a:solidFill>
                          <a:schemeClr val="accent2"/>
                        </a:solidFill>
                      </a:rPr>
                      <a:t>R² = 0.9894</a:t>
                    </a:r>
                    <a:endParaRPr lang="en-US" sz="120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Sheet2!$X$6:$X$11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</c:numCache>
            </c:numRef>
          </c:xVal>
          <c:yVal>
            <c:numRef>
              <c:f>Sheet2!$Z$6:$Z$11</c:f>
              <c:numCache>
                <c:formatCode>General</c:formatCode>
                <c:ptCount val="6"/>
                <c:pt idx="0">
                  <c:v>1.9390000000000001</c:v>
                </c:pt>
                <c:pt idx="1">
                  <c:v>5.1680000000000001</c:v>
                </c:pt>
                <c:pt idx="2">
                  <c:v>12.3</c:v>
                </c:pt>
                <c:pt idx="3">
                  <c:v>22.37</c:v>
                </c:pt>
                <c:pt idx="4">
                  <c:v>36.86</c:v>
                </c:pt>
                <c:pt idx="5">
                  <c:v>58.51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3758816"/>
        <c:axId val="223759208"/>
      </c:scatterChart>
      <c:valAx>
        <c:axId val="223758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[Deacetylated</a:t>
                </a:r>
                <a:r>
                  <a:rPr lang="en-US" baseline="0" dirty="0"/>
                  <a:t> Standard], </a:t>
                </a:r>
                <a:r>
                  <a:rPr lang="en-US" baseline="0" dirty="0" err="1"/>
                  <a:t>uM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759208"/>
        <c:crosses val="autoZero"/>
        <c:crossBetween val="midCat"/>
      </c:valAx>
      <c:valAx>
        <c:axId val="223759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AFU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7588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7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1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7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8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9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6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3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6B04-6DA7-4B18-854F-57E6D18CDCCE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1C298-5BC9-4385-AC54-50B14683A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0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91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Comparative FDL fluorescence standard curve determination, with and without 5% DMSO, using </a:t>
            </a:r>
            <a:r>
              <a:rPr lang="en-US" sz="2400" dirty="0" err="1" smtClean="0"/>
              <a:t>Fluoroskan</a:t>
            </a:r>
            <a:r>
              <a:rPr lang="en-US" sz="2400" dirty="0" smtClean="0"/>
              <a:t> Ascent FL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256"/>
            <a:ext cx="10515600" cy="4929402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Fluorescence standard curves were measured using the FDL </a:t>
            </a:r>
            <a:r>
              <a:rPr lang="en-US" sz="1800" dirty="0"/>
              <a:t>D</a:t>
            </a:r>
            <a:r>
              <a:rPr lang="en-US" sz="1800" dirty="0" smtClean="0"/>
              <a:t>eacetylated Standard, in order to determine the appropriate concentration range of pep-Ac substrate required, for assays using the </a:t>
            </a:r>
            <a:r>
              <a:rPr lang="en-US" sz="1800" dirty="0" err="1" smtClean="0"/>
              <a:t>Fluoroskan</a:t>
            </a:r>
            <a:r>
              <a:rPr lang="en-US" sz="1800" dirty="0" smtClean="0"/>
              <a:t> Ascent FL instrument.</a:t>
            </a:r>
          </a:p>
          <a:p>
            <a:endParaRPr lang="en-US" sz="1800" dirty="0"/>
          </a:p>
          <a:p>
            <a:r>
              <a:rPr lang="en-US" sz="1800" dirty="0" smtClean="0"/>
              <a:t>A concentration range of 0 – 30 </a:t>
            </a:r>
            <a:r>
              <a:rPr lang="en-US" sz="1800" dirty="0" err="1" smtClean="0"/>
              <a:t>uM</a:t>
            </a:r>
            <a:r>
              <a:rPr lang="en-US" sz="1800" dirty="0" smtClean="0"/>
              <a:t> </a:t>
            </a:r>
            <a:r>
              <a:rPr lang="en-US" sz="1800" dirty="0" err="1" smtClean="0"/>
              <a:t>deacetylated</a:t>
            </a:r>
            <a:r>
              <a:rPr lang="en-US" sz="1800" dirty="0" smtClean="0"/>
              <a:t> standard was used for standard curves without DMSO, and with 5 % DMSO.</a:t>
            </a:r>
          </a:p>
          <a:p>
            <a:endParaRPr lang="en-US" sz="1800" dirty="0"/>
          </a:p>
          <a:p>
            <a:r>
              <a:rPr lang="en-US" sz="1800" dirty="0" smtClean="0"/>
              <a:t>The measurements were done using three different filter pairs:  a) Ex = 355 nm/</a:t>
            </a:r>
            <a:r>
              <a:rPr lang="en-US" sz="1800" dirty="0" err="1" smtClean="0"/>
              <a:t>Em</a:t>
            </a:r>
            <a:r>
              <a:rPr lang="en-US" sz="1800" dirty="0" smtClean="0"/>
              <a:t> = 460 nm;  b) Ex = 320 nm/</a:t>
            </a:r>
            <a:r>
              <a:rPr lang="en-US" sz="1800" dirty="0" err="1" smtClean="0"/>
              <a:t>Em</a:t>
            </a:r>
            <a:r>
              <a:rPr lang="en-US" sz="1800" dirty="0"/>
              <a:t> </a:t>
            </a:r>
            <a:r>
              <a:rPr lang="en-US" sz="1800" dirty="0" smtClean="0"/>
              <a:t>= 460 nm;  c) Ex = 390 nm/</a:t>
            </a:r>
            <a:r>
              <a:rPr lang="en-US" sz="1800" dirty="0" err="1" smtClean="0"/>
              <a:t>Em</a:t>
            </a:r>
            <a:r>
              <a:rPr lang="en-US" sz="1800" dirty="0" smtClean="0"/>
              <a:t> = 485 nm; in order to monitor the variations in each set (The </a:t>
            </a:r>
            <a:r>
              <a:rPr lang="en-US" sz="1800" dirty="0" smtClean="0"/>
              <a:t>Ex = 355 nm/</a:t>
            </a:r>
            <a:r>
              <a:rPr lang="en-US" sz="1800" dirty="0" err="1" smtClean="0"/>
              <a:t>Em</a:t>
            </a:r>
            <a:r>
              <a:rPr lang="en-US" sz="1800" dirty="0" smtClean="0"/>
              <a:t> = 460 nm pair is the closest to the recommended settings of Ex 360 nm/</a:t>
            </a:r>
            <a:r>
              <a:rPr lang="en-US" sz="1800" dirty="0" err="1" smtClean="0"/>
              <a:t>Em</a:t>
            </a:r>
            <a:r>
              <a:rPr lang="en-US" sz="1800" dirty="0" smtClean="0"/>
              <a:t> 460 nm for FDL assays).</a:t>
            </a:r>
          </a:p>
          <a:p>
            <a:endParaRPr lang="en-US" sz="1800" dirty="0"/>
          </a:p>
          <a:p>
            <a:r>
              <a:rPr lang="en-US" sz="1800" dirty="0" smtClean="0"/>
              <a:t>The fluorescence signal saturated above 15 </a:t>
            </a:r>
            <a:r>
              <a:rPr lang="en-US" sz="1800" dirty="0" err="1" smtClean="0"/>
              <a:t>uM</a:t>
            </a:r>
            <a:r>
              <a:rPr lang="en-US" sz="1800" dirty="0" smtClean="0"/>
              <a:t> </a:t>
            </a:r>
            <a:r>
              <a:rPr lang="en-US" sz="1800" dirty="0" err="1" smtClean="0"/>
              <a:t>deacetylated</a:t>
            </a:r>
            <a:r>
              <a:rPr lang="en-US" sz="1800" dirty="0" smtClean="0"/>
              <a:t> standard in the assay, in case of the 355nm/460nm filter pair, thus limiting the maximum concentration of pep-Ac to 15 </a:t>
            </a:r>
            <a:r>
              <a:rPr lang="en-US" sz="1800" dirty="0" err="1" smtClean="0"/>
              <a:t>uM</a:t>
            </a:r>
            <a:r>
              <a:rPr lang="en-US" sz="1800" dirty="0" smtClean="0"/>
              <a:t> in the FDL assays, for optimum signal to noise.</a:t>
            </a:r>
          </a:p>
          <a:p>
            <a:endParaRPr lang="en-US" sz="1800" dirty="0"/>
          </a:p>
          <a:p>
            <a:r>
              <a:rPr lang="en-US" sz="1800" dirty="0" smtClean="0"/>
              <a:t>The standard curves without DMSO and with 5% DMSO were found to be very similar in case of all filter pairs tested.</a:t>
            </a:r>
          </a:p>
          <a:p>
            <a:endParaRPr lang="en-US" sz="18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2651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477976"/>
              </p:ext>
            </p:extLst>
          </p:nvPr>
        </p:nvGraphicFramePr>
        <p:xfrm>
          <a:off x="3129348" y="2042984"/>
          <a:ext cx="5933303" cy="3650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FDL fluorescence standard curve: Ex = 355 nm / </a:t>
            </a:r>
            <a:r>
              <a:rPr lang="en-US" sz="2400" dirty="0" err="1" smtClean="0"/>
              <a:t>Em</a:t>
            </a:r>
            <a:r>
              <a:rPr lang="en-US" sz="2400" dirty="0" smtClean="0"/>
              <a:t> = 460 nm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982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FDL fluorescence standard curve: Ex = </a:t>
            </a:r>
            <a:r>
              <a:rPr lang="en-US" sz="2400" dirty="0" smtClean="0">
                <a:solidFill>
                  <a:prstClr val="black"/>
                </a:solidFill>
              </a:rPr>
              <a:t>320 </a:t>
            </a:r>
            <a:r>
              <a:rPr lang="en-US" sz="2400" dirty="0">
                <a:solidFill>
                  <a:prstClr val="black"/>
                </a:solidFill>
              </a:rPr>
              <a:t>nm / </a:t>
            </a:r>
            <a:r>
              <a:rPr lang="en-US" sz="2400" dirty="0" err="1">
                <a:solidFill>
                  <a:prstClr val="black"/>
                </a:solidFill>
              </a:rPr>
              <a:t>Em</a:t>
            </a:r>
            <a:r>
              <a:rPr lang="en-US" sz="2400" dirty="0">
                <a:solidFill>
                  <a:prstClr val="black"/>
                </a:solidFill>
              </a:rPr>
              <a:t> = 460 nm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486436"/>
              </p:ext>
            </p:extLst>
          </p:nvPr>
        </p:nvGraphicFramePr>
        <p:xfrm>
          <a:off x="3100516" y="2067698"/>
          <a:ext cx="5990968" cy="377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083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FDL fluorescence standard curve: Ex = </a:t>
            </a:r>
            <a:r>
              <a:rPr lang="en-US" sz="2400" dirty="0" smtClean="0">
                <a:solidFill>
                  <a:prstClr val="black"/>
                </a:solidFill>
              </a:rPr>
              <a:t>390 </a:t>
            </a:r>
            <a:r>
              <a:rPr lang="en-US" sz="2400" dirty="0">
                <a:solidFill>
                  <a:prstClr val="black"/>
                </a:solidFill>
              </a:rPr>
              <a:t>nm / </a:t>
            </a:r>
            <a:r>
              <a:rPr lang="en-US" sz="2400" dirty="0" err="1">
                <a:solidFill>
                  <a:prstClr val="black"/>
                </a:solidFill>
              </a:rPr>
              <a:t>Em</a:t>
            </a:r>
            <a:r>
              <a:rPr lang="en-US" sz="2400" dirty="0">
                <a:solidFill>
                  <a:prstClr val="black"/>
                </a:solidFill>
              </a:rPr>
              <a:t> = </a:t>
            </a:r>
            <a:r>
              <a:rPr lang="en-US" sz="2400" dirty="0" smtClean="0">
                <a:solidFill>
                  <a:prstClr val="black"/>
                </a:solidFill>
              </a:rPr>
              <a:t>485 </a:t>
            </a:r>
            <a:r>
              <a:rPr lang="en-US" sz="2400" dirty="0">
                <a:solidFill>
                  <a:prstClr val="black"/>
                </a:solidFill>
              </a:rPr>
              <a:t>nm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065542"/>
              </p:ext>
            </p:extLst>
          </p:nvPr>
        </p:nvGraphicFramePr>
        <p:xfrm>
          <a:off x="3145824" y="2084174"/>
          <a:ext cx="5900351" cy="370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81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Comparative FDL fluorescence standard curve determination, with and without 5% DMSO, using Fluoroskan Ascent FL</vt:lpstr>
      <vt:lpstr>FDL fluorescence standard curve: Ex = 355 nm / Em = 460 nm</vt:lpstr>
      <vt:lpstr>FDL fluorescence standard curve: Ex = 320 nm / Em = 460 nm</vt:lpstr>
      <vt:lpstr>FDL fluorescence standard curve: Ex = 390 nm / Em = 485 nm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Sudipto Munshi</dc:creator>
  <cp:lastModifiedBy>Sudipto Munshi</cp:lastModifiedBy>
  <cp:revision>8</cp:revision>
  <dcterms:created xsi:type="dcterms:W3CDTF">2016-03-03T20:22:16Z</dcterms:created>
  <dcterms:modified xsi:type="dcterms:W3CDTF">2016-03-03T21:16:42Z</dcterms:modified>
</cp:coreProperties>
</file>