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AppData\Local\Microsoft\Windows\Temporary%20Internet%20Files\Content.Outlook\UT8Y00YE\New%20Experiments-5-3-2017-extra%20peaks%20XG-EB%20I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685730073214533"/>
          <c:y val="5.1400554097404488E-2"/>
          <c:w val="0.72448036100750579"/>
          <c:h val="0.77706401283172932"/>
        </c:manualLayout>
      </c:layout>
      <c:scatterChart>
        <c:scatterStyle val="lineMarker"/>
        <c:varyColors val="0"/>
        <c:ser>
          <c:idx val="0"/>
          <c:order val="0"/>
          <c:tx>
            <c:v>Peak 1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backward val="10"/>
            <c:dispRSqr val="1"/>
            <c:dispEq val="1"/>
            <c:trendlineLbl>
              <c:layout>
                <c:manualLayout>
                  <c:x val="0.14978657273104021"/>
                  <c:y val="-3.489422963920554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'Extra peaks XG-EBII'!$C$3:$G$3</c:f>
              <c:numCache>
                <c:formatCode>General</c:formatCode>
                <c:ptCount val="5"/>
                <c:pt idx="0">
                  <c:v>10</c:v>
                </c:pt>
                <c:pt idx="1">
                  <c:v>30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</c:numCache>
            </c:numRef>
          </c:xVal>
          <c:yVal>
            <c:numRef>
              <c:f>'Extra peaks XG-EBII'!$C$7:$G$7</c:f>
              <c:numCache>
                <c:formatCode>General</c:formatCode>
                <c:ptCount val="5"/>
                <c:pt idx="0">
                  <c:v>207.22630000000001</c:v>
                </c:pt>
                <c:pt idx="1">
                  <c:v>587.90650000000005</c:v>
                </c:pt>
                <c:pt idx="2">
                  <c:v>739.11350000000004</c:v>
                </c:pt>
                <c:pt idx="3">
                  <c:v>1314.2509</c:v>
                </c:pt>
                <c:pt idx="4">
                  <c:v>1844.2298000000001</c:v>
                </c:pt>
              </c:numCache>
            </c:numRef>
          </c:yVal>
          <c:smooth val="0"/>
        </c:ser>
        <c:ser>
          <c:idx val="1"/>
          <c:order val="1"/>
          <c:tx>
            <c:v>Peak 2</c:v>
          </c:tx>
          <c:spPr>
            <a:ln w="28575">
              <a:noFill/>
            </a:ln>
          </c:spPr>
          <c:trendline>
            <c:spPr>
              <a:ln>
                <a:solidFill>
                  <a:schemeClr val="accent2"/>
                </a:solidFill>
              </a:ln>
            </c:spPr>
            <c:trendlineType val="linear"/>
            <c:backward val="10"/>
            <c:dispRSqr val="1"/>
            <c:dispEq val="1"/>
            <c:trendlineLbl>
              <c:layout>
                <c:manualLayout>
                  <c:x val="0.13570751024542985"/>
                  <c:y val="-6.489325028401300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'Extra peaks XG-EBII'!$C$3:$G$3</c:f>
              <c:numCache>
                <c:formatCode>General</c:formatCode>
                <c:ptCount val="5"/>
                <c:pt idx="0">
                  <c:v>10</c:v>
                </c:pt>
                <c:pt idx="1">
                  <c:v>30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</c:numCache>
            </c:numRef>
          </c:xVal>
          <c:yVal>
            <c:numRef>
              <c:f>'Extra peaks XG-EBII'!$C$8:$G$8</c:f>
              <c:numCache>
                <c:formatCode>General</c:formatCode>
                <c:ptCount val="5"/>
                <c:pt idx="0">
                  <c:v>625.88059999999996</c:v>
                </c:pt>
                <c:pt idx="1">
                  <c:v>1800.6790000000001</c:v>
                </c:pt>
                <c:pt idx="2">
                  <c:v>2282.3535000000002</c:v>
                </c:pt>
                <c:pt idx="3">
                  <c:v>4207.7177000000001</c:v>
                </c:pt>
                <c:pt idx="4">
                  <c:v>5989.5960999999998</c:v>
                </c:pt>
              </c:numCache>
            </c:numRef>
          </c:yVal>
          <c:smooth val="0"/>
        </c:ser>
        <c:ser>
          <c:idx val="2"/>
          <c:order val="2"/>
          <c:tx>
            <c:v>Total Area</c:v>
          </c:tx>
          <c:spPr>
            <a:ln w="28575">
              <a:noFill/>
            </a:ln>
          </c:spPr>
          <c:trendline>
            <c:spPr>
              <a:ln>
                <a:solidFill>
                  <a:schemeClr val="accent3">
                    <a:lumMod val="75000"/>
                  </a:schemeClr>
                </a:solidFill>
              </a:ln>
            </c:spPr>
            <c:trendlineType val="linear"/>
            <c:backward val="10"/>
            <c:dispRSqr val="1"/>
            <c:dispEq val="1"/>
            <c:trendlineLbl>
              <c:layout>
                <c:manualLayout>
                  <c:x val="0.15537136805267762"/>
                  <c:y val="5.6283542915344535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200">
                      <a:solidFill>
                        <a:schemeClr val="accent3">
                          <a:lumMod val="75000"/>
                        </a:schemeClr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'Extra peaks XG-EBII'!$C$3:$G$3</c:f>
              <c:numCache>
                <c:formatCode>General</c:formatCode>
                <c:ptCount val="5"/>
                <c:pt idx="0">
                  <c:v>10</c:v>
                </c:pt>
                <c:pt idx="1">
                  <c:v>30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</c:numCache>
            </c:numRef>
          </c:xVal>
          <c:yVal>
            <c:numRef>
              <c:f>'Extra peaks XG-EBII'!$C$10:$G$10</c:f>
              <c:numCache>
                <c:formatCode>General</c:formatCode>
                <c:ptCount val="5"/>
                <c:pt idx="0">
                  <c:v>22979.559300000001</c:v>
                </c:pt>
                <c:pt idx="1">
                  <c:v>21861.532500000001</c:v>
                </c:pt>
                <c:pt idx="2">
                  <c:v>20864.253299999997</c:v>
                </c:pt>
                <c:pt idx="3">
                  <c:v>19410.871899999998</c:v>
                </c:pt>
                <c:pt idx="4">
                  <c:v>17802.243699999999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653120"/>
        <c:axId val="225655040"/>
      </c:scatterChart>
      <c:valAx>
        <c:axId val="2256531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Time, min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5655040"/>
        <c:crosses val="autoZero"/>
        <c:crossBetween val="midCat"/>
      </c:valAx>
      <c:valAx>
        <c:axId val="2256550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Peak </a:t>
                </a:r>
                <a:r>
                  <a:rPr lang="en-US" dirty="0" smtClean="0"/>
                  <a:t>Area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208223972003499E-3"/>
              <c:y val="0.3521197871099445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5653120"/>
        <c:crosses val="autoZero"/>
        <c:crossBetween val="midCat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2493046921766358"/>
          <c:y val="0.23783092411955969"/>
          <c:w val="0.37536194225721786"/>
          <c:h val="0.1223204841932071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6C34A-CF7C-425B-88D6-E5293718E207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B994-0A77-4402-844E-538ADAE53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09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4B994-0A77-4402-844E-538ADAE53C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75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7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72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2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2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5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3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52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8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5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79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C5763-E8AD-4394-A0E1-A92781567765}" type="datetimeFigureOut">
              <a:rPr lang="en-US" smtClean="0"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8C53-CE60-4A03-ACD8-446A16839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6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Autofit/>
          </a:bodyPr>
          <a:lstStyle/>
          <a:p>
            <a:pPr algn="l"/>
            <a:r>
              <a:rPr lang="en-US" sz="2000" b="1" u="sng" dirty="0" smtClean="0"/>
              <a:t>Retention time and peak area</a:t>
            </a:r>
            <a:endParaRPr lang="en-US" sz="20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169323"/>
              </p:ext>
            </p:extLst>
          </p:nvPr>
        </p:nvGraphicFramePr>
        <p:xfrm>
          <a:off x="152402" y="685562"/>
          <a:ext cx="4356098" cy="1682361"/>
        </p:xfrm>
        <a:graphic>
          <a:graphicData uri="http://schemas.openxmlformats.org/drawingml/2006/table">
            <a:tbl>
              <a:tblPr/>
              <a:tblGrid>
                <a:gridCol w="1253833"/>
                <a:gridCol w="620453"/>
                <a:gridCol w="620453"/>
                <a:gridCol w="620453"/>
                <a:gridCol w="620453"/>
                <a:gridCol w="620453"/>
              </a:tblGrid>
              <a:tr h="2340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Extra </a:t>
                      </a:r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Peaks</a:t>
                      </a:r>
                    </a:p>
                    <a:p>
                      <a:pPr algn="ctr" fontAlgn="ctr"/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(XG-EB2)</a:t>
                      </a:r>
                      <a:endParaRPr lang="en-US" sz="11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[NAD] = 3000 uM, [K122] = 600 uM; Sirt3-XG-EB2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1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2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1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207.2263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587.9065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739.1135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1314.251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1844.23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Peak 2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625.8806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1800.679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2282.354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4207.718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5989.596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021227"/>
              </p:ext>
            </p:extLst>
          </p:nvPr>
        </p:nvGraphicFramePr>
        <p:xfrm>
          <a:off x="152400" y="2590564"/>
          <a:ext cx="4343399" cy="2312155"/>
        </p:xfrm>
        <a:graphic>
          <a:graphicData uri="http://schemas.openxmlformats.org/drawingml/2006/table">
            <a:tbl>
              <a:tblPr/>
              <a:tblGrid>
                <a:gridCol w="1261609"/>
                <a:gridCol w="616358"/>
                <a:gridCol w="616358"/>
                <a:gridCol w="616358"/>
                <a:gridCol w="616358"/>
                <a:gridCol w="616358"/>
              </a:tblGrid>
              <a:tr h="4341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Actual </a:t>
                      </a:r>
                      <a:r>
                        <a:rPr lang="en-US" sz="1100" b="1" i="0" u="sng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P</a:t>
                      </a:r>
                      <a:r>
                        <a:rPr lang="en-US" sz="11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roduct</a:t>
                      </a:r>
                    </a:p>
                    <a:p>
                      <a:pPr algn="ctr" fontAlgn="ctr"/>
                      <a:r>
                        <a:rPr lang="en-US" sz="11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/ Subs </a:t>
                      </a:r>
                      <a:r>
                        <a:rPr lang="en-US" sz="1100" b="1" i="0" u="sng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area </a:t>
                      </a:r>
                      <a:r>
                        <a:rPr lang="en-U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[NAD] = 3000 uM, [K122] = 600 uM; Sirt3-XG-EB2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Rt (Min)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179.2593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444.1325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529.6533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772.5719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902.0437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 Area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22800.3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21417.4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20334.6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18638.3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16900.2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 (Product+substrate)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22979.56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21861.53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20864.25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19410.87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17802.24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06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Product + substrate + peak 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23605.44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23662.21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23146.6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23618.59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23791.84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953175"/>
              </p:ext>
            </p:extLst>
          </p:nvPr>
        </p:nvGraphicFramePr>
        <p:xfrm>
          <a:off x="4572000" y="235982"/>
          <a:ext cx="4343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5105162"/>
            <a:ext cx="8610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Linear correlation was observed on </a:t>
            </a:r>
            <a:endParaRPr lang="en-US" sz="1400" dirty="0"/>
          </a:p>
          <a:p>
            <a:pPr marL="342900" indent="-342900">
              <a:buAutoNum type="arabicParenBoth"/>
            </a:pPr>
            <a:r>
              <a:rPr lang="en-US" sz="1400" dirty="0" smtClean="0"/>
              <a:t>Peak 1 area vs. time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Peak 2 area vs. time</a:t>
            </a:r>
          </a:p>
          <a:p>
            <a:pPr marL="342900" indent="-342900">
              <a:buAutoNum type="arabicParenBoth"/>
            </a:pPr>
            <a:r>
              <a:rPr lang="en-US" sz="1400" dirty="0" smtClean="0"/>
              <a:t>Total area (product+substrate) vs. time</a:t>
            </a:r>
          </a:p>
          <a:p>
            <a:r>
              <a:rPr lang="en-US" sz="1400" dirty="0" smtClean="0"/>
              <a:t>The slope of (2) and (3) are similar. Adding product peak, substrate peak and peak 2 area together, the total value keep constant with cv% of 0.93. The evidence strongly indicated that XG Batch II Sirt3 may content proteinase which cleaves the </a:t>
            </a:r>
            <a:r>
              <a:rPr lang="en-US" sz="1400" dirty="0"/>
              <a:t>substrate peptide over the </a:t>
            </a:r>
            <a:r>
              <a:rPr lang="en-US" sz="1400" dirty="0" smtClean="0"/>
              <a:t>time.</a:t>
            </a:r>
          </a:p>
        </p:txBody>
      </p:sp>
    </p:spTree>
    <p:extLst>
      <p:ext uri="{BB962C8B-B14F-4D97-AF65-F5344CB8AC3E}">
        <p14:creationId xmlns:p14="http://schemas.microsoft.com/office/powerpoint/2010/main" val="290260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33588"/>
            <a:ext cx="2214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Revisit R1/R2 results.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89328" y="2246293"/>
            <a:ext cx="84505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product formed (</a:t>
            </a:r>
            <a:r>
              <a:rPr lang="en-US" sz="1400" dirty="0" err="1" smtClean="0"/>
              <a:t>uM</a:t>
            </a:r>
            <a:r>
              <a:rPr lang="en-US" sz="1400" dirty="0" smtClean="0"/>
              <a:t>) using new total peak area was re-calculated. Comparing to the one not include peak 2 area, the initial rate and final MM fit parameter changed.</a:t>
            </a:r>
          </a:p>
          <a:p>
            <a:r>
              <a:rPr lang="en-US" sz="1400" dirty="0" smtClean="0"/>
              <a:t>This indicates that </a:t>
            </a:r>
            <a:r>
              <a:rPr lang="en-US" sz="1400" u="sng" dirty="0" smtClean="0"/>
              <a:t>Total peak area </a:t>
            </a:r>
            <a:r>
              <a:rPr lang="en-US" sz="1400" dirty="0" smtClean="0"/>
              <a:t>is important for accurately calculating product formed (%, </a:t>
            </a:r>
            <a:r>
              <a:rPr lang="en-US" sz="1400" dirty="0" err="1" smtClean="0"/>
              <a:t>uM</a:t>
            </a:r>
            <a:r>
              <a:rPr lang="en-US" sz="1400" dirty="0" smtClean="0"/>
              <a:t>).</a:t>
            </a:r>
          </a:p>
          <a:p>
            <a:r>
              <a:rPr lang="en-US" sz="1400" dirty="0" smtClean="0"/>
              <a:t>XG Batch II is not suitable for current study.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28" y="609600"/>
            <a:ext cx="71913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55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08582"/>
              </p:ext>
            </p:extLst>
          </p:nvPr>
        </p:nvGraphicFramePr>
        <p:xfrm>
          <a:off x="420031" y="914400"/>
          <a:ext cx="7620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89"/>
                <a:gridCol w="2799811"/>
                <a:gridCol w="1600200"/>
                <a:gridCol w="2819400"/>
              </a:tblGrid>
              <a:tr h="280229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#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Planned Experiment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Total reaction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Amount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of enzyme needed, U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OAADPr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Expt.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2XE0 Expt.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Dose response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Expt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._</a:t>
                      </a:r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SM</a:t>
                      </a:r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 Batch 8+9</a:t>
                      </a:r>
                      <a:endParaRPr lang="en-US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FdL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high NAD+ Expt.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TeCan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FdL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high NAD+ Expt.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(HPLC)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FdL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high NAM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AE-Sirt3.MnSOD.NAM.HKL-repeat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640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055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Truncated-Sirt3.MnSOD.NAM.HKL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640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3361" y="152400"/>
            <a:ext cx="593123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Purposed plan</a:t>
            </a:r>
          </a:p>
          <a:p>
            <a:endParaRPr lang="en-US" sz="1400" u="sng" dirty="0"/>
          </a:p>
          <a:p>
            <a:r>
              <a:rPr lang="en-US" sz="1400" dirty="0" smtClean="0"/>
              <a:t>The currently planned experiments are listed below</a:t>
            </a:r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Total amount of enzyme needed for </a:t>
            </a:r>
            <a:r>
              <a:rPr lang="en-US" sz="1400" dirty="0" err="1" smtClean="0"/>
              <a:t>Expts</a:t>
            </a:r>
            <a:r>
              <a:rPr lang="en-US" sz="1400" dirty="0" smtClean="0"/>
              <a:t>. 1-6 is </a:t>
            </a:r>
            <a:r>
              <a:rPr lang="en-US" sz="1400" u="sng" dirty="0" smtClean="0"/>
              <a:t>575 U</a:t>
            </a:r>
            <a:r>
              <a:rPr lang="en-US" sz="1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XG Batch I has </a:t>
            </a:r>
            <a:r>
              <a:rPr lang="en-US" sz="1400" u="sng" dirty="0" smtClean="0"/>
              <a:t>650U</a:t>
            </a:r>
            <a:r>
              <a:rPr lang="en-US" sz="1400" dirty="0" smtClean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We can use it to finish the experiments 1-6.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the meantime, purify another big batches of AE </a:t>
            </a:r>
            <a:r>
              <a:rPr lang="en-US" sz="1400" dirty="0" err="1" smtClean="0"/>
              <a:t>Sirt</a:t>
            </a:r>
            <a:r>
              <a:rPr lang="en-US" sz="1400" dirty="0" smtClean="0"/>
              <a:t> 3 for Experiments 7.</a:t>
            </a:r>
          </a:p>
          <a:p>
            <a:r>
              <a:rPr lang="en-US" sz="1400" dirty="0" smtClean="0"/>
              <a:t>SM will be in charge of protein purification. </a:t>
            </a:r>
          </a:p>
          <a:p>
            <a:r>
              <a:rPr lang="en-US" sz="1400" dirty="0" smtClean="0"/>
              <a:t>During cell culturing time, SM will still perform the planned HPLC experiments.</a:t>
            </a:r>
          </a:p>
          <a:p>
            <a:r>
              <a:rPr lang="en-US" sz="1400" dirty="0" smtClean="0"/>
              <a:t>AU and XG will perform the planned experiments.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714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477</Words>
  <Application>Microsoft Office PowerPoint</Application>
  <PresentationFormat>On-screen Show (4:3)</PresentationFormat>
  <Paragraphs>163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Retention time and peak area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Alok Upadhyay</dc:creator>
  <cp:lastModifiedBy>xguan</cp:lastModifiedBy>
  <cp:revision>17</cp:revision>
  <dcterms:created xsi:type="dcterms:W3CDTF">2017-05-23T19:26:48Z</dcterms:created>
  <dcterms:modified xsi:type="dcterms:W3CDTF">2017-05-25T14:08:31Z</dcterms:modified>
</cp:coreProperties>
</file>