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30.2015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30.2015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30.2015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30.2015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30.2015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SIRT1.2.3%20purification\EC150_DHP1c%20SIRT3%20calculation%20from%20different%20standard%20curves_12.2.2015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SIRT1.2.3%20purification\EC150_DHP1c%20SIRT3%20calculation%20from%20different%20standard%20curves_12.2.201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SIRT1.2.3%20purification\EC150_DHP1c%20SIRT3%20calculation%20from%20different%20standard%20curves_12.2.2015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SIRT1.2.3%20purification\EC150_DHP1c%20SIRT3%20calculation%20from%20different%20standard%20curves_12.2.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300"/>
              <a:t>0uM DHP1c</a:t>
            </a:r>
          </a:p>
        </c:rich>
      </c:tx>
      <c:layout>
        <c:manualLayout>
          <c:xMode val="edge"/>
          <c:yMode val="edge"/>
          <c:x val="0.42992923973013442"/>
          <c:y val="1.718218824563817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9714987236243733"/>
          <c:y val="9.965669182470141E-2"/>
          <c:w val="0.74821939511045488"/>
          <c:h val="0.6975968427729099"/>
        </c:manualLayout>
      </c:layout>
      <c:scatterChart>
        <c:scatterStyle val="lineMarker"/>
        <c:varyColors val="0"/>
        <c:ser>
          <c:idx val="0"/>
          <c:order val="0"/>
          <c:tx>
            <c:v>0uM DHP1c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000080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54033327735189773"/>
                  <c:y val="-4.6640071915430188E-2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5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trendline>
            <c:spPr>
              <a:ln w="3175">
                <a:solidFill>
                  <a:srgbClr val="FF0000"/>
                </a:solidFill>
                <a:prstDash val="solid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Sheet2!$K$87:$K$94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Sheet2!$L$87:$L$94</c:f>
              <c:numCache>
                <c:formatCode>General</c:formatCode>
                <c:ptCount val="8"/>
                <c:pt idx="0">
                  <c:v>0</c:v>
                </c:pt>
                <c:pt idx="1">
                  <c:v>61</c:v>
                </c:pt>
                <c:pt idx="2">
                  <c:v>109</c:v>
                </c:pt>
                <c:pt idx="3">
                  <c:v>207</c:v>
                </c:pt>
                <c:pt idx="4">
                  <c:v>357</c:v>
                </c:pt>
                <c:pt idx="5">
                  <c:v>637</c:v>
                </c:pt>
                <c:pt idx="6">
                  <c:v>1117</c:v>
                </c:pt>
                <c:pt idx="7">
                  <c:v>1936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212800"/>
        <c:axId val="113223168"/>
      </c:scatterChart>
      <c:valAx>
        <c:axId val="113212800"/>
        <c:scaling>
          <c:orientation val="minMax"/>
          <c:max val="15"/>
        </c:scaling>
        <c:delete val="0"/>
        <c:axPos val="b"/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[Fluor de Lys Standard], uM</a:t>
                </a:r>
              </a:p>
            </c:rich>
          </c:tx>
          <c:layout>
            <c:manualLayout>
              <c:xMode val="edge"/>
              <c:yMode val="edge"/>
              <c:x val="0.3349172530494417"/>
              <c:y val="0.8900373511240574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223168"/>
        <c:crosses val="autoZero"/>
        <c:crossBetween val="midCat"/>
      </c:valAx>
      <c:valAx>
        <c:axId val="11322316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1377697003155855E-2"/>
              <c:y val="0.3917538920005503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212800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300"/>
              <a:t>100uM DHP1c</a:t>
            </a:r>
          </a:p>
        </c:rich>
      </c:tx>
      <c:layout>
        <c:manualLayout>
          <c:xMode val="edge"/>
          <c:yMode val="edge"/>
          <c:x val="0.41469194312796209"/>
          <c:y val="1.712331630477496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402843601895735"/>
          <c:y val="9.2465908045784806E-2"/>
          <c:w val="0.79620853080568721"/>
          <c:h val="0.7465765908881884"/>
        </c:manualLayout>
      </c:layout>
      <c:scatterChart>
        <c:scatterStyle val="lineMarker"/>
        <c:varyColors val="0"/>
        <c:ser>
          <c:idx val="0"/>
          <c:order val="0"/>
          <c:tx>
            <c:v>0uM DHP1c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000080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58556082148499211"/>
                  <c:y val="-3.4244628261603845E-3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5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trendline>
            <c:spPr>
              <a:ln w="3175">
                <a:solidFill>
                  <a:srgbClr val="FF0000"/>
                </a:solidFill>
                <a:prstDash val="solid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Sheet2!$K$87:$K$94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Sheet2!$P$87:$P$94</c:f>
              <c:numCache>
                <c:formatCode>General</c:formatCode>
                <c:ptCount val="8"/>
                <c:pt idx="0">
                  <c:v>0</c:v>
                </c:pt>
                <c:pt idx="1">
                  <c:v>62</c:v>
                </c:pt>
                <c:pt idx="2">
                  <c:v>162</c:v>
                </c:pt>
                <c:pt idx="3">
                  <c:v>280</c:v>
                </c:pt>
                <c:pt idx="4">
                  <c:v>411</c:v>
                </c:pt>
                <c:pt idx="5">
                  <c:v>526</c:v>
                </c:pt>
                <c:pt idx="6">
                  <c:v>728</c:v>
                </c:pt>
                <c:pt idx="7">
                  <c:v>1344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299456"/>
        <c:axId val="113301376"/>
      </c:scatterChart>
      <c:valAx>
        <c:axId val="113299456"/>
        <c:scaling>
          <c:orientation val="minMax"/>
          <c:max val="1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[Fluor de Lys Standard], uM</a:t>
                </a:r>
              </a:p>
            </c:rich>
          </c:tx>
          <c:layout>
            <c:manualLayout>
              <c:xMode val="edge"/>
              <c:yMode val="edge"/>
              <c:x val="0.36966824644549762"/>
              <c:y val="0.9143850906749830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301376"/>
        <c:crosses val="autoZero"/>
        <c:crossBetween val="midCat"/>
      </c:valAx>
      <c:valAx>
        <c:axId val="11330137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3696682464454975E-2"/>
              <c:y val="0.4246582443584190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299456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300"/>
              <a:t>25uM DHP1c</a:t>
            </a:r>
          </a:p>
        </c:rich>
      </c:tx>
      <c:layout>
        <c:manualLayout>
          <c:xMode val="edge"/>
          <c:yMode val="edge"/>
          <c:x val="0.46208530805687204"/>
          <c:y val="1.712331630477496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402843601895735"/>
          <c:y val="9.2465908045784806E-2"/>
          <c:w val="0.79620853080568721"/>
          <c:h val="0.740869018085068"/>
        </c:manualLayout>
      </c:layout>
      <c:scatterChart>
        <c:scatterStyle val="lineMarker"/>
        <c:varyColors val="0"/>
        <c:ser>
          <c:idx val="0"/>
          <c:order val="0"/>
          <c:tx>
            <c:v>0uM DHP1c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000080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5959241706161138"/>
                  <c:y val="2.0043479461737481E-7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5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trendline>
            <c:spPr>
              <a:ln w="3175">
                <a:solidFill>
                  <a:srgbClr val="FF0000"/>
                </a:solidFill>
                <a:prstDash val="solid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Sheet2!$K$87:$K$94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Sheet2!$N$87:$N$94</c:f>
              <c:numCache>
                <c:formatCode>General</c:formatCode>
                <c:ptCount val="8"/>
                <c:pt idx="0">
                  <c:v>0</c:v>
                </c:pt>
                <c:pt idx="1">
                  <c:v>21</c:v>
                </c:pt>
                <c:pt idx="2">
                  <c:v>30</c:v>
                </c:pt>
                <c:pt idx="3">
                  <c:v>114</c:v>
                </c:pt>
                <c:pt idx="4">
                  <c:v>245</c:v>
                </c:pt>
                <c:pt idx="5">
                  <c:v>459</c:v>
                </c:pt>
                <c:pt idx="6">
                  <c:v>974</c:v>
                </c:pt>
                <c:pt idx="7">
                  <c:v>1632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331584"/>
        <c:axId val="113489408"/>
      </c:scatterChart>
      <c:valAx>
        <c:axId val="113331584"/>
        <c:scaling>
          <c:orientation val="minMax"/>
          <c:max val="1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[Fluor de Lys Standard], uM</a:t>
                </a:r>
              </a:p>
            </c:rich>
          </c:tx>
          <c:layout>
            <c:manualLayout>
              <c:xMode val="edge"/>
              <c:yMode val="edge"/>
              <c:x val="0.36966824644549762"/>
              <c:y val="0.9143850906749830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489408"/>
        <c:crosses val="autoZero"/>
        <c:crossBetween val="midCat"/>
      </c:valAx>
      <c:valAx>
        <c:axId val="113489408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3696682464454975E-2"/>
              <c:y val="0.4520555504460590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331584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300"/>
              <a:t>10uM DHP1c</a:t>
            </a:r>
          </a:p>
        </c:rich>
      </c:tx>
      <c:layout>
        <c:manualLayout>
          <c:xMode val="edge"/>
          <c:yMode val="edge"/>
          <c:x val="0.4218009478672986"/>
          <c:y val="1.712331630477496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958847273783167"/>
          <c:y val="8.5373596917406605E-2"/>
          <c:w val="0.79620853080568721"/>
          <c:h val="0.74587228458144861"/>
        </c:manualLayout>
      </c:layout>
      <c:scatterChart>
        <c:scatterStyle val="lineMarker"/>
        <c:varyColors val="0"/>
        <c:ser>
          <c:idx val="0"/>
          <c:order val="0"/>
          <c:tx>
            <c:v>0uM DHP1c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000080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5959241706161138"/>
                  <c:y val="-1.0273789348070361E-2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5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trendline>
            <c:spPr>
              <a:ln w="3175">
                <a:solidFill>
                  <a:srgbClr val="FF0000"/>
                </a:solidFill>
                <a:prstDash val="solid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Sheet2!$K$87:$K$94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Sheet2!$M$87:$M$94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43</c:v>
                </c:pt>
                <c:pt idx="3">
                  <c:v>146</c:v>
                </c:pt>
                <c:pt idx="4">
                  <c:v>281</c:v>
                </c:pt>
                <c:pt idx="5">
                  <c:v>536</c:v>
                </c:pt>
                <c:pt idx="6">
                  <c:v>1014</c:v>
                </c:pt>
                <c:pt idx="7">
                  <c:v>1761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544192"/>
        <c:axId val="113562752"/>
      </c:scatterChart>
      <c:valAx>
        <c:axId val="113544192"/>
        <c:scaling>
          <c:orientation val="minMax"/>
          <c:max val="1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[Fluor de Lys Standard], uM</a:t>
                </a:r>
              </a:p>
            </c:rich>
          </c:tx>
          <c:layout>
            <c:manualLayout>
              <c:xMode val="edge"/>
              <c:yMode val="edge"/>
              <c:x val="0.36966824644549762"/>
              <c:y val="0.9143850906749830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562752"/>
        <c:crosses val="autoZero"/>
        <c:crossBetween val="midCat"/>
      </c:valAx>
      <c:valAx>
        <c:axId val="113562752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3696682464454975E-2"/>
              <c:y val="0.4520555504460590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544192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300"/>
              <a:t>50uM DHP1c</a:t>
            </a:r>
          </a:p>
        </c:rich>
      </c:tx>
      <c:layout>
        <c:manualLayout>
          <c:xMode val="edge"/>
          <c:yMode val="edge"/>
          <c:x val="0.4218009478672986"/>
          <c:y val="1.712331630477496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458398950131234"/>
          <c:y val="9.2465908045784806E-2"/>
          <c:w val="0.81565288713910766"/>
          <c:h val="0.7465765908881884"/>
        </c:manualLayout>
      </c:layout>
      <c:scatterChart>
        <c:scatterStyle val="lineMarker"/>
        <c:varyColors val="0"/>
        <c:ser>
          <c:idx val="0"/>
          <c:order val="0"/>
          <c:tx>
            <c:v>0uM DHP1c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000080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59118483412322276"/>
                  <c:y val="2.6817089518444076E-3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5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trendline>
            <c:spPr>
              <a:ln w="3175">
                <a:solidFill>
                  <a:srgbClr val="FF0000"/>
                </a:solidFill>
                <a:prstDash val="solid"/>
              </a:ln>
            </c:spPr>
            <c:trendlineType val="poly"/>
            <c:order val="2"/>
            <c:dispRSqr val="0"/>
            <c:dispEq val="0"/>
          </c:trendline>
          <c:xVal>
            <c:numRef>
              <c:f>Sheet2!$K$87:$K$94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Sheet2!$O$87:$O$94</c:f>
              <c:numCache>
                <c:formatCode>General</c:formatCode>
                <c:ptCount val="8"/>
                <c:pt idx="0">
                  <c:v>0</c:v>
                </c:pt>
                <c:pt idx="1">
                  <c:v>42</c:v>
                </c:pt>
                <c:pt idx="2">
                  <c:v>125</c:v>
                </c:pt>
                <c:pt idx="3">
                  <c:v>212</c:v>
                </c:pt>
                <c:pt idx="4">
                  <c:v>303</c:v>
                </c:pt>
                <c:pt idx="5">
                  <c:v>508</c:v>
                </c:pt>
                <c:pt idx="6">
                  <c:v>991</c:v>
                </c:pt>
                <c:pt idx="7">
                  <c:v>1655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715840"/>
        <c:axId val="113726208"/>
      </c:scatterChart>
      <c:valAx>
        <c:axId val="113715840"/>
        <c:scaling>
          <c:orientation val="minMax"/>
          <c:max val="1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[Fluor de Lys Standard], uM</a:t>
                </a:r>
              </a:p>
            </c:rich>
          </c:tx>
          <c:layout>
            <c:manualLayout>
              <c:xMode val="edge"/>
              <c:yMode val="edge"/>
              <c:x val="0.36966824644549762"/>
              <c:y val="0.9143850906749830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726208"/>
        <c:crosses val="autoZero"/>
        <c:crossBetween val="midCat"/>
      </c:valAx>
      <c:valAx>
        <c:axId val="11372620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3696682464454975E-2"/>
              <c:y val="0.4246582443584190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715840"/>
        <c:crosses val="autoZero"/>
        <c:crossBetween val="midCat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872036558145903"/>
          <c:y val="4.6770924467774859E-2"/>
          <c:w val="0.73999600624104644"/>
          <c:h val="0.73444808982210552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Sheet1!$H$40:$H$43</c:f>
              <c:numCache>
                <c:formatCode>General</c:formatCode>
                <c:ptCount val="4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100</c:v>
                </c:pt>
              </c:numCache>
            </c:numRef>
          </c:xVal>
          <c:yVal>
            <c:numRef>
              <c:f>Sheet1!$M$40:$M$43</c:f>
              <c:numCache>
                <c:formatCode>0.00</c:formatCode>
                <c:ptCount val="4"/>
                <c:pt idx="0">
                  <c:v>1</c:v>
                </c:pt>
                <c:pt idx="1">
                  <c:v>1.5632079483795276</c:v>
                </c:pt>
                <c:pt idx="2">
                  <c:v>1.875141662619163</c:v>
                </c:pt>
                <c:pt idx="3">
                  <c:v>2.2499428345253927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5617024"/>
        <c:axId val="166447360"/>
      </c:scatterChart>
      <c:valAx>
        <c:axId val="1656170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[DHP1c], uM</a:t>
                </a:r>
              </a:p>
            </c:rich>
          </c:tx>
          <c:layout>
            <c:manualLayout>
              <c:xMode val="edge"/>
              <c:yMode val="edge"/>
              <c:x val="0.39610586176727908"/>
              <c:y val="0.9018285214348206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66447360"/>
        <c:crosses val="autoZero"/>
        <c:crossBetween val="midCat"/>
      </c:valAx>
      <c:valAx>
        <c:axId val="1664473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Ratio</a:t>
                </a:r>
              </a:p>
            </c:rich>
          </c:tx>
          <c:layout>
            <c:manualLayout>
              <c:xMode val="edge"/>
              <c:yMode val="edge"/>
              <c:x val="0"/>
              <c:y val="0.34519867308253133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165617024"/>
        <c:crosses val="autoZero"/>
        <c:crossBetween val="midCat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254282359441912"/>
          <c:y val="4.6770924467774859E-2"/>
          <c:w val="0.72778629644978587"/>
          <c:h val="0.73444808982210552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xVal>
            <c:numRef>
              <c:f>Sheet1!$H$40:$H$43</c:f>
              <c:numCache>
                <c:formatCode>General</c:formatCode>
                <c:ptCount val="4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100</c:v>
                </c:pt>
              </c:numCache>
            </c:numRef>
          </c:xVal>
          <c:yVal>
            <c:numRef>
              <c:f>Sheet1!$F$49:$F$52</c:f>
              <c:numCache>
                <c:formatCode>0.00</c:formatCode>
                <c:ptCount val="4"/>
                <c:pt idx="0">
                  <c:v>1</c:v>
                </c:pt>
                <c:pt idx="1">
                  <c:v>1.6656691640352908</c:v>
                </c:pt>
                <c:pt idx="2">
                  <c:v>1.742954845906584</c:v>
                </c:pt>
                <c:pt idx="3">
                  <c:v>2.1103222673004813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4574336"/>
        <c:axId val="195185280"/>
      </c:scatterChart>
      <c:valAx>
        <c:axId val="1645743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[DHP1c], uM</a:t>
                </a:r>
              </a:p>
            </c:rich>
          </c:tx>
          <c:layout>
            <c:manualLayout>
              <c:xMode val="edge"/>
              <c:yMode val="edge"/>
              <c:x val="0.39610586176727908"/>
              <c:y val="0.9018285214348206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95185280"/>
        <c:crosses val="autoZero"/>
        <c:crossBetween val="midCat"/>
      </c:valAx>
      <c:valAx>
        <c:axId val="19518528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Ratio</a:t>
                </a:r>
              </a:p>
            </c:rich>
          </c:tx>
          <c:layout>
            <c:manualLayout>
              <c:xMode val="edge"/>
              <c:yMode val="edge"/>
              <c:x val="0"/>
              <c:y val="0.34519867308253133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164574336"/>
        <c:crosses val="autoZero"/>
        <c:crossBetween val="midCat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971135337708497"/>
          <c:y val="7.1113172621754372E-2"/>
          <c:w val="0.74900501844542045"/>
          <c:h val="0.73444808982210552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xVal>
            <c:numRef>
              <c:f>Sheet1!$H$40:$H$43</c:f>
              <c:numCache>
                <c:formatCode>General</c:formatCode>
                <c:ptCount val="4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100</c:v>
                </c:pt>
              </c:numCache>
            </c:numRef>
          </c:xVal>
          <c:yVal>
            <c:numRef>
              <c:f>Sheet1!$M$58:$M$61</c:f>
              <c:numCache>
                <c:formatCode>0.00</c:formatCode>
                <c:ptCount val="4"/>
                <c:pt idx="0">
                  <c:v>1</c:v>
                </c:pt>
                <c:pt idx="1">
                  <c:v>1.5907945083287252</c:v>
                </c:pt>
                <c:pt idx="2">
                  <c:v>1.7311395624607318</c:v>
                </c:pt>
                <c:pt idx="3">
                  <c:v>2.1375523354405837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6170496"/>
        <c:axId val="157586176"/>
      </c:scatterChart>
      <c:valAx>
        <c:axId val="1561704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[DHP1c], uM</a:t>
                </a:r>
              </a:p>
            </c:rich>
          </c:tx>
          <c:layout>
            <c:manualLayout>
              <c:xMode val="edge"/>
              <c:yMode val="edge"/>
              <c:x val="0.39610586176727908"/>
              <c:y val="0.9018285214348206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57586176"/>
        <c:crosses val="autoZero"/>
        <c:crossBetween val="midCat"/>
      </c:valAx>
      <c:valAx>
        <c:axId val="15758617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Ratio</a:t>
                </a:r>
              </a:p>
            </c:rich>
          </c:tx>
          <c:layout>
            <c:manualLayout>
              <c:xMode val="edge"/>
              <c:yMode val="edge"/>
              <c:x val="0"/>
              <c:y val="0.34519867308253133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156170496"/>
        <c:crosses val="autoZero"/>
        <c:crossBetween val="midCat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971135337708497"/>
          <c:y val="7.1113172621754372E-2"/>
          <c:w val="0.74900501844542045"/>
          <c:h val="0.73444808982210552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xVal>
            <c:numRef>
              <c:f>Sheet1!$H$40:$H$43</c:f>
              <c:numCache>
                <c:formatCode>General</c:formatCode>
                <c:ptCount val="4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100</c:v>
                </c:pt>
              </c:numCache>
            </c:numRef>
          </c:xVal>
          <c:yVal>
            <c:numRef>
              <c:f>Sheet1!$M$58:$M$61</c:f>
              <c:numCache>
                <c:formatCode>0.00</c:formatCode>
                <c:ptCount val="4"/>
                <c:pt idx="0">
                  <c:v>1</c:v>
                </c:pt>
                <c:pt idx="1">
                  <c:v>1.5907945083287252</c:v>
                </c:pt>
                <c:pt idx="2">
                  <c:v>1.7311395624607318</c:v>
                </c:pt>
                <c:pt idx="3">
                  <c:v>2.1375523354405837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6344320"/>
        <c:axId val="156346624"/>
      </c:scatterChart>
      <c:valAx>
        <c:axId val="1563443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[DHP1c], uM</a:t>
                </a:r>
              </a:p>
            </c:rich>
          </c:tx>
          <c:layout>
            <c:manualLayout>
              <c:xMode val="edge"/>
              <c:yMode val="edge"/>
              <c:x val="0.39610586176727908"/>
              <c:y val="0.9018285214348206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56346624"/>
        <c:crosses val="autoZero"/>
        <c:crossBetween val="midCat"/>
      </c:valAx>
      <c:valAx>
        <c:axId val="1563466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Ratio</a:t>
                </a:r>
              </a:p>
            </c:rich>
          </c:tx>
          <c:layout>
            <c:manualLayout>
              <c:xMode val="edge"/>
              <c:yMode val="edge"/>
              <c:x val="0"/>
              <c:y val="0.34519867308253133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156344320"/>
        <c:crosses val="autoZero"/>
        <c:crossBetween val="midCat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8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18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22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30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58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7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8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35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4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0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C4651-BAD9-45E0-97C3-4EE1A7C650B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4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196699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 smtClean="0"/>
              <a:t>EC1.5 Calculation using standard curve at different [DHP1c]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069407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620" y="0"/>
            <a:ext cx="6300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Standard Curve at Different concentration of DHP1c in 5% DMSO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448798"/>
              </p:ext>
            </p:extLst>
          </p:nvPr>
        </p:nvGraphicFramePr>
        <p:xfrm>
          <a:off x="160958" y="457200"/>
          <a:ext cx="8839201" cy="1889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/>
                <a:gridCol w="1447800"/>
                <a:gridCol w="1447800"/>
                <a:gridCol w="1524000"/>
                <a:gridCol w="1524000"/>
                <a:gridCol w="1524001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[Standard],</a:t>
                      </a:r>
                      <a:r>
                        <a:rPr lang="en-US" sz="1300" b="1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0uM DHP1c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10uM DHP1c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25uM DHP1c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50uM DHP1c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100uM DHP1c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358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624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0.234375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379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666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1227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0.46875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254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388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749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1327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0.9375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241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357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472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836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1.875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391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492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603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927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1576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3.75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671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747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817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1132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1691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1151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1332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1615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1893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1970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1972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1990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2279</a:t>
                      </a:r>
                      <a:endParaRPr lang="en-US" sz="13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2509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2088503"/>
              </p:ext>
            </p:extLst>
          </p:nvPr>
        </p:nvGraphicFramePr>
        <p:xfrm>
          <a:off x="2295028" y="2895600"/>
          <a:ext cx="43434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0350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9450973"/>
              </p:ext>
            </p:extLst>
          </p:nvPr>
        </p:nvGraphicFramePr>
        <p:xfrm>
          <a:off x="4522470" y="3470754"/>
          <a:ext cx="4648200" cy="3387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3574471"/>
              </p:ext>
            </p:extLst>
          </p:nvPr>
        </p:nvGraphicFramePr>
        <p:xfrm>
          <a:off x="4467226" y="0"/>
          <a:ext cx="4676774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2143504"/>
              </p:ext>
            </p:extLst>
          </p:nvPr>
        </p:nvGraphicFramePr>
        <p:xfrm>
          <a:off x="0" y="0"/>
          <a:ext cx="4676774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1151669"/>
              </p:ext>
            </p:extLst>
          </p:nvPr>
        </p:nvGraphicFramePr>
        <p:xfrm>
          <a:off x="26670" y="3429000"/>
          <a:ext cx="4572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73225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245129"/>
              </p:ext>
            </p:extLst>
          </p:nvPr>
        </p:nvGraphicFramePr>
        <p:xfrm>
          <a:off x="228600" y="3314165"/>
          <a:ext cx="6019799" cy="1680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9231"/>
                <a:gridCol w="819718"/>
                <a:gridCol w="1332040"/>
                <a:gridCol w="909374"/>
                <a:gridCol w="819718"/>
                <a:gridCol w="819718"/>
              </a:tblGrid>
              <a:tr h="2100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[DHP1c], </a:t>
                      </a:r>
                      <a:r>
                        <a:rPr lang="en-US" sz="1300" u="none" strike="noStrike" dirty="0" err="1">
                          <a:effectLst/>
                        </a:rPr>
                        <a:t>uM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0min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60min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300" u="none" strike="noStrike" dirty="0">
                          <a:effectLst/>
                        </a:rPr>
                        <a:t>AFU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 err="1">
                          <a:effectLst/>
                          <a:latin typeface="Symbol" panose="05050102010706020507" pitchFamily="18" charset="2"/>
                        </a:rPr>
                        <a:t>Dm</a:t>
                      </a:r>
                      <a:r>
                        <a:rPr lang="en-US" sz="1300" u="none" strike="noStrike" dirty="0" err="1">
                          <a:effectLst/>
                        </a:rPr>
                        <a:t>M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Ratio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0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226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586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360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2.6512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1.00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0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25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945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1416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471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4.1443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1.56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0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50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1190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1770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580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4.9713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1.88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0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100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1565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2136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571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5.9649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2.25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0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200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2198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2283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85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00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300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2519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2567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48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00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400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2422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2474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52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42410" y="454223"/>
            <a:ext cx="12713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sz="1400" b="1" u="none" strike="noStrike" dirty="0" smtClean="0">
                <a:effectLst/>
              </a:rPr>
              <a:t>In house SIRT3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3009365"/>
            <a:ext cx="9861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sz="1400" b="1" u="none" strike="noStrike" dirty="0" smtClean="0">
                <a:effectLst/>
              </a:rPr>
              <a:t>Enzo SIRT3</a:t>
            </a:r>
            <a:endParaRPr lang="en-US" sz="1400" b="1" dirty="0">
              <a:solidFill>
                <a:srgbClr val="000000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0392013"/>
              </p:ext>
            </p:extLst>
          </p:nvPr>
        </p:nvGraphicFramePr>
        <p:xfrm>
          <a:off x="6324601" y="3170873"/>
          <a:ext cx="2819399" cy="2086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7894751"/>
              </p:ext>
            </p:extLst>
          </p:nvPr>
        </p:nvGraphicFramePr>
        <p:xfrm>
          <a:off x="6248400" y="639367"/>
          <a:ext cx="28956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227778"/>
              </p:ext>
            </p:extLst>
          </p:nvPr>
        </p:nvGraphicFramePr>
        <p:xfrm>
          <a:off x="228600" y="793256"/>
          <a:ext cx="6019802" cy="16414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4888"/>
                <a:gridCol w="818557"/>
                <a:gridCol w="989088"/>
                <a:gridCol w="818557"/>
                <a:gridCol w="1158110"/>
                <a:gridCol w="990602"/>
              </a:tblGrid>
              <a:tr h="1411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[DHP1c], </a:t>
                      </a:r>
                      <a:r>
                        <a:rPr lang="en-US" sz="1300" u="none" strike="noStrike" dirty="0" err="1">
                          <a:effectLst/>
                        </a:rPr>
                        <a:t>uM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0min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60min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300" u="none" strike="noStrike" dirty="0">
                          <a:effectLst/>
                        </a:rPr>
                        <a:t>AFU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 err="1">
                          <a:effectLst/>
                          <a:latin typeface="Symbol" panose="05050102010706020507" pitchFamily="18" charset="2"/>
                        </a:rPr>
                        <a:t>Dm</a:t>
                      </a:r>
                      <a:r>
                        <a:rPr lang="en-US" sz="1300" u="none" strike="noStrike" dirty="0" err="1">
                          <a:effectLst/>
                        </a:rPr>
                        <a:t>M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Ratio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11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418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802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384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2.8279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1.00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11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25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904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1421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517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4.5491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1.61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11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50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1090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1658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568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4.8684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1.72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11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100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1548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2121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573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5.9858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2.12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11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200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2063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2280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217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1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300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2216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2410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194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1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400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2356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2397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41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0034" y="30838"/>
            <a:ext cx="21499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/>
              <a:t>DHP1c from Santa Cruz</a:t>
            </a:r>
            <a:endParaRPr lang="en-US" sz="1600" b="1" u="sng" dirty="0"/>
          </a:p>
        </p:txBody>
      </p:sp>
    </p:spTree>
    <p:extLst>
      <p:ext uri="{BB962C8B-B14F-4D97-AF65-F5344CB8AC3E}">
        <p14:creationId xmlns:p14="http://schemas.microsoft.com/office/powerpoint/2010/main" val="50718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725299"/>
              </p:ext>
            </p:extLst>
          </p:nvPr>
        </p:nvGraphicFramePr>
        <p:xfrm>
          <a:off x="228600" y="3324762"/>
          <a:ext cx="6019799" cy="1680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9231"/>
                <a:gridCol w="819718"/>
                <a:gridCol w="1332040"/>
                <a:gridCol w="909374"/>
                <a:gridCol w="819718"/>
                <a:gridCol w="819718"/>
              </a:tblGrid>
              <a:tr h="2100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[DHP1c], </a:t>
                      </a:r>
                      <a:r>
                        <a:rPr lang="en-US" sz="1300" u="none" strike="noStrike" dirty="0" err="1">
                          <a:effectLst/>
                        </a:rPr>
                        <a:t>uM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0min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60min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300" u="none" strike="noStrike" dirty="0">
                          <a:effectLst/>
                        </a:rPr>
                        <a:t>AFU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 err="1">
                          <a:effectLst/>
                          <a:latin typeface="Symbol" panose="05050102010706020507" pitchFamily="18" charset="2"/>
                        </a:rPr>
                        <a:t>Dm</a:t>
                      </a:r>
                      <a:r>
                        <a:rPr lang="en-US" sz="1300" u="none" strike="noStrike" dirty="0" err="1">
                          <a:effectLst/>
                        </a:rPr>
                        <a:t>M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Ratio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00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419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1291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872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6.4217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1.00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00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25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926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2087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1161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10.2156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1.59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00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50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1188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2485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1297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11.1168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1.73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00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100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1515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2829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1314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13.7267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2.14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00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200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2078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2601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523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00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300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2286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2657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371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00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400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2254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2423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169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66" marR="7466" marT="746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661527"/>
              </p:ext>
            </p:extLst>
          </p:nvPr>
        </p:nvGraphicFramePr>
        <p:xfrm>
          <a:off x="228600" y="800876"/>
          <a:ext cx="6019802" cy="16414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4888"/>
                <a:gridCol w="818557"/>
                <a:gridCol w="989088"/>
                <a:gridCol w="818557"/>
                <a:gridCol w="1158110"/>
                <a:gridCol w="990602"/>
              </a:tblGrid>
              <a:tr h="1411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[DHP1c], </a:t>
                      </a:r>
                      <a:r>
                        <a:rPr lang="en-US" sz="1300" u="none" strike="noStrike" dirty="0" err="1">
                          <a:effectLst/>
                        </a:rPr>
                        <a:t>uM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0min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60min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300" u="none" strike="noStrike" dirty="0">
                          <a:effectLst/>
                        </a:rPr>
                        <a:t>AFU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 err="1">
                          <a:effectLst/>
                          <a:latin typeface="Symbol" panose="05050102010706020507" pitchFamily="18" charset="2"/>
                        </a:rPr>
                        <a:t>Dm</a:t>
                      </a:r>
                      <a:r>
                        <a:rPr lang="en-US" sz="1300" u="none" strike="noStrike" dirty="0" err="1">
                          <a:effectLst/>
                        </a:rPr>
                        <a:t>M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Ratio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411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226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429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203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1.4950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1.00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411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25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934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1217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283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2.4901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1.67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411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50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1226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1530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304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2.6056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1.74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411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100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1571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1873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302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3.1548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2.11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411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200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2116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2221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105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1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300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2248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2300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52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1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400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2430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2476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46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6" marR="7056" marT="705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42410" y="493099"/>
            <a:ext cx="12713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sz="1400" b="1" u="none" strike="noStrike" dirty="0" smtClean="0">
                <a:effectLst/>
              </a:rPr>
              <a:t>In house SIRT3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3016985"/>
            <a:ext cx="9861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sz="1400" b="1" u="none" strike="noStrike" dirty="0" smtClean="0">
                <a:effectLst/>
              </a:rPr>
              <a:t>Enzo SIRT3</a:t>
            </a:r>
            <a:endParaRPr lang="en-US" sz="1400" b="1" dirty="0">
              <a:solidFill>
                <a:srgbClr val="00000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1886640"/>
              </p:ext>
            </p:extLst>
          </p:nvPr>
        </p:nvGraphicFramePr>
        <p:xfrm>
          <a:off x="6248400" y="3170873"/>
          <a:ext cx="2819399" cy="2086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5141228"/>
              </p:ext>
            </p:extLst>
          </p:nvPr>
        </p:nvGraphicFramePr>
        <p:xfrm>
          <a:off x="6324601" y="635557"/>
          <a:ext cx="2819399" cy="2086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034" y="30838"/>
            <a:ext cx="16501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/>
              <a:t>DHP1c from Enzo</a:t>
            </a:r>
            <a:endParaRPr lang="en-US" sz="1600" b="1" u="sng" dirty="0"/>
          </a:p>
        </p:txBody>
      </p:sp>
    </p:spTree>
    <p:extLst>
      <p:ext uri="{BB962C8B-B14F-4D97-AF65-F5344CB8AC3E}">
        <p14:creationId xmlns:p14="http://schemas.microsoft.com/office/powerpoint/2010/main" val="1700755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350</Words>
  <Application>Microsoft Office PowerPoint</Application>
  <PresentationFormat>On-screen Show (4:3)</PresentationFormat>
  <Paragraphs>277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xguan</dc:creator>
  <cp:lastModifiedBy>xguan</cp:lastModifiedBy>
  <cp:revision>6</cp:revision>
  <dcterms:created xsi:type="dcterms:W3CDTF">2015-12-02T14:53:39Z</dcterms:created>
  <dcterms:modified xsi:type="dcterms:W3CDTF">2015-12-16T16:46:06Z</dcterms:modified>
</cp:coreProperties>
</file>