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EC150_DHP1c%20SIRT3%20calculation%20from%20different%20standard%20curves_12.2.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EC150_DHP1c%20SIRT3%20calculation%20from%20different%20standard%20curves_12.2.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EC150_DHP1c%20SIRT3%20calculation%20from%20different%20standard%20curves_12.2.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EC150_DHP1c%20SIRT3%20calculation%20from%20different%20standard%20curves_12.2.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0uM DHP1c</a:t>
            </a:r>
          </a:p>
        </c:rich>
      </c:tx>
      <c:layout>
        <c:manualLayout>
          <c:xMode val="edge"/>
          <c:yMode val="edge"/>
          <c:x val="0.42992923973013442"/>
          <c:y val="1.718218824563817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714987236243733"/>
          <c:y val="9.965669182470141E-2"/>
          <c:w val="0.74821939511045488"/>
          <c:h val="0.6975968427729099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4033327735189773"/>
                  <c:y val="-4.6640071915430188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212800"/>
        <c:axId val="113223168"/>
      </c:scatterChart>
      <c:valAx>
        <c:axId val="113212800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349172530494417"/>
              <c:y val="0.8900373511240574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23168"/>
        <c:crosses val="autoZero"/>
        <c:crossBetween val="midCat"/>
      </c:valAx>
      <c:valAx>
        <c:axId val="113223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1377697003155855E-2"/>
              <c:y val="0.391753892000550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128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100uM DHP1c</a:t>
            </a:r>
          </a:p>
        </c:rich>
      </c:tx>
      <c:layout>
        <c:manualLayout>
          <c:xMode val="edge"/>
          <c:yMode val="edge"/>
          <c:x val="0.41469194312796209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8556082148499211"/>
                  <c:y val="-3.4244628261603845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Sheet2!$P$87:$P$94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162</c:v>
                </c:pt>
                <c:pt idx="3">
                  <c:v>280</c:v>
                </c:pt>
                <c:pt idx="4">
                  <c:v>411</c:v>
                </c:pt>
                <c:pt idx="5">
                  <c:v>526</c:v>
                </c:pt>
                <c:pt idx="6">
                  <c:v>728</c:v>
                </c:pt>
                <c:pt idx="7">
                  <c:v>1344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299456"/>
        <c:axId val="113301376"/>
      </c:scatterChart>
      <c:valAx>
        <c:axId val="11329945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01376"/>
        <c:crosses val="autoZero"/>
        <c:crossBetween val="midCat"/>
      </c:valAx>
      <c:valAx>
        <c:axId val="1133013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9945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25uM DHP1c</a:t>
            </a:r>
          </a:p>
        </c:rich>
      </c:tx>
      <c:layout>
        <c:manualLayout>
          <c:xMode val="edge"/>
          <c:yMode val="edge"/>
          <c:x val="0.46208530805687204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086901808506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59241706161138"/>
                  <c:y val="2.0043479461737481E-7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331584"/>
        <c:axId val="113489408"/>
      </c:scatterChart>
      <c:valAx>
        <c:axId val="113331584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89408"/>
        <c:crosses val="autoZero"/>
        <c:crossBetween val="midCat"/>
      </c:valAx>
      <c:valAx>
        <c:axId val="11348940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31584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58847273783167"/>
          <c:y val="8.5373596917406605E-2"/>
          <c:w val="0.79620853080568721"/>
          <c:h val="0.74587228458144861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59241706161138"/>
                  <c:y val="-1.0273789348070361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Sheet2!$M$87:$M$94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43</c:v>
                </c:pt>
                <c:pt idx="3">
                  <c:v>146</c:v>
                </c:pt>
                <c:pt idx="4">
                  <c:v>281</c:v>
                </c:pt>
                <c:pt idx="5">
                  <c:v>536</c:v>
                </c:pt>
                <c:pt idx="6">
                  <c:v>1014</c:v>
                </c:pt>
                <c:pt idx="7">
                  <c:v>1761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544192"/>
        <c:axId val="113562752"/>
      </c:scatterChart>
      <c:valAx>
        <c:axId val="113544192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62752"/>
        <c:crosses val="autoZero"/>
        <c:crossBetween val="midCat"/>
      </c:valAx>
      <c:valAx>
        <c:axId val="11356275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44192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50uM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58398950131234"/>
          <c:y val="9.2465908045784806E-2"/>
          <c:w val="0.81565288713910766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9118483412322276"/>
                  <c:y val="2.6817089518444076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Sheet2!$O$87:$O$94</c:f>
              <c:numCache>
                <c:formatCode>General</c:formatCode>
                <c:ptCount val="8"/>
                <c:pt idx="0">
                  <c:v>0</c:v>
                </c:pt>
                <c:pt idx="1">
                  <c:v>42</c:v>
                </c:pt>
                <c:pt idx="2">
                  <c:v>125</c:v>
                </c:pt>
                <c:pt idx="3">
                  <c:v>212</c:v>
                </c:pt>
                <c:pt idx="4">
                  <c:v>303</c:v>
                </c:pt>
                <c:pt idx="5">
                  <c:v>508</c:v>
                </c:pt>
                <c:pt idx="6">
                  <c:v>991</c:v>
                </c:pt>
                <c:pt idx="7">
                  <c:v>1655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715840"/>
        <c:axId val="113726208"/>
      </c:scatterChart>
      <c:valAx>
        <c:axId val="11371584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26208"/>
        <c:crosses val="autoZero"/>
        <c:crossBetween val="midCat"/>
      </c:valAx>
      <c:valAx>
        <c:axId val="11372620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15840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72036558145903"/>
          <c:y val="4.6770924467774859E-2"/>
          <c:w val="0.73999600624104644"/>
          <c:h val="0.734448089822105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Sheet1!$H$40:$H$43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Sheet1!$M$40:$M$43</c:f>
              <c:numCache>
                <c:formatCode>0.00</c:formatCode>
                <c:ptCount val="4"/>
                <c:pt idx="0">
                  <c:v>1</c:v>
                </c:pt>
                <c:pt idx="1">
                  <c:v>1.5632079483795276</c:v>
                </c:pt>
                <c:pt idx="2">
                  <c:v>1.875141662619163</c:v>
                </c:pt>
                <c:pt idx="3">
                  <c:v>2.2499428345253927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617024"/>
        <c:axId val="166447360"/>
      </c:scatterChart>
      <c:valAx>
        <c:axId val="165617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[DHP1c], uM</a:t>
                </a:r>
              </a:p>
            </c:rich>
          </c:tx>
          <c:layout>
            <c:manualLayout>
              <c:xMode val="edge"/>
              <c:yMode val="edge"/>
              <c:x val="0.39610586176727908"/>
              <c:y val="0.901828521434820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6447360"/>
        <c:crosses val="autoZero"/>
        <c:crossBetween val="midCat"/>
      </c:valAx>
      <c:valAx>
        <c:axId val="1664473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0"/>
              <c:y val="0.3451986730825313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65617024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254282359441912"/>
          <c:y val="4.6770924467774859E-2"/>
          <c:w val="0.72778629644978587"/>
          <c:h val="0.734448089822105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Sheet1!$H$40:$H$43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Sheet1!$F$49:$F$52</c:f>
              <c:numCache>
                <c:formatCode>0.00</c:formatCode>
                <c:ptCount val="4"/>
                <c:pt idx="0">
                  <c:v>1</c:v>
                </c:pt>
                <c:pt idx="1">
                  <c:v>1.6656691640352908</c:v>
                </c:pt>
                <c:pt idx="2">
                  <c:v>1.742954845906584</c:v>
                </c:pt>
                <c:pt idx="3">
                  <c:v>2.1103222673004813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574336"/>
        <c:axId val="195185280"/>
      </c:scatterChart>
      <c:valAx>
        <c:axId val="164574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[DHP1c], uM</a:t>
                </a:r>
              </a:p>
            </c:rich>
          </c:tx>
          <c:layout>
            <c:manualLayout>
              <c:xMode val="edge"/>
              <c:yMode val="edge"/>
              <c:x val="0.39610586176727908"/>
              <c:y val="0.901828521434820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5185280"/>
        <c:crosses val="autoZero"/>
        <c:crossBetween val="midCat"/>
      </c:valAx>
      <c:valAx>
        <c:axId val="1951852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0"/>
              <c:y val="0.3451986730825313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64574336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71135337708497"/>
          <c:y val="7.1113172621754372E-2"/>
          <c:w val="0.74900501844542045"/>
          <c:h val="0.734448089822105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Sheet1!$H$40:$H$43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Sheet1!$M$58:$M$61</c:f>
              <c:numCache>
                <c:formatCode>0.00</c:formatCode>
                <c:ptCount val="4"/>
                <c:pt idx="0">
                  <c:v>1</c:v>
                </c:pt>
                <c:pt idx="1">
                  <c:v>1.5907945083287252</c:v>
                </c:pt>
                <c:pt idx="2">
                  <c:v>1.7311395624607318</c:v>
                </c:pt>
                <c:pt idx="3">
                  <c:v>2.1375523354405837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170496"/>
        <c:axId val="157586176"/>
      </c:scatterChart>
      <c:valAx>
        <c:axId val="156170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[DHP1c], uM</a:t>
                </a:r>
              </a:p>
            </c:rich>
          </c:tx>
          <c:layout>
            <c:manualLayout>
              <c:xMode val="edge"/>
              <c:yMode val="edge"/>
              <c:x val="0.39610586176727908"/>
              <c:y val="0.901828521434820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7586176"/>
        <c:crosses val="autoZero"/>
        <c:crossBetween val="midCat"/>
      </c:valAx>
      <c:valAx>
        <c:axId val="1575861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0"/>
              <c:y val="0.3451986730825313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56170496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71135337708497"/>
          <c:y val="7.1113172621754372E-2"/>
          <c:w val="0.74900501844542045"/>
          <c:h val="0.7344480898221055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Sheet1!$H$40:$H$43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Sheet1!$M$58:$M$61</c:f>
              <c:numCache>
                <c:formatCode>0.00</c:formatCode>
                <c:ptCount val="4"/>
                <c:pt idx="0">
                  <c:v>1</c:v>
                </c:pt>
                <c:pt idx="1">
                  <c:v>1.5907945083287252</c:v>
                </c:pt>
                <c:pt idx="2">
                  <c:v>1.7311395624607318</c:v>
                </c:pt>
                <c:pt idx="3">
                  <c:v>2.1375523354405837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344320"/>
        <c:axId val="156346624"/>
      </c:scatterChart>
      <c:valAx>
        <c:axId val="156344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[DHP1c], uM</a:t>
                </a:r>
              </a:p>
            </c:rich>
          </c:tx>
          <c:layout>
            <c:manualLayout>
              <c:xMode val="edge"/>
              <c:yMode val="edge"/>
              <c:x val="0.39610586176727908"/>
              <c:y val="0.901828521434820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6346624"/>
        <c:crosses val="autoZero"/>
        <c:crossBetween val="midCat"/>
      </c:valAx>
      <c:valAx>
        <c:axId val="1563466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0"/>
              <c:y val="0.3451986730825313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56344320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1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2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5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8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3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4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C4651-BAD9-45E0-97C3-4EE1A7C650B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196699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EC1.5 Calculation using standard curve at different [DHP1c]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06940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6300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5% DMSO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448798"/>
              </p:ext>
            </p:extLst>
          </p:nvPr>
        </p:nvGraphicFramePr>
        <p:xfrm>
          <a:off x="160958" y="457200"/>
          <a:ext cx="8839201" cy="188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447800"/>
                <a:gridCol w="1447800"/>
                <a:gridCol w="1524000"/>
                <a:gridCol w="1524000"/>
                <a:gridCol w="1524001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1972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088503"/>
              </p:ext>
            </p:extLst>
          </p:nvPr>
        </p:nvGraphicFramePr>
        <p:xfrm>
          <a:off x="2295028" y="2895600"/>
          <a:ext cx="4343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03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450973"/>
              </p:ext>
            </p:extLst>
          </p:nvPr>
        </p:nvGraphicFramePr>
        <p:xfrm>
          <a:off x="4522470" y="3470754"/>
          <a:ext cx="4648200" cy="338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574471"/>
              </p:ext>
            </p:extLst>
          </p:nvPr>
        </p:nvGraphicFramePr>
        <p:xfrm>
          <a:off x="4467226" y="0"/>
          <a:ext cx="4676774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143504"/>
              </p:ext>
            </p:extLst>
          </p:nvPr>
        </p:nvGraphicFramePr>
        <p:xfrm>
          <a:off x="0" y="0"/>
          <a:ext cx="4676774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151669"/>
              </p:ext>
            </p:extLst>
          </p:nvPr>
        </p:nvGraphicFramePr>
        <p:xfrm>
          <a:off x="26670" y="3429000"/>
          <a:ext cx="4572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7322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245129"/>
              </p:ext>
            </p:extLst>
          </p:nvPr>
        </p:nvGraphicFramePr>
        <p:xfrm>
          <a:off x="228600" y="3314165"/>
          <a:ext cx="6019799" cy="168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231"/>
                <a:gridCol w="819718"/>
                <a:gridCol w="1332040"/>
                <a:gridCol w="909374"/>
                <a:gridCol w="819718"/>
                <a:gridCol w="819718"/>
              </a:tblGrid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[DHP1c], </a:t>
                      </a:r>
                      <a:r>
                        <a:rPr lang="en-US" sz="1300" u="none" strike="noStrike" dirty="0" err="1">
                          <a:effectLst/>
                        </a:rPr>
                        <a:t>uM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60min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300" u="none" strike="noStrike" dirty="0">
                          <a:effectLst/>
                        </a:rPr>
                        <a:t>AFU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300" u="none" strike="noStrike" dirty="0" err="1">
                          <a:effectLst/>
                        </a:rPr>
                        <a:t>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Ratio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226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586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2.6512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945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1416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471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4.1443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1190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1770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580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4.9713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1.88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1565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2136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571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5.9649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2.25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2198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2283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85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2519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2567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2422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2474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52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2410" y="454223"/>
            <a:ext cx="12713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sz="1400" b="1" u="none" strike="noStrike" dirty="0" smtClean="0">
                <a:effectLst/>
              </a:rPr>
              <a:t>In house SIRT3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3009365"/>
            <a:ext cx="9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sz="1400" b="1" u="none" strike="noStrike" dirty="0" smtClean="0">
                <a:effectLst/>
              </a:rPr>
              <a:t>Enzo SIRT3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92013"/>
              </p:ext>
            </p:extLst>
          </p:nvPr>
        </p:nvGraphicFramePr>
        <p:xfrm>
          <a:off x="6324601" y="3170873"/>
          <a:ext cx="2819399" cy="2086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894751"/>
              </p:ext>
            </p:extLst>
          </p:nvPr>
        </p:nvGraphicFramePr>
        <p:xfrm>
          <a:off x="6248400" y="639367"/>
          <a:ext cx="2895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227778"/>
              </p:ext>
            </p:extLst>
          </p:nvPr>
        </p:nvGraphicFramePr>
        <p:xfrm>
          <a:off x="228600" y="793256"/>
          <a:ext cx="6019802" cy="1641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888"/>
                <a:gridCol w="818557"/>
                <a:gridCol w="989088"/>
                <a:gridCol w="818557"/>
                <a:gridCol w="1158110"/>
                <a:gridCol w="990602"/>
              </a:tblGrid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[DHP1c], </a:t>
                      </a:r>
                      <a:r>
                        <a:rPr lang="en-US" sz="1300" u="none" strike="noStrike" dirty="0" err="1">
                          <a:effectLst/>
                        </a:rPr>
                        <a:t>uM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60min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300" u="none" strike="noStrike" dirty="0">
                          <a:effectLst/>
                        </a:rPr>
                        <a:t>AFU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300" u="none" strike="noStrike" dirty="0" err="1">
                          <a:effectLst/>
                        </a:rPr>
                        <a:t>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Ratio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418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802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384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2.8279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904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1421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517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4.5491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1.61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1090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1658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568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4.8684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1.72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1548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2121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573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5.9858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2.12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2063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2280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217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2410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194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2356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2397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034" y="30838"/>
            <a:ext cx="2149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DHP1c from Santa Cruz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5071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725299"/>
              </p:ext>
            </p:extLst>
          </p:nvPr>
        </p:nvGraphicFramePr>
        <p:xfrm>
          <a:off x="228600" y="3324762"/>
          <a:ext cx="6019799" cy="168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231"/>
                <a:gridCol w="819718"/>
                <a:gridCol w="1332040"/>
                <a:gridCol w="909374"/>
                <a:gridCol w="819718"/>
                <a:gridCol w="819718"/>
              </a:tblGrid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[DHP1c], </a:t>
                      </a:r>
                      <a:r>
                        <a:rPr lang="en-US" sz="1300" u="none" strike="noStrike" dirty="0" err="1">
                          <a:effectLst/>
                        </a:rPr>
                        <a:t>uM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60min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300" u="none" strike="noStrike" dirty="0">
                          <a:effectLst/>
                        </a:rPr>
                        <a:t>AFU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300" u="none" strike="noStrike" dirty="0" err="1">
                          <a:effectLst/>
                        </a:rPr>
                        <a:t>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Ratio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419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1291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872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6.4217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926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2087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1161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10.2156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1.59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1188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2485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1297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11.1168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1.73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1515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2829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1314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13.7267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2.14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2601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523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2286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2657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371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2254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2423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169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66" marR="7466" marT="746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61527"/>
              </p:ext>
            </p:extLst>
          </p:nvPr>
        </p:nvGraphicFramePr>
        <p:xfrm>
          <a:off x="228600" y="800876"/>
          <a:ext cx="6019802" cy="1641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888"/>
                <a:gridCol w="818557"/>
                <a:gridCol w="989088"/>
                <a:gridCol w="818557"/>
                <a:gridCol w="1158110"/>
                <a:gridCol w="990602"/>
              </a:tblGrid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[DHP1c], </a:t>
                      </a:r>
                      <a:r>
                        <a:rPr lang="en-US" sz="1300" u="none" strike="noStrike" dirty="0" err="1">
                          <a:effectLst/>
                        </a:rPr>
                        <a:t>uM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0min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60min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300" u="none" strike="noStrike" dirty="0">
                          <a:effectLst/>
                        </a:rPr>
                        <a:t>AFU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300" u="none" strike="noStrike" dirty="0" err="1">
                          <a:effectLst/>
                        </a:rPr>
                        <a:t>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Ratio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226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429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1.4950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934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1217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283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2.4901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1.67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1226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1530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304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2.6056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1.74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1571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1873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302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3.1548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2.11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2116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105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2248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2300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52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2430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2476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56" marR="7056" marT="705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2410" y="493099"/>
            <a:ext cx="12713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sz="1400" b="1" u="none" strike="noStrike" dirty="0" smtClean="0">
                <a:effectLst/>
              </a:rPr>
              <a:t>In house SIRT3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3016985"/>
            <a:ext cx="9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sz="1400" b="1" u="none" strike="noStrike" dirty="0" smtClean="0">
                <a:effectLst/>
              </a:rPr>
              <a:t>Enzo SIRT3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886640"/>
              </p:ext>
            </p:extLst>
          </p:nvPr>
        </p:nvGraphicFramePr>
        <p:xfrm>
          <a:off x="6248400" y="3170873"/>
          <a:ext cx="2819399" cy="2086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141228"/>
              </p:ext>
            </p:extLst>
          </p:nvPr>
        </p:nvGraphicFramePr>
        <p:xfrm>
          <a:off x="6324601" y="635557"/>
          <a:ext cx="2819399" cy="2086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034" y="30838"/>
            <a:ext cx="1650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DHP1c from Enzo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70075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350</Words>
  <Application>Microsoft Office PowerPoint</Application>
  <PresentationFormat>On-screen Show (4:3)</PresentationFormat>
  <Paragraphs>277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6</cp:revision>
  <dcterms:created xsi:type="dcterms:W3CDTF">2015-12-02T14:53:39Z</dcterms:created>
  <dcterms:modified xsi:type="dcterms:W3CDTF">2015-12-16T16:46:06Z</dcterms:modified>
</cp:coreProperties>
</file>