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0BF-7675-47D5-9937-F8944EDE0C24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5372-9AEC-4A22-B07A-6920831CE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54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0BF-7675-47D5-9937-F8944EDE0C24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5372-9AEC-4A22-B07A-6920831CE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0BF-7675-47D5-9937-F8944EDE0C24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5372-9AEC-4A22-B07A-6920831CE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14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0BF-7675-47D5-9937-F8944EDE0C24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5372-9AEC-4A22-B07A-6920831CE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4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0BF-7675-47D5-9937-F8944EDE0C24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5372-9AEC-4A22-B07A-6920831CE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6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0BF-7675-47D5-9937-F8944EDE0C24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5372-9AEC-4A22-B07A-6920831CE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69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0BF-7675-47D5-9937-F8944EDE0C24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5372-9AEC-4A22-B07A-6920831CE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93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0BF-7675-47D5-9937-F8944EDE0C24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5372-9AEC-4A22-B07A-6920831CE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14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0BF-7675-47D5-9937-F8944EDE0C24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5372-9AEC-4A22-B07A-6920831CE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204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0BF-7675-47D5-9937-F8944EDE0C24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5372-9AEC-4A22-B07A-6920831CE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56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0BF-7675-47D5-9937-F8944EDE0C24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5372-9AEC-4A22-B07A-6920831CE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73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180BF-7675-47D5-9937-F8944EDE0C24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15372-9AEC-4A22-B07A-6920831CE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4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 rot="10800000" flipV="1">
            <a:off x="279399" y="197078"/>
            <a:ext cx="8458200" cy="3865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-38088" tIns="-50784" rIns="317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effectLst/>
                <a:ea typeface="Helvetica Neue"/>
                <a:cs typeface="Arial" pitchFamily="34" charset="0"/>
              </a:rPr>
              <a:t>RC(4/7/17): -extend the plots she made of the high NAM Dixon curves to even higher NAM so I can see the plateau more clearly 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effectLst/>
                <a:ea typeface="Helvetica Neue"/>
                <a:cs typeface="Arial" pitchFamily="34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effectLst/>
                <a:ea typeface="Helvetica Neue"/>
                <a:cs typeface="Arial" pitchFamily="34" charset="0"/>
              </a:rPr>
              <a:t>-calculate the 1/v value at plateau: this is done by using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effectLst/>
                <a:ea typeface="Helvetica Neue"/>
                <a:cs typeface="Times New Roman" pitchFamily="18" charset="0"/>
              </a:rPr>
              <a:t>1/v = (1/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effectLst/>
                <a:ea typeface="Helvetica Neue"/>
                <a:cs typeface="Times New Roman" pitchFamily="18" charset="0"/>
              </a:rPr>
              <a:t>Vmax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effectLst/>
                <a:ea typeface="Helvetica Neue"/>
                <a:cs typeface="Times New Roman" pitchFamily="18" charset="0"/>
              </a:rPr>
              <a:t>)*{ (Km/[S])* (K1/K2) + K1/K3 }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effectLst/>
                <a:ea typeface="Helvetica Neue"/>
                <a:cs typeface="Arial" pitchFamily="34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effectLst/>
                <a:ea typeface="Helvetica Neue"/>
                <a:cs typeface="Arial" pitchFamily="34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effectLst/>
                <a:ea typeface="Helvetica Neue"/>
                <a:cs typeface="Arial" pitchFamily="34" charset="0"/>
              </a:rPr>
              <a:t>The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effectLst/>
                <a:ea typeface="Helvetica Neue"/>
                <a:cs typeface="Arial" pitchFamily="34" charset="0"/>
              </a:rPr>
              <a:t>eqn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effectLst/>
                <a:ea typeface="Helvetica Neue"/>
                <a:cs typeface="Arial" pitchFamily="34" charset="0"/>
              </a:rPr>
              <a:t> is supposed to specify horizontal line for plateau. 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effectLst/>
                <a:ea typeface="Helvetica Neue"/>
                <a:cs typeface="Arial" pitchFamily="34" charset="0"/>
              </a:rPr>
            </a:b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effectLst/>
                <a:ea typeface="Helvetica Neue"/>
                <a:cs typeface="Times New Roman" pitchFamily="18" charset="0"/>
              </a:rPr>
              <a:t>Please put this general form of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effectLst/>
                <a:ea typeface="Helvetica Neue"/>
                <a:cs typeface="Times New Roman" pitchFamily="18" charset="0"/>
              </a:rPr>
              <a:t>eqn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effectLst/>
                <a:ea typeface="Helvetica Neue"/>
                <a:cs typeface="Times New Roman" pitchFamily="18" charset="0"/>
              </a:rPr>
              <a:t> in first schematic in your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effectLst/>
                <a:ea typeface="Helvetica Neue"/>
                <a:cs typeface="Times New Roman" pitchFamily="18" charset="0"/>
              </a:rPr>
              <a:t>ppt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effectLst/>
                <a:ea typeface="Helvetica Neue"/>
                <a:cs typeface="Times New Roman" pitchFamily="18" charset="0"/>
              </a:rPr>
              <a:t> and in the experimental one, please substitute the actual values of the parameters as we did before to get the plateaus.</a:t>
            </a:r>
          </a:p>
          <a:p>
            <a:pPr lvl="0" fontAlgn="b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ea typeface="Helvetica Neue"/>
                <a:cs typeface="Arial" pitchFamily="34" charset="0"/>
              </a:rPr>
              <a:t>RC (4/7/17): Dotted lines can cross y axis unless that's cluttered. You can use judgment on that. The first Dixon in your </a:t>
            </a:r>
            <a:r>
              <a:rPr lang="en-US" altLang="en-US" sz="1400" dirty="0" err="1">
                <a:ea typeface="Helvetica Neue"/>
                <a:cs typeface="Arial" pitchFamily="34" charset="0"/>
              </a:rPr>
              <a:t>ppt</a:t>
            </a:r>
            <a:r>
              <a:rPr lang="en-US" altLang="en-US" sz="1400" dirty="0">
                <a:ea typeface="Helvetica Neue"/>
                <a:cs typeface="Arial" pitchFamily="34" charset="0"/>
              </a:rPr>
              <a:t> needs the </a:t>
            </a:r>
            <a:r>
              <a:rPr lang="en-US" altLang="en-US" sz="1400" dirty="0" err="1">
                <a:ea typeface="Helvetica Neue"/>
                <a:cs typeface="Arial" pitchFamily="34" charset="0"/>
              </a:rPr>
              <a:t>eqn</a:t>
            </a:r>
            <a:r>
              <a:rPr lang="en-US" altLang="en-US" sz="1400" dirty="0">
                <a:ea typeface="Helvetica Neue"/>
                <a:cs typeface="Arial" pitchFamily="34" charset="0"/>
              </a:rPr>
              <a:t> below next to the dotted line. The second and third Dixons need the actual numbers for plateau generated by </a:t>
            </a:r>
            <a:r>
              <a:rPr lang="en-US" altLang="en-US" sz="1400" dirty="0" err="1">
                <a:ea typeface="Helvetica Neue"/>
                <a:cs typeface="Arial" pitchFamily="34" charset="0"/>
              </a:rPr>
              <a:t>eqn</a:t>
            </a:r>
            <a:r>
              <a:rPr lang="en-US" altLang="en-US" sz="1400" dirty="0">
                <a:ea typeface="Helvetica Neue"/>
                <a:cs typeface="Arial" pitchFamily="34" charset="0"/>
              </a:rPr>
              <a:t> below.</a:t>
            </a:r>
            <a:br>
              <a:rPr lang="en-US" altLang="en-US" sz="1400" dirty="0">
                <a:ea typeface="Helvetica Neue"/>
                <a:cs typeface="Arial" pitchFamily="34" charset="0"/>
              </a:rPr>
            </a:br>
            <a:r>
              <a:rPr lang="en-US" altLang="en-US" sz="1400" dirty="0">
                <a:ea typeface="Helvetica Neue"/>
                <a:cs typeface="Arial" pitchFamily="34" charset="0"/>
              </a:rPr>
              <a:t>RC(4/10/17): Also in part D) can we make the Dixon at 15000uM NAD so we can show the </a:t>
            </a:r>
            <a:r>
              <a:rPr lang="en-US" altLang="en-US" sz="1400" dirty="0" err="1">
                <a:ea typeface="Helvetica Neue"/>
                <a:cs typeface="Arial" pitchFamily="34" charset="0"/>
              </a:rPr>
              <a:t>exptl</a:t>
            </a:r>
            <a:r>
              <a:rPr lang="en-US" altLang="en-US" sz="1400" dirty="0">
                <a:ea typeface="Helvetica Neue"/>
                <a:cs typeface="Arial" pitchFamily="34" charset="0"/>
              </a:rPr>
              <a:t> data? And extent x axis to same values as in part F).</a:t>
            </a:r>
            <a:br>
              <a:rPr lang="en-US" altLang="en-US" sz="1400" dirty="0">
                <a:ea typeface="Helvetica Neue"/>
                <a:cs typeface="Arial" pitchFamily="34" charset="0"/>
              </a:rPr>
            </a:br>
            <a:r>
              <a:rPr lang="en-US" altLang="en-US" sz="1400" dirty="0">
                <a:ea typeface="Helvetica Neue"/>
                <a:cs typeface="Arial" pitchFamily="34" charset="0"/>
              </a:rPr>
              <a:t>Finally, remember this fig is not supposed to have 6 parts -- keep A,B part of the previous schematic fig w 4 parts and pts C-F should be A-D of a diff fig.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effectLst/>
                <a:ea typeface="Helvetica Neue"/>
                <a:cs typeface="Arial" pitchFamily="34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effectLst/>
                <a:ea typeface="Helvetica Neue"/>
                <a:cs typeface="Arial" pitchFamily="34" charset="0"/>
              </a:rPr>
            </a:br>
            <a:r>
              <a:rPr lang="en-US" altLang="en-US" sz="1400" dirty="0">
                <a:ea typeface="Helvetica Neue"/>
                <a:cs typeface="Arial" pitchFamily="34" charset="0"/>
              </a:rPr>
              <a:t>RC(4/10/17): --Also, in the original schematic fig double reciprocal plots (parts A,C) mentioned below, an </a:t>
            </a:r>
            <a:r>
              <a:rPr lang="en-US" altLang="en-US" sz="1400" dirty="0" err="1">
                <a:ea typeface="Helvetica Neue"/>
                <a:cs typeface="Arial" pitchFamily="34" charset="0"/>
              </a:rPr>
              <a:t>eqn</a:t>
            </a:r>
            <a:r>
              <a:rPr lang="en-US" altLang="en-US" sz="1400" dirty="0">
                <a:ea typeface="Helvetica Neue"/>
                <a:cs typeface="Arial" pitchFamily="34" charset="0"/>
              </a:rPr>
              <a:t> for Km,S1 is shown. Can you replace that with slope = Km,S1,app/</a:t>
            </a:r>
            <a:r>
              <a:rPr lang="en-US" altLang="en-US" sz="1400" dirty="0" err="1">
                <a:ea typeface="Helvetica Neue"/>
                <a:cs typeface="Arial" pitchFamily="34" charset="0"/>
              </a:rPr>
              <a:t>vmax</a:t>
            </a:r>
            <a:r>
              <a:rPr lang="en-US" altLang="en-US" sz="1400" dirty="0">
                <a:ea typeface="Helvetica Neue"/>
                <a:cs typeface="Arial" pitchFamily="34" charset="0"/>
              </a:rPr>
              <a:t> &lt;curvy equals&gt; 1/ [E]_0 ( 1/k1,app + Kd,S1,app/k2,app ) for part A). For part C), Km,S1,app/</a:t>
            </a:r>
            <a:r>
              <a:rPr lang="en-US" altLang="en-US" sz="1400" dirty="0" err="1">
                <a:ea typeface="Helvetica Neue"/>
                <a:cs typeface="Arial" pitchFamily="34" charset="0"/>
              </a:rPr>
              <a:t>vmax</a:t>
            </a:r>
            <a:r>
              <a:rPr lang="en-US" altLang="en-US" sz="1400" dirty="0">
                <a:ea typeface="Helvetica Neue"/>
                <a:cs typeface="Arial" pitchFamily="34" charset="0"/>
              </a:rPr>
              <a:t> &lt;curvy equals&gt; 1/ [E]_0 ( 1/k1 + Kd,S1/k2 )(1+[A]/Kd1,A / 1+[A]/Kd4,A) &lt; Km,S1. </a:t>
            </a:r>
            <a:endParaRPr lang="en-US" altLang="en-US" sz="1400" dirty="0" smtClean="0">
              <a:ea typeface="Helvetica Neue"/>
              <a:cs typeface="Arial" pitchFamily="34" charset="0"/>
            </a:endParaRPr>
          </a:p>
          <a:p>
            <a:pPr lvl="0" fontAlgn="b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 smtClean="0">
                <a:ea typeface="Helvetica Neue"/>
                <a:cs typeface="Arial" pitchFamily="34" charset="0"/>
              </a:rPr>
              <a:t>Please </a:t>
            </a:r>
            <a:r>
              <a:rPr lang="en-US" altLang="en-US" sz="1400" dirty="0">
                <a:ea typeface="Helvetica Neue"/>
                <a:cs typeface="Arial" pitchFamily="34" charset="0"/>
              </a:rPr>
              <a:t>see below for the equations rendered.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effectLst/>
              <a:ea typeface="Helvetica Neue"/>
              <a:cs typeface="Arial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65" y="4062244"/>
            <a:ext cx="3378202" cy="114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2303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599"/>
            <a:ext cx="8458200" cy="6560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1890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126" y="3496057"/>
            <a:ext cx="4463674" cy="336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443" y="344728"/>
            <a:ext cx="4714557" cy="3215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85696" y="76200"/>
            <a:ext cx="4329154" cy="3462594"/>
            <a:chOff x="185696" y="76200"/>
            <a:chExt cx="4329154" cy="3462594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2600" y="76200"/>
              <a:ext cx="2762250" cy="3462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696" y="1685662"/>
              <a:ext cx="1668504" cy="1530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66726" y="0"/>
            <a:ext cx="4844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                                                                                 </a:t>
            </a:r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6200" y="3593068"/>
            <a:ext cx="4842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                                                                                 </a:t>
            </a:r>
            <a:r>
              <a:rPr lang="en-US" b="1" dirty="0" smtClean="0"/>
              <a:t>D</a:t>
            </a:r>
            <a:endParaRPr lang="en-US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179809" y="3979655"/>
            <a:ext cx="4468391" cy="2719565"/>
            <a:chOff x="179809" y="3874529"/>
            <a:chExt cx="4468391" cy="2719565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25" y="3874529"/>
              <a:ext cx="2759075" cy="271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809" y="4879201"/>
              <a:ext cx="1792222" cy="1714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TextBox 16"/>
          <p:cNvSpPr txBox="1"/>
          <p:nvPr/>
        </p:nvSpPr>
        <p:spPr>
          <a:xfrm>
            <a:off x="7924800" y="129242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2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258362" y="42672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3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258362" y="47244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4</a:t>
            </a:r>
            <a:endParaRPr lang="en-US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924800" y="10668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1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686629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PMC Lab</dc:creator>
  <cp:lastModifiedBy>PMC Lab</cp:lastModifiedBy>
  <cp:revision>1</cp:revision>
  <dcterms:created xsi:type="dcterms:W3CDTF">2017-04-11T11:53:01Z</dcterms:created>
  <dcterms:modified xsi:type="dcterms:W3CDTF">2017-04-11T11:54:40Z</dcterms:modified>
</cp:coreProperties>
</file>