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3.201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0uM DHP1c in 5% DMSO</a:t>
            </a:r>
          </a:p>
        </c:rich>
      </c:tx>
      <c:layout>
        <c:manualLayout>
          <c:xMode val="edge"/>
          <c:yMode val="edge"/>
          <c:x val="0.28878477690288717"/>
          <c:y val="8.8740971741590475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793285214348207"/>
          <c:y val="0.10464517062198687"/>
          <c:w val="0.83539938757655297"/>
          <c:h val="0.7377082399486001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2367541557305337"/>
                  <c:y val="0.30767206182560514"/>
                </c:manualLayout>
              </c:layout>
              <c:numFmt formatCode="General" sourceLinked="0"/>
            </c:trendlineLbl>
          </c:trendline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2064916885389327"/>
                  <c:y val="0.10012357830271217"/>
                </c:manualLayout>
              </c:layout>
              <c:numFmt formatCode="General" sourceLinked="0"/>
            </c:trendlineLbl>
          </c:trendline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Sheet3!$J$90:$J$97</c:f>
              <c:numCache>
                <c:formatCode>General</c:formatCode>
                <c:ptCount val="8"/>
                <c:pt idx="0">
                  <c:v>0</c:v>
                </c:pt>
                <c:pt idx="1">
                  <c:v>62</c:v>
                </c:pt>
                <c:pt idx="2">
                  <c:v>110</c:v>
                </c:pt>
                <c:pt idx="3">
                  <c:v>204</c:v>
                </c:pt>
                <c:pt idx="4">
                  <c:v>369</c:v>
                </c:pt>
                <c:pt idx="5">
                  <c:v>647</c:v>
                </c:pt>
                <c:pt idx="6">
                  <c:v>1170</c:v>
                </c:pt>
                <c:pt idx="7">
                  <c:v>1999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952960"/>
        <c:axId val="254047744"/>
      </c:scatterChart>
      <c:valAx>
        <c:axId val="364952960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[Fluor de Lys 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54047744"/>
        <c:crosses val="autoZero"/>
        <c:crossBetween val="midCat"/>
      </c:valAx>
      <c:valAx>
        <c:axId val="2540477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93219597550306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6495296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4686001749781277"/>
          <c:y val="0.11786827415929287"/>
          <c:w val="0.27813998250218724"/>
          <c:h val="0.13828428764233056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0uM DHP1c</a:t>
            </a:r>
          </a:p>
        </c:rich>
      </c:tx>
      <c:layout>
        <c:manualLayout>
          <c:xMode val="edge"/>
          <c:yMode val="edge"/>
          <c:x val="0.42992923973013442"/>
          <c:y val="1.718218824563817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714987236243733"/>
          <c:y val="9.965669182470141E-2"/>
          <c:w val="0.74821939511045488"/>
          <c:h val="0.6975968427729099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4033327735189773"/>
                  <c:y val="-4.6640071915430188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Sheet2!$L$87:$L$94</c:f>
              <c:numCache>
                <c:formatCode>General</c:formatCode>
                <c:ptCount val="8"/>
                <c:pt idx="0">
                  <c:v>0</c:v>
                </c:pt>
                <c:pt idx="1">
                  <c:v>61</c:v>
                </c:pt>
                <c:pt idx="2">
                  <c:v>109</c:v>
                </c:pt>
                <c:pt idx="3">
                  <c:v>207</c:v>
                </c:pt>
                <c:pt idx="4">
                  <c:v>357</c:v>
                </c:pt>
                <c:pt idx="5">
                  <c:v>637</c:v>
                </c:pt>
                <c:pt idx="6">
                  <c:v>1117</c:v>
                </c:pt>
                <c:pt idx="7">
                  <c:v>1936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1641728"/>
        <c:axId val="261643648"/>
      </c:scatterChart>
      <c:valAx>
        <c:axId val="261641728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349172530494417"/>
              <c:y val="0.8900373511240574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1643648"/>
        <c:crosses val="autoZero"/>
        <c:crossBetween val="midCat"/>
      </c:valAx>
      <c:valAx>
        <c:axId val="26164364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1377697003155855E-2"/>
              <c:y val="0.3917538920005503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1641728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100uM DHP1c</a:t>
            </a:r>
          </a:p>
        </c:rich>
      </c:tx>
      <c:layout>
        <c:manualLayout>
          <c:xMode val="edge"/>
          <c:yMode val="edge"/>
          <c:x val="0.41469194312796209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402843601895735"/>
          <c:y val="9.2465908045784806E-2"/>
          <c:w val="0.79620853080568721"/>
          <c:h val="0.7465765908881884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8556082148499211"/>
                  <c:y val="-3.4244628261603845E-3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Sheet2!$P$87:$P$94</c:f>
              <c:numCache>
                <c:formatCode>General</c:formatCode>
                <c:ptCount val="8"/>
                <c:pt idx="0">
                  <c:v>0</c:v>
                </c:pt>
                <c:pt idx="1">
                  <c:v>62</c:v>
                </c:pt>
                <c:pt idx="2">
                  <c:v>162</c:v>
                </c:pt>
                <c:pt idx="3">
                  <c:v>280</c:v>
                </c:pt>
                <c:pt idx="4">
                  <c:v>411</c:v>
                </c:pt>
                <c:pt idx="5">
                  <c:v>526</c:v>
                </c:pt>
                <c:pt idx="6">
                  <c:v>728</c:v>
                </c:pt>
                <c:pt idx="7">
                  <c:v>1344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0118016"/>
        <c:axId val="260119936"/>
      </c:scatterChart>
      <c:valAx>
        <c:axId val="260118016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090674983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0119936"/>
        <c:crosses val="autoZero"/>
        <c:crossBetween val="midCat"/>
      </c:valAx>
      <c:valAx>
        <c:axId val="26011993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246582443584190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0118016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25uM DHP1c</a:t>
            </a:r>
          </a:p>
        </c:rich>
      </c:tx>
      <c:layout>
        <c:manualLayout>
          <c:xMode val="edge"/>
          <c:yMode val="edge"/>
          <c:x val="0.46208530805687204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402843601895735"/>
          <c:y val="9.2465908045784806E-2"/>
          <c:w val="0.79620853080568721"/>
          <c:h val="0.740869018085068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959241706161138"/>
                  <c:y val="2.0043479461737481E-7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Sheet2!$N$87:$N$94</c:f>
              <c:numCache>
                <c:formatCode>General</c:formatCode>
                <c:ptCount val="8"/>
                <c:pt idx="0">
                  <c:v>0</c:v>
                </c:pt>
                <c:pt idx="1">
                  <c:v>21</c:v>
                </c:pt>
                <c:pt idx="2">
                  <c:v>30</c:v>
                </c:pt>
                <c:pt idx="3">
                  <c:v>114</c:v>
                </c:pt>
                <c:pt idx="4">
                  <c:v>245</c:v>
                </c:pt>
                <c:pt idx="5">
                  <c:v>459</c:v>
                </c:pt>
                <c:pt idx="6">
                  <c:v>974</c:v>
                </c:pt>
                <c:pt idx="7">
                  <c:v>1632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0738560"/>
        <c:axId val="270740480"/>
      </c:scatterChart>
      <c:valAx>
        <c:axId val="270738560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090674983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70740480"/>
        <c:crosses val="autoZero"/>
        <c:crossBetween val="midCat"/>
      </c:valAx>
      <c:valAx>
        <c:axId val="270740480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52055550446059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7073856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10uM DHP1c</a:t>
            </a:r>
          </a:p>
        </c:rich>
      </c:tx>
      <c:layout>
        <c:manualLayout>
          <c:xMode val="edge"/>
          <c:yMode val="edge"/>
          <c:x val="0.4218009478672986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958847273783167"/>
          <c:y val="8.5373596917406605E-2"/>
          <c:w val="0.79620853080568721"/>
          <c:h val="0.74587228458144861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959241706161138"/>
                  <c:y val="-1.0273789348070361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Sheet2!$M$87:$M$94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43</c:v>
                </c:pt>
                <c:pt idx="3">
                  <c:v>146</c:v>
                </c:pt>
                <c:pt idx="4">
                  <c:v>281</c:v>
                </c:pt>
                <c:pt idx="5">
                  <c:v>536</c:v>
                </c:pt>
                <c:pt idx="6">
                  <c:v>1014</c:v>
                </c:pt>
                <c:pt idx="7">
                  <c:v>1761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554112"/>
        <c:axId val="362556032"/>
      </c:scatterChart>
      <c:valAx>
        <c:axId val="362554112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090674983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2556032"/>
        <c:crosses val="autoZero"/>
        <c:crossBetween val="midCat"/>
      </c:valAx>
      <c:valAx>
        <c:axId val="362556032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52055550446059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2554112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50uM DHP1c</a:t>
            </a:r>
          </a:p>
        </c:rich>
      </c:tx>
      <c:layout>
        <c:manualLayout>
          <c:xMode val="edge"/>
          <c:yMode val="edge"/>
          <c:x val="0.4218009478672986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458398950131234"/>
          <c:y val="9.2465908045784806E-2"/>
          <c:w val="0.81565288713910766"/>
          <c:h val="0.7465765908881884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9118483412322276"/>
                  <c:y val="2.6817089518444076E-3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Sheet2!$O$87:$O$94</c:f>
              <c:numCache>
                <c:formatCode>General</c:formatCode>
                <c:ptCount val="8"/>
                <c:pt idx="0">
                  <c:v>0</c:v>
                </c:pt>
                <c:pt idx="1">
                  <c:v>42</c:v>
                </c:pt>
                <c:pt idx="2">
                  <c:v>125</c:v>
                </c:pt>
                <c:pt idx="3">
                  <c:v>212</c:v>
                </c:pt>
                <c:pt idx="4">
                  <c:v>303</c:v>
                </c:pt>
                <c:pt idx="5">
                  <c:v>508</c:v>
                </c:pt>
                <c:pt idx="6">
                  <c:v>991</c:v>
                </c:pt>
                <c:pt idx="7">
                  <c:v>1655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705280"/>
        <c:axId val="362707200"/>
      </c:scatterChart>
      <c:valAx>
        <c:axId val="362705280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090674983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2707200"/>
        <c:crosses val="autoZero"/>
        <c:crossBetween val="midCat"/>
      </c:valAx>
      <c:valAx>
        <c:axId val="36270720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246582443584190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2705280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71062992125984"/>
          <c:y val="5.1400554097404488E-2"/>
          <c:w val="0.82436001749781285"/>
          <c:h val="0.8350165441744456"/>
        </c:manualLayout>
      </c:layout>
      <c:scatterChart>
        <c:scatterStyle val="lineMarker"/>
        <c:varyColors val="0"/>
        <c:ser>
          <c:idx val="0"/>
          <c:order val="0"/>
          <c:tx>
            <c:v>200uM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Sheet2!$Q$79:$Q$86</c:f>
              <c:numCache>
                <c:formatCode>General</c:formatCode>
                <c:ptCount val="8"/>
                <c:pt idx="0">
                  <c:v>2435</c:v>
                </c:pt>
                <c:pt idx="1">
                  <c:v>2601</c:v>
                </c:pt>
                <c:pt idx="2">
                  <c:v>2385</c:v>
                </c:pt>
                <c:pt idx="3">
                  <c:v>2173</c:v>
                </c:pt>
                <c:pt idx="4">
                  <c:v>2063</c:v>
                </c:pt>
                <c:pt idx="5">
                  <c:v>2127</c:v>
                </c:pt>
                <c:pt idx="6">
                  <c:v>2042</c:v>
                </c:pt>
                <c:pt idx="7">
                  <c:v>2767</c:v>
                </c:pt>
              </c:numCache>
            </c:numRef>
          </c:yVal>
          <c:smooth val="0"/>
        </c:ser>
        <c:ser>
          <c:idx val="1"/>
          <c:order val="1"/>
          <c:tx>
            <c:v>300uM DHP1c</c:v>
          </c:tx>
          <c:spPr>
            <a:ln w="28575">
              <a:noFill/>
            </a:ln>
          </c:spPr>
          <c:trendline>
            <c:spPr>
              <a:ln>
                <a:solidFill>
                  <a:srgbClr val="C00000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Sheet2!$R$79:$R$86</c:f>
              <c:numCache>
                <c:formatCode>General</c:formatCode>
                <c:ptCount val="8"/>
                <c:pt idx="0">
                  <c:v>2993</c:v>
                </c:pt>
                <c:pt idx="1">
                  <c:v>3419</c:v>
                </c:pt>
                <c:pt idx="2">
                  <c:v>3170</c:v>
                </c:pt>
                <c:pt idx="3">
                  <c:v>2957</c:v>
                </c:pt>
                <c:pt idx="4">
                  <c:v>2843</c:v>
                </c:pt>
                <c:pt idx="5">
                  <c:v>2757</c:v>
                </c:pt>
                <c:pt idx="6">
                  <c:v>2704</c:v>
                </c:pt>
                <c:pt idx="7">
                  <c:v>2744</c:v>
                </c:pt>
              </c:numCache>
            </c:numRef>
          </c:yVal>
          <c:smooth val="0"/>
        </c:ser>
        <c:ser>
          <c:idx val="2"/>
          <c:order val="2"/>
          <c:tx>
            <c:v>400uM DHP1c</c:v>
          </c:tx>
          <c:spPr>
            <a:ln w="28575">
              <a:noFill/>
            </a:ln>
          </c:spPr>
          <c:trendline>
            <c:spPr>
              <a:ln>
                <a:solidFill>
                  <a:srgbClr val="00B050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Sheet2!$S$79:$S$86</c:f>
              <c:numCache>
                <c:formatCode>General</c:formatCode>
                <c:ptCount val="8"/>
                <c:pt idx="0">
                  <c:v>3781</c:v>
                </c:pt>
                <c:pt idx="1">
                  <c:v>3906</c:v>
                </c:pt>
                <c:pt idx="2">
                  <c:v>3702</c:v>
                </c:pt>
                <c:pt idx="3">
                  <c:v>3615</c:v>
                </c:pt>
                <c:pt idx="4">
                  <c:v>3397</c:v>
                </c:pt>
                <c:pt idx="5">
                  <c:v>3224</c:v>
                </c:pt>
                <c:pt idx="6">
                  <c:v>3245</c:v>
                </c:pt>
                <c:pt idx="7">
                  <c:v>3416</c:v>
                </c:pt>
              </c:numCache>
            </c:numRef>
          </c:yVal>
          <c:smooth val="0"/>
        </c:ser>
        <c:ser>
          <c:idx val="3"/>
          <c:order val="3"/>
          <c:tx>
            <c:v>500uM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4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Sheet2!$T$79:$T$86</c:f>
              <c:numCache>
                <c:formatCode>General</c:formatCode>
                <c:ptCount val="8"/>
                <c:pt idx="0">
                  <c:v>4656</c:v>
                </c:pt>
                <c:pt idx="1">
                  <c:v>4629</c:v>
                </c:pt>
                <c:pt idx="2">
                  <c:v>4403</c:v>
                </c:pt>
                <c:pt idx="3">
                  <c:v>4249</c:v>
                </c:pt>
                <c:pt idx="4">
                  <c:v>4022</c:v>
                </c:pt>
                <c:pt idx="5">
                  <c:v>3755</c:v>
                </c:pt>
                <c:pt idx="6">
                  <c:v>3837</c:v>
                </c:pt>
                <c:pt idx="7">
                  <c:v>3821</c:v>
                </c:pt>
              </c:numCache>
            </c:numRef>
          </c:yVal>
          <c:smooth val="0"/>
        </c:ser>
        <c:ser>
          <c:idx val="4"/>
          <c:order val="4"/>
          <c:tx>
            <c:v>1000uM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5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Sheet2!$U$79:$U$86</c:f>
              <c:numCache>
                <c:formatCode>General</c:formatCode>
                <c:ptCount val="8"/>
                <c:pt idx="0">
                  <c:v>5556</c:v>
                </c:pt>
                <c:pt idx="1">
                  <c:v>5570</c:v>
                </c:pt>
                <c:pt idx="2">
                  <c:v>5450</c:v>
                </c:pt>
                <c:pt idx="3">
                  <c:v>5216</c:v>
                </c:pt>
                <c:pt idx="4">
                  <c:v>5037</c:v>
                </c:pt>
                <c:pt idx="5">
                  <c:v>4647</c:v>
                </c:pt>
                <c:pt idx="6">
                  <c:v>4513</c:v>
                </c:pt>
                <c:pt idx="7">
                  <c:v>4547</c:v>
                </c:pt>
              </c:numCache>
            </c:numRef>
          </c:yVal>
          <c:smooth val="0"/>
        </c:ser>
        <c:ser>
          <c:idx val="5"/>
          <c:order val="5"/>
          <c:tx>
            <c:v>2000uM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6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Sheet2!$V$79:$V$86</c:f>
              <c:numCache>
                <c:formatCode>General</c:formatCode>
                <c:ptCount val="8"/>
                <c:pt idx="0">
                  <c:v>6713</c:v>
                </c:pt>
                <c:pt idx="1">
                  <c:v>6549</c:v>
                </c:pt>
                <c:pt idx="2">
                  <c:v>6382</c:v>
                </c:pt>
                <c:pt idx="3">
                  <c:v>6358</c:v>
                </c:pt>
                <c:pt idx="4">
                  <c:v>5902</c:v>
                </c:pt>
                <c:pt idx="5">
                  <c:v>5320</c:v>
                </c:pt>
                <c:pt idx="6">
                  <c:v>5209</c:v>
                </c:pt>
                <c:pt idx="7">
                  <c:v>4656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3976320"/>
        <c:axId val="423982592"/>
      </c:scatterChart>
      <c:valAx>
        <c:axId val="423976320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[Flour de Lys Standard], uM</a:t>
                </a:r>
              </a:p>
            </c:rich>
          </c:tx>
          <c:layout>
            <c:manualLayout>
              <c:xMode val="edge"/>
              <c:yMode val="edge"/>
              <c:x val="0.397098989569309"/>
              <c:y val="0.940986768494551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23982592"/>
        <c:crosses val="autoZero"/>
        <c:crossBetween val="midCat"/>
      </c:valAx>
      <c:valAx>
        <c:axId val="4239825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0363238273972231E-2"/>
              <c:y val="0.4127969431787503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23976320"/>
        <c:crosses val="autoZero"/>
        <c:crossBetween val="midCat"/>
      </c:valAx>
      <c:spPr>
        <a:ln>
          <a:solidFill>
            <a:srgbClr val="000000"/>
          </a:solidFill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64163518420301102"/>
          <c:y val="6.8948080995298297E-2"/>
          <c:w val="0.29659245962130376"/>
          <c:h val="0.2794999060643629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6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8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2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9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4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6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2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3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2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8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98629-CE25-4853-A743-13AEABA85DEF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470025"/>
          </a:xfrm>
        </p:spPr>
        <p:txBody>
          <a:bodyPr/>
          <a:lstStyle/>
          <a:p>
            <a:r>
              <a:rPr lang="en-US" b="1" dirty="0" smtClean="0"/>
              <a:t>Different concentration of DHP1c in 5% DMSO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8956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In the presence of DHP1c, no linearity was obtained  in the standard curve at different concentration of DHP1c in range </a:t>
            </a:r>
            <a:r>
              <a:rPr lang="en-US" sz="1600" dirty="0" smtClean="0"/>
              <a:t>0uM </a:t>
            </a:r>
            <a:r>
              <a:rPr lang="en-US" sz="1600" dirty="0" smtClean="0"/>
              <a:t>– </a:t>
            </a:r>
            <a:r>
              <a:rPr lang="en-US" sz="1600" dirty="0" smtClean="0"/>
              <a:t>2000 </a:t>
            </a:r>
            <a:r>
              <a:rPr lang="en-US" sz="1600" dirty="0" err="1" smtClean="0"/>
              <a:t>uM</a:t>
            </a:r>
            <a:r>
              <a:rPr lang="en-US" sz="1600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Fluorescence signal from Fluor de Lys standard was influenced by addition of </a:t>
            </a:r>
            <a:r>
              <a:rPr lang="en-US" sz="1600" dirty="0" smtClean="0"/>
              <a:t>higher concentration of DHP1c (200uM – 2000mM).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31899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06215"/>
              </p:ext>
            </p:extLst>
          </p:nvPr>
        </p:nvGraphicFramePr>
        <p:xfrm>
          <a:off x="304800" y="838200"/>
          <a:ext cx="3148884" cy="2087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2512"/>
                <a:gridCol w="1236372"/>
              </a:tblGrid>
              <a:tr h="231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 </a:t>
                      </a:r>
                      <a:r>
                        <a:rPr lang="en-US" sz="13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</a:t>
                      </a:r>
                      <a:r>
                        <a:rPr lang="en-US" sz="13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2028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245213"/>
              </p:ext>
            </p:extLst>
          </p:nvPr>
        </p:nvGraphicFramePr>
        <p:xfrm>
          <a:off x="4038600" y="533400"/>
          <a:ext cx="4572000" cy="2862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7620" y="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11.25.15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450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11.30.15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909551"/>
              </p:ext>
            </p:extLst>
          </p:nvPr>
        </p:nvGraphicFramePr>
        <p:xfrm>
          <a:off x="160958" y="457200"/>
          <a:ext cx="8839201" cy="1889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447800"/>
                <a:gridCol w="1447800"/>
                <a:gridCol w="1524000"/>
                <a:gridCol w="1524000"/>
                <a:gridCol w="1524001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3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358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388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1972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1990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2279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2509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173208"/>
              </p:ext>
            </p:extLst>
          </p:nvPr>
        </p:nvGraphicFramePr>
        <p:xfrm>
          <a:off x="2295028" y="2895600"/>
          <a:ext cx="43434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59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6848227"/>
              </p:ext>
            </p:extLst>
          </p:nvPr>
        </p:nvGraphicFramePr>
        <p:xfrm>
          <a:off x="4522470" y="3470754"/>
          <a:ext cx="4648200" cy="3387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2495532"/>
              </p:ext>
            </p:extLst>
          </p:nvPr>
        </p:nvGraphicFramePr>
        <p:xfrm>
          <a:off x="4467226" y="0"/>
          <a:ext cx="4676774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3386350"/>
              </p:ext>
            </p:extLst>
          </p:nvPr>
        </p:nvGraphicFramePr>
        <p:xfrm>
          <a:off x="0" y="0"/>
          <a:ext cx="4676774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847259"/>
              </p:ext>
            </p:extLst>
          </p:nvPr>
        </p:nvGraphicFramePr>
        <p:xfrm>
          <a:off x="26670" y="3429000"/>
          <a:ext cx="4572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83672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129833"/>
              </p:ext>
            </p:extLst>
          </p:nvPr>
        </p:nvGraphicFramePr>
        <p:xfrm>
          <a:off x="1676400" y="2590800"/>
          <a:ext cx="5514975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054278"/>
              </p:ext>
            </p:extLst>
          </p:nvPr>
        </p:nvGraphicFramePr>
        <p:xfrm>
          <a:off x="76200" y="381000"/>
          <a:ext cx="8915401" cy="2042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1"/>
                <a:gridCol w="1219200"/>
                <a:gridCol w="1219200"/>
                <a:gridCol w="1227813"/>
                <a:gridCol w="1317929"/>
                <a:gridCol w="1317929"/>
                <a:gridCol w="1317929"/>
              </a:tblGrid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3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300" b="1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500uM DHP1c 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2000uM DHP1c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2993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4656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5556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3906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4629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5570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6549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3170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4403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5450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6382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3615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4249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5216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6358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2843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3397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4022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5902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2757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3755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5320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3837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4513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2767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2744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3821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4547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4656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614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285</Words>
  <Application>Microsoft Office PowerPoint</Application>
  <PresentationFormat>On-screen Show (4:3)</PresentationFormat>
  <Paragraphs>160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Different concentration of DHP1c in 5% DMSO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concentration of DHP1c in 5% DMSO</dc:title>
  <dc:creator>xguan</dc:creator>
  <cp:lastModifiedBy>xguan</cp:lastModifiedBy>
  <cp:revision>2</cp:revision>
  <dcterms:created xsi:type="dcterms:W3CDTF">2015-11-30T21:27:55Z</dcterms:created>
  <dcterms:modified xsi:type="dcterms:W3CDTF">2015-11-30T21:33:03Z</dcterms:modified>
</cp:coreProperties>
</file>