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notesSlides/notesSlide1.xml" ContentType="application/vnd.openxmlformats-officedocument.presentationml.notesSl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87" r:id="rId3"/>
    <p:sldId id="288" r:id="rId4"/>
    <p:sldId id="291" r:id="rId5"/>
    <p:sldId id="289" r:id="rId6"/>
    <p:sldId id="290" r:id="rId7"/>
    <p:sldId id="265" r:id="rId8"/>
    <p:sldId id="28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 autoAdjust="0"/>
    <p:restoredTop sz="73094" autoAdjust="0"/>
  </p:normalViewPr>
  <p:slideViewPr>
    <p:cSldViewPr>
      <p:cViewPr>
        <p:scale>
          <a:sx n="96" d="100"/>
          <a:sy n="96" d="100"/>
        </p:scale>
        <p:origin x="-738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H:\2016\2.1.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SIRT1.2.3%20purification\relationship%20of%20DHP1c%20concentration%20and%20peak%20area%20in%20100%25%20DMSO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SIRT1.2.3%20purification\relationship%20of%20DHP1c%20concentration%20and%20peak%20area%20in%205%25%20DMSO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H:\2016\2.1.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H:\11.23.2015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mclab\My%20Documents\Group%20members\XG\Excel\SIRT3\SIRT3%20Control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pmclab\My%20Documents\Group%20members\XG\Excel\DHP\50uM%20DHP1c%20control%20in%20new%20standard%20curve\50uM%20DHP_100uM%20NAD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SIRT1.2.3%20purification\11.20.2015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200" b="1" i="0" u="none" strike="noStrike" baseline="0">
                <a:solidFill>
                  <a:srgbClr val="000000"/>
                </a:solidFill>
                <a:latin typeface="Calibri"/>
              </a:rPr>
              <a:t>Assay buffer (1.13.2015_plate I) </a:t>
            </a:r>
            <a:endParaRPr lang="en-US" sz="1200" b="1" i="0" u="none" strike="noStrike" baseline="30000">
              <a:solidFill>
                <a:srgbClr val="000000"/>
              </a:solidFill>
              <a:latin typeface="Calibri"/>
            </a:endParaRPr>
          </a:p>
        </c:rich>
      </c:tx>
      <c:layout>
        <c:manualLayout>
          <c:xMode val="edge"/>
          <c:yMode val="edge"/>
          <c:x val="0.19459236326109391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20628600670199243"/>
          <c:y val="8.8437591134441523E-2"/>
          <c:w val="0.74729889895838497"/>
          <c:h val="0.73907771945173517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xVal>
            <c:numRef>
              <c:f>[1]Calculation_PlateI_25oC!$B$15:$B$22</c:f>
              <c:numCache>
                <c:formatCode>General</c:formatCode>
                <c:ptCount val="8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  <c:pt idx="7">
                  <c:v>30</c:v>
                </c:pt>
              </c:numCache>
            </c:numRef>
          </c:xVal>
          <c:yVal>
            <c:numRef>
              <c:f>[1]Calculation_PlateI_25oC!$E$15:$E$22</c:f>
              <c:numCache>
                <c:formatCode>General</c:formatCode>
                <c:ptCount val="8"/>
                <c:pt idx="0">
                  <c:v>0</c:v>
                </c:pt>
                <c:pt idx="1">
                  <c:v>140</c:v>
                </c:pt>
                <c:pt idx="2">
                  <c:v>297</c:v>
                </c:pt>
                <c:pt idx="3">
                  <c:v>581</c:v>
                </c:pt>
                <c:pt idx="4">
                  <c:v>1049</c:v>
                </c:pt>
                <c:pt idx="5">
                  <c:v>1906</c:v>
                </c:pt>
                <c:pt idx="6">
                  <c:v>3306</c:v>
                </c:pt>
                <c:pt idx="7">
                  <c:v>5742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marker>
            <c:symbol val="none"/>
          </c:marker>
          <c:trendline>
            <c:spPr>
              <a:ln>
                <a:solidFill>
                  <a:schemeClr val="accent1"/>
                </a:solidFill>
                <a:prstDash val="solid"/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21812567546703721"/>
                  <c:y val="-7.4312117235345587E-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</c:trendlineLbl>
          </c:trendline>
          <c:xVal>
            <c:numRef>
              <c:f>[1]Calculation_PlateI_25oC!$B$15:$B$21</c:f>
              <c:numCache>
                <c:formatCode>General</c:formatCode>
                <c:ptCount val="7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</c:numCache>
            </c:numRef>
          </c:xVal>
          <c:yVal>
            <c:numRef>
              <c:f>[1]Calculation_PlateI_25oC!$E$15:$E$21</c:f>
              <c:numCache>
                <c:formatCode>General</c:formatCode>
                <c:ptCount val="7"/>
                <c:pt idx="0">
                  <c:v>0</c:v>
                </c:pt>
                <c:pt idx="1">
                  <c:v>140</c:v>
                </c:pt>
                <c:pt idx="2">
                  <c:v>297</c:v>
                </c:pt>
                <c:pt idx="3">
                  <c:v>581</c:v>
                </c:pt>
                <c:pt idx="4">
                  <c:v>1049</c:v>
                </c:pt>
                <c:pt idx="5">
                  <c:v>1906</c:v>
                </c:pt>
                <c:pt idx="6">
                  <c:v>3306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841792"/>
        <c:axId val="21856256"/>
      </c:scatterChart>
      <c:valAx>
        <c:axId val="21841792"/>
        <c:scaling>
          <c:orientation val="minMax"/>
          <c:max val="15"/>
        </c:scaling>
        <c:delete val="0"/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[Standard], uM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1856256"/>
        <c:crosses val="autoZero"/>
        <c:crossBetween val="midCat"/>
      </c:valAx>
      <c:valAx>
        <c:axId val="21856256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5.5555284691580732E-3"/>
              <c:y val="0.355707932341790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1841792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pPr>
              <a:solidFill>
                <a:schemeClr val="accent2"/>
              </a:solidFill>
              <a:ln>
                <a:solidFill>
                  <a:schemeClr val="accent2"/>
                </a:solidFill>
              </a:ln>
            </c:spPr>
          </c:marker>
          <c:xVal>
            <c:numRef>
              <c:f>Analysis!$A$3:$A$13</c:f>
              <c:numCache>
                <c:formatCode>General</c:formatCode>
                <c:ptCount val="11"/>
                <c:pt idx="0">
                  <c:v>2.5</c:v>
                </c:pt>
                <c:pt idx="1">
                  <c:v>5</c:v>
                </c:pt>
                <c:pt idx="2">
                  <c:v>10</c:v>
                </c:pt>
                <c:pt idx="3">
                  <c:v>20</c:v>
                </c:pt>
                <c:pt idx="4">
                  <c:v>30</c:v>
                </c:pt>
                <c:pt idx="5">
                  <c:v>40</c:v>
                </c:pt>
                <c:pt idx="6">
                  <c:v>50</c:v>
                </c:pt>
                <c:pt idx="7">
                  <c:v>100</c:v>
                </c:pt>
                <c:pt idx="8">
                  <c:v>200</c:v>
                </c:pt>
                <c:pt idx="9">
                  <c:v>300</c:v>
                </c:pt>
                <c:pt idx="10">
                  <c:v>400</c:v>
                </c:pt>
              </c:numCache>
            </c:numRef>
          </c:xVal>
          <c:yVal>
            <c:numRef>
              <c:f>Analysis!$H$3:$H$13</c:f>
              <c:numCache>
                <c:formatCode>General</c:formatCode>
                <c:ptCount val="11"/>
                <c:pt idx="0">
                  <c:v>12420</c:v>
                </c:pt>
                <c:pt idx="1">
                  <c:v>25737</c:v>
                </c:pt>
                <c:pt idx="2">
                  <c:v>49731</c:v>
                </c:pt>
                <c:pt idx="3">
                  <c:v>101990</c:v>
                </c:pt>
                <c:pt idx="4">
                  <c:v>152900</c:v>
                </c:pt>
                <c:pt idx="5">
                  <c:v>198444</c:v>
                </c:pt>
                <c:pt idx="6">
                  <c:v>246606</c:v>
                </c:pt>
                <c:pt idx="7">
                  <c:v>411196</c:v>
                </c:pt>
                <c:pt idx="8">
                  <c:v>825792</c:v>
                </c:pt>
                <c:pt idx="9">
                  <c:v>837936</c:v>
                </c:pt>
                <c:pt idx="10">
                  <c:v>946611</c:v>
                </c:pt>
              </c:numCache>
            </c:numRef>
          </c:yVal>
          <c:smooth val="0"/>
        </c:ser>
        <c:ser>
          <c:idx val="3"/>
          <c:order val="1"/>
          <c:spPr>
            <a:ln w="28575">
              <a:noFill/>
            </a:ln>
          </c:spPr>
          <c:marker>
            <c:symbol val="none"/>
          </c:marker>
          <c:trendline>
            <c:spPr>
              <a:ln w="15875">
                <a:solidFill>
                  <a:srgbClr val="C00000"/>
                </a:solidFill>
                <a:prstDash val="dash"/>
              </a:ln>
            </c:spPr>
            <c:trendlineType val="linear"/>
            <c:forward val="100"/>
            <c:dispRSqr val="1"/>
            <c:dispEq val="1"/>
            <c:trendlineLbl>
              <c:layout>
                <c:manualLayout>
                  <c:x val="-0.14719720023043037"/>
                  <c:y val="4.1550014581510641E-3"/>
                </c:manualLayout>
              </c:layout>
              <c:numFmt formatCode="General" sourceLinked="0"/>
              <c:spPr>
                <a:noFill/>
              </c:spPr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Analysis!$A$3:$A$11</c:f>
              <c:numCache>
                <c:formatCode>General</c:formatCode>
                <c:ptCount val="9"/>
                <c:pt idx="0">
                  <c:v>2.5</c:v>
                </c:pt>
                <c:pt idx="1">
                  <c:v>5</c:v>
                </c:pt>
                <c:pt idx="2">
                  <c:v>10</c:v>
                </c:pt>
                <c:pt idx="3">
                  <c:v>20</c:v>
                </c:pt>
                <c:pt idx="4">
                  <c:v>30</c:v>
                </c:pt>
                <c:pt idx="5">
                  <c:v>40</c:v>
                </c:pt>
                <c:pt idx="6">
                  <c:v>50</c:v>
                </c:pt>
                <c:pt idx="7">
                  <c:v>100</c:v>
                </c:pt>
                <c:pt idx="8">
                  <c:v>200</c:v>
                </c:pt>
              </c:numCache>
            </c:numRef>
          </c:xVal>
          <c:yVal>
            <c:numRef>
              <c:f>Analysis!$H$3:$H$11</c:f>
              <c:numCache>
                <c:formatCode>General</c:formatCode>
                <c:ptCount val="9"/>
                <c:pt idx="0">
                  <c:v>12420</c:v>
                </c:pt>
                <c:pt idx="1">
                  <c:v>25737</c:v>
                </c:pt>
                <c:pt idx="2">
                  <c:v>49731</c:v>
                </c:pt>
                <c:pt idx="3">
                  <c:v>101990</c:v>
                </c:pt>
                <c:pt idx="4">
                  <c:v>152900</c:v>
                </c:pt>
                <c:pt idx="5">
                  <c:v>198444</c:v>
                </c:pt>
                <c:pt idx="6">
                  <c:v>246606</c:v>
                </c:pt>
                <c:pt idx="7">
                  <c:v>411196</c:v>
                </c:pt>
                <c:pt idx="8">
                  <c:v>825792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9496704"/>
        <c:axId val="79498624"/>
      </c:scatterChart>
      <c:valAx>
        <c:axId val="794967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[DHP1c], uM</a:t>
                </a:r>
              </a:p>
            </c:rich>
          </c:tx>
          <c:layout>
            <c:manualLayout>
              <c:xMode val="edge"/>
              <c:yMode val="edge"/>
              <c:x val="0.5145148830128794"/>
              <c:y val="0.8973736302285180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79498624"/>
        <c:crosses val="autoZero"/>
        <c:crossBetween val="midCat"/>
      </c:valAx>
      <c:valAx>
        <c:axId val="7949862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Peak Area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9496704"/>
        <c:crosses val="autoZero"/>
        <c:crossBetween val="midCat"/>
      </c:valAx>
      <c:spPr>
        <a:ln>
          <a:solidFill>
            <a:schemeClr val="tx1">
              <a:lumMod val="65000"/>
              <a:lumOff val="35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pPr>
              <a:solidFill>
                <a:schemeClr val="accent2"/>
              </a:solidFill>
              <a:ln>
                <a:solidFill>
                  <a:schemeClr val="accent2"/>
                </a:solidFill>
              </a:ln>
            </c:spPr>
          </c:marker>
          <c:xVal>
            <c:numRef>
              <c:f>Analysis!$A$3:$A$13</c:f>
              <c:numCache>
                <c:formatCode>General</c:formatCode>
                <c:ptCount val="11"/>
                <c:pt idx="0">
                  <c:v>2.5</c:v>
                </c:pt>
                <c:pt idx="1">
                  <c:v>5</c:v>
                </c:pt>
                <c:pt idx="2">
                  <c:v>10</c:v>
                </c:pt>
                <c:pt idx="3">
                  <c:v>20</c:v>
                </c:pt>
                <c:pt idx="4">
                  <c:v>30</c:v>
                </c:pt>
                <c:pt idx="5">
                  <c:v>40</c:v>
                </c:pt>
                <c:pt idx="6">
                  <c:v>50</c:v>
                </c:pt>
                <c:pt idx="7">
                  <c:v>100</c:v>
                </c:pt>
                <c:pt idx="8">
                  <c:v>200</c:v>
                </c:pt>
                <c:pt idx="9">
                  <c:v>300</c:v>
                </c:pt>
                <c:pt idx="10">
                  <c:v>400</c:v>
                </c:pt>
              </c:numCache>
            </c:numRef>
          </c:xVal>
          <c:yVal>
            <c:numRef>
              <c:f>Analysis!$H$3:$H$13</c:f>
              <c:numCache>
                <c:formatCode>General</c:formatCode>
                <c:ptCount val="11"/>
                <c:pt idx="0">
                  <c:v>5676</c:v>
                </c:pt>
                <c:pt idx="1">
                  <c:v>11316</c:v>
                </c:pt>
                <c:pt idx="2">
                  <c:v>24771</c:v>
                </c:pt>
                <c:pt idx="3">
                  <c:v>45625</c:v>
                </c:pt>
                <c:pt idx="4">
                  <c:v>88620</c:v>
                </c:pt>
                <c:pt idx="5">
                  <c:v>102950</c:v>
                </c:pt>
                <c:pt idx="6">
                  <c:v>92664</c:v>
                </c:pt>
                <c:pt idx="7">
                  <c:v>190650</c:v>
                </c:pt>
                <c:pt idx="8">
                  <c:v>329866</c:v>
                </c:pt>
                <c:pt idx="9">
                  <c:v>446137</c:v>
                </c:pt>
                <c:pt idx="10">
                  <c:v>478611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marker>
            <c:symbol val="none"/>
          </c:marker>
          <c:trendline>
            <c:spPr>
              <a:ln w="12700">
                <a:solidFill>
                  <a:schemeClr val="accent2"/>
                </a:solidFill>
                <a:prstDash val="dash"/>
              </a:ln>
            </c:spPr>
            <c:trendlineType val="linear"/>
            <c:forward val="200"/>
            <c:dispRSqr val="1"/>
            <c:dispEq val="1"/>
            <c:trendlineLbl>
              <c:layout>
                <c:manualLayout>
                  <c:x val="-8.1849578887880928E-2"/>
                  <c:y val="3.8726227182767203E-3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Analysis!$A$3:$A$9</c:f>
              <c:numCache>
                <c:formatCode>General</c:formatCode>
                <c:ptCount val="7"/>
                <c:pt idx="0">
                  <c:v>2.5</c:v>
                </c:pt>
                <c:pt idx="1">
                  <c:v>5</c:v>
                </c:pt>
                <c:pt idx="2">
                  <c:v>10</c:v>
                </c:pt>
                <c:pt idx="3">
                  <c:v>20</c:v>
                </c:pt>
                <c:pt idx="4">
                  <c:v>30</c:v>
                </c:pt>
                <c:pt idx="5">
                  <c:v>40</c:v>
                </c:pt>
                <c:pt idx="6">
                  <c:v>50</c:v>
                </c:pt>
              </c:numCache>
            </c:numRef>
          </c:xVal>
          <c:yVal>
            <c:numRef>
              <c:f>Analysis!$H$3:$H$9</c:f>
              <c:numCache>
                <c:formatCode>General</c:formatCode>
                <c:ptCount val="7"/>
                <c:pt idx="0">
                  <c:v>5676</c:v>
                </c:pt>
                <c:pt idx="1">
                  <c:v>11316</c:v>
                </c:pt>
                <c:pt idx="2">
                  <c:v>24771</c:v>
                </c:pt>
                <c:pt idx="3">
                  <c:v>45625</c:v>
                </c:pt>
                <c:pt idx="4">
                  <c:v>88620</c:v>
                </c:pt>
                <c:pt idx="5">
                  <c:v>102950</c:v>
                </c:pt>
                <c:pt idx="6">
                  <c:v>92664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9552896"/>
        <c:axId val="79554816"/>
      </c:scatterChart>
      <c:valAx>
        <c:axId val="795528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[DHP 1c], uM</a:t>
                </a:r>
              </a:p>
            </c:rich>
          </c:tx>
          <c:layout>
            <c:manualLayout>
              <c:xMode val="edge"/>
              <c:yMode val="edge"/>
              <c:x val="0.50641172610776597"/>
              <c:y val="0.9147946279442342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79554816"/>
        <c:crosses val="autoZero"/>
        <c:crossBetween val="midCat"/>
      </c:valAx>
      <c:valAx>
        <c:axId val="79554816"/>
        <c:scaling>
          <c:orientation val="minMax"/>
          <c:max val="60000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Peak Area</a:t>
                </a:r>
              </a:p>
            </c:rich>
          </c:tx>
          <c:layout>
            <c:manualLayout>
              <c:xMode val="edge"/>
              <c:yMode val="edge"/>
              <c:x val="6.5360120426123207E-3"/>
              <c:y val="0.3317496676551794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79552896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dirty="0"/>
              <a:t>5% </a:t>
            </a:r>
            <a:r>
              <a:rPr lang="en-US" dirty="0" smtClean="0"/>
              <a:t>DMSO (</a:t>
            </a:r>
            <a:r>
              <a:rPr lang="en-US" dirty="0"/>
              <a:t>1.13.2015_plate</a:t>
            </a:r>
            <a:r>
              <a:rPr lang="en-US" baseline="0" dirty="0"/>
              <a:t> I)</a:t>
            </a:r>
            <a:endParaRPr lang="en-US" dirty="0"/>
          </a:p>
        </c:rich>
      </c:tx>
      <c:layout>
        <c:manualLayout>
          <c:xMode val="edge"/>
          <c:yMode val="edge"/>
          <c:x val="0.24695123635861307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20628600670199243"/>
          <c:y val="8.8437591134441523E-2"/>
          <c:w val="0.74729889895838497"/>
          <c:h val="0.73907771945173517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xVal>
            <c:numRef>
              <c:f>[1]Calculation_PlateI_25oC!$B$15:$B$22</c:f>
              <c:numCache>
                <c:formatCode>General</c:formatCode>
                <c:ptCount val="8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  <c:pt idx="7">
                  <c:v>30</c:v>
                </c:pt>
              </c:numCache>
            </c:numRef>
          </c:xVal>
          <c:yVal>
            <c:numRef>
              <c:f>[1]Calculation_PlateI_25oC!$M$15:$M$22</c:f>
              <c:numCache>
                <c:formatCode>General</c:formatCode>
                <c:ptCount val="8"/>
                <c:pt idx="0">
                  <c:v>0</c:v>
                </c:pt>
                <c:pt idx="1">
                  <c:v>188</c:v>
                </c:pt>
                <c:pt idx="2">
                  <c:v>356</c:v>
                </c:pt>
                <c:pt idx="3">
                  <c:v>674</c:v>
                </c:pt>
                <c:pt idx="4">
                  <c:v>1198</c:v>
                </c:pt>
                <c:pt idx="5">
                  <c:v>2139</c:v>
                </c:pt>
                <c:pt idx="6">
                  <c:v>3683</c:v>
                </c:pt>
                <c:pt idx="7">
                  <c:v>5863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marker>
            <c:symbol val="none"/>
          </c:marker>
          <c:trendline>
            <c:spPr>
              <a:ln>
                <a:solidFill>
                  <a:schemeClr val="accent1"/>
                </a:solidFill>
                <a:prstDash val="solid"/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13116988859364714"/>
                  <c:y val="-3.0941601049868768E-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n-US"/>
                </a:p>
              </c:txPr>
            </c:trendlineLbl>
          </c:trendline>
          <c:xVal>
            <c:numRef>
              <c:f>[1]Calculation_PlateI_25oC!$B$15:$B$21</c:f>
              <c:numCache>
                <c:formatCode>General</c:formatCode>
                <c:ptCount val="7"/>
                <c:pt idx="0">
                  <c:v>0</c:v>
                </c:pt>
                <c:pt idx="1">
                  <c:v>0.46875</c:v>
                </c:pt>
                <c:pt idx="2">
                  <c:v>0.9375</c:v>
                </c:pt>
                <c:pt idx="3">
                  <c:v>1.875</c:v>
                </c:pt>
                <c:pt idx="4">
                  <c:v>3.75</c:v>
                </c:pt>
                <c:pt idx="5">
                  <c:v>7.5</c:v>
                </c:pt>
                <c:pt idx="6">
                  <c:v>15</c:v>
                </c:pt>
              </c:numCache>
            </c:numRef>
          </c:xVal>
          <c:yVal>
            <c:numRef>
              <c:f>[1]Calculation_PlateI_25oC!$M$15:$M$21</c:f>
              <c:numCache>
                <c:formatCode>General</c:formatCode>
                <c:ptCount val="7"/>
                <c:pt idx="0">
                  <c:v>0</c:v>
                </c:pt>
                <c:pt idx="1">
                  <c:v>188</c:v>
                </c:pt>
                <c:pt idx="2">
                  <c:v>356</c:v>
                </c:pt>
                <c:pt idx="3">
                  <c:v>674</c:v>
                </c:pt>
                <c:pt idx="4">
                  <c:v>1198</c:v>
                </c:pt>
                <c:pt idx="5">
                  <c:v>2139</c:v>
                </c:pt>
                <c:pt idx="6">
                  <c:v>3683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878272"/>
        <c:axId val="21880192"/>
      </c:scatterChart>
      <c:valAx>
        <c:axId val="21878272"/>
        <c:scaling>
          <c:orientation val="minMax"/>
          <c:max val="15"/>
        </c:scaling>
        <c:delete val="0"/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[Standard], uM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1880192"/>
        <c:crosses val="autoZero"/>
        <c:crossBetween val="midCat"/>
      </c:valAx>
      <c:valAx>
        <c:axId val="21880192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5.5555284691580732E-3"/>
              <c:y val="0.355707932341790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1878272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9352474233403752"/>
          <c:y val="0.11336361152525817"/>
          <c:w val="0.75834517636514953"/>
          <c:h val="0.71892805476344512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trendline>
            <c:spPr>
              <a:ln w="12700">
                <a:solidFill>
                  <a:srgbClr val="333399"/>
                </a:solidFill>
                <a:prstDash val="solid"/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40019483141530388"/>
                  <c:y val="-2.3180974329428335E-2"/>
                </c:manualLayout>
              </c:layout>
              <c:numFmt formatCode="General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</c:trendlineLbl>
          </c:trendline>
          <c:xVal>
            <c:numRef>
              <c:f>SIRT3_9.23.14_Tecan!$M$5:$M$10</c:f>
              <c:numCache>
                <c:formatCode>General</c:formatCode>
                <c:ptCount val="6"/>
                <c:pt idx="0">
                  <c:v>0</c:v>
                </c:pt>
                <c:pt idx="1">
                  <c:v>15</c:v>
                </c:pt>
                <c:pt idx="2">
                  <c:v>7.5</c:v>
                </c:pt>
                <c:pt idx="3">
                  <c:v>3.75</c:v>
                </c:pt>
                <c:pt idx="4">
                  <c:v>1.875</c:v>
                </c:pt>
                <c:pt idx="5">
                  <c:v>0.9375</c:v>
                </c:pt>
              </c:numCache>
            </c:numRef>
          </c:xVal>
          <c:yVal>
            <c:numRef>
              <c:f>SIRT3_9.23.14_Tecan!$O$5:$O$10</c:f>
              <c:numCache>
                <c:formatCode>General</c:formatCode>
                <c:ptCount val="6"/>
                <c:pt idx="0">
                  <c:v>0</c:v>
                </c:pt>
                <c:pt idx="1">
                  <c:v>4130</c:v>
                </c:pt>
                <c:pt idx="2">
                  <c:v>2060</c:v>
                </c:pt>
                <c:pt idx="3">
                  <c:v>1050</c:v>
                </c:pt>
                <c:pt idx="4">
                  <c:v>501</c:v>
                </c:pt>
                <c:pt idx="5">
                  <c:v>217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054528"/>
        <c:axId val="78056448"/>
      </c:scatterChart>
      <c:valAx>
        <c:axId val="78054528"/>
        <c:scaling>
          <c:orientation val="minMax"/>
          <c:max val="15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0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[Standard], uM</a:t>
                </a:r>
              </a:p>
            </c:rich>
          </c:tx>
          <c:layout>
            <c:manualLayout>
              <c:xMode val="edge"/>
              <c:yMode val="edge"/>
              <c:x val="0.43974510397738742"/>
              <c:y val="0.9276461174060559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056448"/>
        <c:crosses val="autoZero"/>
        <c:crossBetween val="midCat"/>
        <c:majorUnit val="2.5"/>
      </c:valAx>
      <c:valAx>
        <c:axId val="78056448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0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2.9562768068625575E-3"/>
              <c:y val="0.3382504855770992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054528"/>
        <c:crosses val="autoZero"/>
        <c:crossBetween val="midCat"/>
        <c:majorUnit val="1000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/>
            </a:pPr>
            <a:r>
              <a:rPr lang="en-US" sz="1000" dirty="0"/>
              <a:t>5% </a:t>
            </a:r>
            <a:r>
              <a:rPr lang="en-US" sz="1000" dirty="0" smtClean="0"/>
              <a:t>DMSO (Dependence of enzyme activity on DMSO concentration_11.25.2015)</a:t>
            </a:r>
            <a:endParaRPr lang="en-US" sz="1000" dirty="0"/>
          </a:p>
        </c:rich>
      </c:tx>
      <c:layout>
        <c:manualLayout>
          <c:xMode val="edge"/>
          <c:yMode val="edge"/>
          <c:x val="0.16807524059492562"/>
          <c:y val="3.9721217280272395E-3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8951818522684663"/>
          <c:y val="0.13167234163297156"/>
          <c:w val="0.76435664291963501"/>
          <c:h val="0.71810058669136956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6.5416666666666665E-2"/>
                  <c:y val="0.31530878493129533"/>
                </c:manualLayout>
              </c:layout>
              <c:numFmt formatCode="General" sourceLinked="0"/>
            </c:trendlineLbl>
          </c:trendline>
          <c:xVal>
            <c:numRef>
              <c:f>Sheet3!$B$90:$B$97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Sheet3!$J$90:$J$97</c:f>
              <c:numCache>
                <c:formatCode>General</c:formatCode>
                <c:ptCount val="8"/>
                <c:pt idx="0">
                  <c:v>0</c:v>
                </c:pt>
                <c:pt idx="1">
                  <c:v>62</c:v>
                </c:pt>
                <c:pt idx="2">
                  <c:v>110</c:v>
                </c:pt>
                <c:pt idx="3">
                  <c:v>204</c:v>
                </c:pt>
                <c:pt idx="4">
                  <c:v>369</c:v>
                </c:pt>
                <c:pt idx="5">
                  <c:v>647</c:v>
                </c:pt>
                <c:pt idx="6">
                  <c:v>1170</c:v>
                </c:pt>
                <c:pt idx="7">
                  <c:v>1999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093696"/>
        <c:axId val="78792192"/>
      </c:scatterChart>
      <c:valAx>
        <c:axId val="78093696"/>
        <c:scaling>
          <c:orientation val="minMax"/>
          <c:max val="15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[Fluor de Lys Standard], uM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8792192"/>
        <c:crosses val="autoZero"/>
        <c:crossBetween val="midCat"/>
      </c:valAx>
      <c:valAx>
        <c:axId val="7879219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AFU</a:t>
                </a:r>
              </a:p>
            </c:rich>
          </c:tx>
          <c:layout>
            <c:manualLayout>
              <c:xMode val="edge"/>
              <c:yMode val="edge"/>
              <c:x val="0"/>
              <c:y val="0.3842104703128325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78093696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716535433070865"/>
          <c:y val="6.1779759147753591E-2"/>
          <c:w val="0.78316272965879263"/>
          <c:h val="0.71421389893830833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26875642807092553"/>
                  <c:y val="5.0655222151285144E-2"/>
                </c:manualLayout>
              </c:layout>
              <c:numFmt formatCode="General" sourceLinked="0"/>
            </c:trendlineLbl>
          </c:trendline>
          <c:xVal>
            <c:numRef>
              <c:f>'SIRT3 Control'!$S$4:$S$11</c:f>
              <c:numCache>
                <c:formatCode>General</c:formatCode>
                <c:ptCount val="8"/>
                <c:pt idx="0">
                  <c:v>15</c:v>
                </c:pt>
                <c:pt idx="1">
                  <c:v>7.5</c:v>
                </c:pt>
                <c:pt idx="2">
                  <c:v>3.75</c:v>
                </c:pt>
                <c:pt idx="3">
                  <c:v>1.875</c:v>
                </c:pt>
                <c:pt idx="4">
                  <c:v>0.9375</c:v>
                </c:pt>
                <c:pt idx="5">
                  <c:v>0.46875</c:v>
                </c:pt>
                <c:pt idx="6">
                  <c:v>0.234375</c:v>
                </c:pt>
                <c:pt idx="7">
                  <c:v>0</c:v>
                </c:pt>
              </c:numCache>
            </c:numRef>
          </c:xVal>
          <c:yVal>
            <c:numRef>
              <c:f>'SIRT3 Control'!$U$4:$U$11</c:f>
              <c:numCache>
                <c:formatCode>General</c:formatCode>
                <c:ptCount val="8"/>
                <c:pt idx="0">
                  <c:v>2483</c:v>
                </c:pt>
                <c:pt idx="1">
                  <c:v>1287</c:v>
                </c:pt>
                <c:pt idx="2">
                  <c:v>648</c:v>
                </c:pt>
                <c:pt idx="3">
                  <c:v>334</c:v>
                </c:pt>
                <c:pt idx="4">
                  <c:v>162</c:v>
                </c:pt>
                <c:pt idx="5">
                  <c:v>82</c:v>
                </c:pt>
                <c:pt idx="6">
                  <c:v>34</c:v>
                </c:pt>
                <c:pt idx="7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818688"/>
        <c:axId val="78607872"/>
      </c:scatterChart>
      <c:valAx>
        <c:axId val="788186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[Standard], uM</a:t>
                </a:r>
              </a:p>
            </c:rich>
          </c:tx>
          <c:layout>
            <c:manualLayout>
              <c:xMode val="edge"/>
              <c:yMode val="edge"/>
              <c:x val="0.50297644921081697"/>
              <c:y val="0.9086784422217495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78607872"/>
        <c:crosses val="autoZero"/>
        <c:crossBetween val="midCat"/>
      </c:valAx>
      <c:valAx>
        <c:axId val="7860787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AFU</a:t>
                </a:r>
              </a:p>
            </c:rich>
          </c:tx>
          <c:layout>
            <c:manualLayout>
              <c:xMode val="edge"/>
              <c:yMode val="edge"/>
              <c:x val="0"/>
              <c:y val="0.3339675003859811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78818688"/>
        <c:crosses val="autoZero"/>
        <c:crossBetween val="midCat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194134163462126"/>
          <c:y val="5.0011349932609778E-2"/>
          <c:w val="0.73515168162119271"/>
          <c:h val="0.74162516847556215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trendlineType val="linear"/>
            <c:intercept val="0"/>
            <c:dispRSqr val="0"/>
            <c:dispEq val="1"/>
            <c:trendlineLbl>
              <c:layout>
                <c:manualLayout>
                  <c:x val="-0.22308570760131308"/>
                  <c:y val="-7.4620621660871217E-3"/>
                </c:manualLayout>
              </c:layout>
              <c:numFmt formatCode="General" sourceLinked="0"/>
            </c:trendlineLbl>
          </c:trendline>
          <c:xVal>
            <c:numRef>
              <c:f>[3]Data!$R$3:$R$9</c:f>
              <c:numCache>
                <c:formatCode>General</c:formatCode>
                <c:ptCount val="7"/>
                <c:pt idx="0">
                  <c:v>0</c:v>
                </c:pt>
                <c:pt idx="1">
                  <c:v>15</c:v>
                </c:pt>
                <c:pt idx="2">
                  <c:v>7.5</c:v>
                </c:pt>
                <c:pt idx="3">
                  <c:v>3.75</c:v>
                </c:pt>
                <c:pt idx="4">
                  <c:v>1.875</c:v>
                </c:pt>
                <c:pt idx="5">
                  <c:v>0.9375</c:v>
                </c:pt>
                <c:pt idx="6">
                  <c:v>0.46875</c:v>
                </c:pt>
              </c:numCache>
            </c:numRef>
          </c:xVal>
          <c:yVal>
            <c:numRef>
              <c:f>[3]Data!$T$3:$T$9</c:f>
              <c:numCache>
                <c:formatCode>General</c:formatCode>
                <c:ptCount val="7"/>
                <c:pt idx="0">
                  <c:v>0</c:v>
                </c:pt>
                <c:pt idx="1">
                  <c:v>5153</c:v>
                </c:pt>
                <c:pt idx="2">
                  <c:v>2535</c:v>
                </c:pt>
                <c:pt idx="3">
                  <c:v>1292</c:v>
                </c:pt>
                <c:pt idx="4">
                  <c:v>626</c:v>
                </c:pt>
                <c:pt idx="5">
                  <c:v>281</c:v>
                </c:pt>
                <c:pt idx="6">
                  <c:v>133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843264"/>
        <c:axId val="78878208"/>
      </c:scatterChart>
      <c:valAx>
        <c:axId val="788432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[Standard], uM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8878208"/>
        <c:crosses val="autoZero"/>
        <c:crossBetween val="midCat"/>
      </c:valAx>
      <c:valAx>
        <c:axId val="7887820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3.875968992248062E-2"/>
              <c:y val="0.3641122224586791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78843264"/>
        <c:crosses val="autoZero"/>
        <c:crossBetween val="midCat"/>
      </c:valAx>
      <c:spPr>
        <a:ln>
          <a:solidFill>
            <a:schemeClr val="bg2">
              <a:lumMod val="25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503631813465177"/>
          <c:y val="0.10156708248905802"/>
          <c:w val="0.76520081792101569"/>
          <c:h val="0.740869018085068"/>
        </c:manualLayout>
      </c:layout>
      <c:scatterChart>
        <c:scatterStyle val="lineMarker"/>
        <c:varyColors val="0"/>
        <c:ser>
          <c:idx val="0"/>
          <c:order val="0"/>
          <c:tx>
            <c:v>0uM DHP1c</c:v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trendline>
            <c:spPr>
              <a:ln w="12700">
                <a:solidFill>
                  <a:srgbClr val="000080"/>
                </a:solidFill>
                <a:prstDash val="solid"/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49814411279985349"/>
                  <c:y val="6.2253682115337418E-2"/>
                </c:manualLayout>
              </c:layout>
              <c:numFmt formatCode="General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5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</c:trendlineLbl>
          </c:trendline>
          <c:xVal>
            <c:numRef>
              <c:f>Sheet2!$K$87:$K$94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Sheet2!$N$87:$N$94</c:f>
              <c:numCache>
                <c:formatCode>General</c:formatCode>
                <c:ptCount val="8"/>
                <c:pt idx="0">
                  <c:v>0</c:v>
                </c:pt>
                <c:pt idx="1">
                  <c:v>21</c:v>
                </c:pt>
                <c:pt idx="2">
                  <c:v>30</c:v>
                </c:pt>
                <c:pt idx="3">
                  <c:v>114</c:v>
                </c:pt>
                <c:pt idx="4">
                  <c:v>245</c:v>
                </c:pt>
                <c:pt idx="5">
                  <c:v>459</c:v>
                </c:pt>
                <c:pt idx="6">
                  <c:v>974</c:v>
                </c:pt>
                <c:pt idx="7">
                  <c:v>1632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920320"/>
        <c:axId val="78926592"/>
      </c:scatterChart>
      <c:valAx>
        <c:axId val="78920320"/>
        <c:scaling>
          <c:orientation val="minMax"/>
          <c:max val="15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sz="1200">
                    <a:latin typeface="+mn-lt"/>
                  </a:rPr>
                  <a:t>[Fluor de Lys Standard], uM</a:t>
                </a:r>
              </a:p>
            </c:rich>
          </c:tx>
          <c:layout>
            <c:manualLayout>
              <c:xMode val="edge"/>
              <c:yMode val="edge"/>
              <c:x val="0.27664499786363916"/>
              <c:y val="0.9196823195759005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926592"/>
        <c:crosses val="autoZero"/>
        <c:crossBetween val="midCat"/>
      </c:valAx>
      <c:valAx>
        <c:axId val="78926592"/>
        <c:scaling>
          <c:orientation val="minMax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sz="1200">
                    <a:latin typeface="+mn-lt"/>
                  </a:rPr>
                  <a:t>AFU</a:t>
                </a:r>
              </a:p>
            </c:rich>
          </c:tx>
          <c:layout>
            <c:manualLayout>
              <c:xMode val="edge"/>
              <c:yMode val="edge"/>
              <c:x val="0"/>
              <c:y val="0.4202013361496745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920320"/>
        <c:crosses val="autoZero"/>
        <c:crossBetween val="midCat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8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368547681539809"/>
          <c:y val="8.985294117647058E-2"/>
          <c:w val="0.74821939511045488"/>
          <c:h val="0.73757318307381248"/>
        </c:manualLayout>
      </c:layout>
      <c:scatterChart>
        <c:scatterStyle val="lineMarker"/>
        <c:varyColors val="0"/>
        <c:ser>
          <c:idx val="0"/>
          <c:order val="0"/>
          <c:tx>
            <c:v>0uM DHP1c</c:v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trendline>
            <c:spPr>
              <a:ln w="12700">
                <a:solidFill>
                  <a:srgbClr val="000080"/>
                </a:solidFill>
                <a:prstDash val="solid"/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46267060367454066"/>
                  <c:y val="1.7338008530183729E-2"/>
                </c:manualLayout>
              </c:layout>
              <c:numFmt formatCode="General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5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</c:trendlineLbl>
          </c:trendline>
          <c:xVal>
            <c:numRef>
              <c:f>Sheet2!$K$87:$K$94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Sheet2!$L$87:$L$94</c:f>
              <c:numCache>
                <c:formatCode>General</c:formatCode>
                <c:ptCount val="8"/>
                <c:pt idx="0">
                  <c:v>0</c:v>
                </c:pt>
                <c:pt idx="1">
                  <c:v>61</c:v>
                </c:pt>
                <c:pt idx="2">
                  <c:v>109</c:v>
                </c:pt>
                <c:pt idx="3">
                  <c:v>207</c:v>
                </c:pt>
                <c:pt idx="4">
                  <c:v>357</c:v>
                </c:pt>
                <c:pt idx="5">
                  <c:v>637</c:v>
                </c:pt>
                <c:pt idx="6">
                  <c:v>1117</c:v>
                </c:pt>
                <c:pt idx="7">
                  <c:v>1936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947456"/>
        <c:axId val="78949376"/>
      </c:scatterChart>
      <c:valAx>
        <c:axId val="78947456"/>
        <c:scaling>
          <c:orientation val="minMax"/>
          <c:max val="15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sz="1200">
                    <a:latin typeface="+mn-lt"/>
                  </a:rPr>
                  <a:t>[Fluor de Lys Standard], uM</a:t>
                </a:r>
              </a:p>
            </c:rich>
          </c:tx>
          <c:layout>
            <c:manualLayout>
              <c:xMode val="edge"/>
              <c:yMode val="edge"/>
              <c:x val="0.26745688038995125"/>
              <c:y val="0.9096452833101744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949376"/>
        <c:crosses val="autoZero"/>
        <c:crossBetween val="midCat"/>
      </c:valAx>
      <c:valAx>
        <c:axId val="78949376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5.5046244219472554E-3"/>
              <c:y val="0.34487901902887141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947456"/>
        <c:crosses val="autoZero"/>
        <c:crossBetween val="midCat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8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Sheet3!$G$78</c:f>
              <c:strCache>
                <c:ptCount val="1"/>
                <c:pt idx="0">
                  <c:v>In-house SIRT3</c:v>
                </c:pt>
              </c:strCache>
            </c:strRef>
          </c:tx>
          <c:invertIfNegative val="0"/>
          <c:cat>
            <c:numRef>
              <c:f>Sheet3!$F$79:$F$86</c:f>
              <c:numCache>
                <c:formatCode>General</c:formatCode>
                <c:ptCount val="8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25</c:v>
                </c:pt>
                <c:pt idx="4">
                  <c:v>30</c:v>
                </c:pt>
                <c:pt idx="5">
                  <c:v>35</c:v>
                </c:pt>
                <c:pt idx="6">
                  <c:v>40</c:v>
                </c:pt>
                <c:pt idx="7">
                  <c:v>50</c:v>
                </c:pt>
              </c:numCache>
            </c:numRef>
          </c:cat>
          <c:val>
            <c:numRef>
              <c:f>Sheet3!$G$79:$G$86</c:f>
              <c:numCache>
                <c:formatCode>General</c:formatCode>
                <c:ptCount val="8"/>
                <c:pt idx="0">
                  <c:v>304</c:v>
                </c:pt>
                <c:pt idx="1">
                  <c:v>460</c:v>
                </c:pt>
                <c:pt idx="2">
                  <c:v>562</c:v>
                </c:pt>
                <c:pt idx="3">
                  <c:v>647</c:v>
                </c:pt>
                <c:pt idx="4">
                  <c:v>565</c:v>
                </c:pt>
                <c:pt idx="5">
                  <c:v>431</c:v>
                </c:pt>
                <c:pt idx="6">
                  <c:v>258</c:v>
                </c:pt>
                <c:pt idx="7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9102336"/>
        <c:axId val="79104256"/>
      </c:barChart>
      <c:catAx>
        <c:axId val="791023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% DMSO</a:t>
                </a:r>
              </a:p>
            </c:rich>
          </c:tx>
          <c:layout>
            <c:manualLayout>
              <c:xMode val="edge"/>
              <c:yMode val="edge"/>
              <c:x val="0.46307108486439197"/>
              <c:y val="0.9249766695829687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79104256"/>
        <c:crosses val="autoZero"/>
        <c:auto val="1"/>
        <c:lblAlgn val="ctr"/>
        <c:lblOffset val="100"/>
        <c:noMultiLvlLbl val="0"/>
      </c:catAx>
      <c:valAx>
        <c:axId val="7910425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AFU</a:t>
                </a:r>
              </a:p>
            </c:rich>
          </c:tx>
          <c:layout>
            <c:manualLayout>
              <c:xMode val="edge"/>
              <c:yMode val="edge"/>
              <c:x val="0"/>
              <c:y val="0.4181499708369786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79102336"/>
        <c:crosses val="autoZero"/>
        <c:crossBetween val="between"/>
      </c:valAx>
      <c:spPr>
        <a:ln>
          <a:solidFill>
            <a:schemeClr val="tx1">
              <a:lumMod val="75000"/>
              <a:lumOff val="25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73E244-B358-44BF-B50D-4EE2EDE1BB25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A6A666-8DB8-400E-9A6E-F9F990E98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712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 smtClean="0"/>
              <a:t>Method 2 sample preparation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5 </a:t>
            </a:r>
            <a:r>
              <a:rPr lang="en-US" dirty="0" err="1" smtClean="0"/>
              <a:t>ul</a:t>
            </a:r>
            <a:r>
              <a:rPr lang="en-US" dirty="0" smtClean="0"/>
              <a:t> of Different concentrations of DHP1c samples </a:t>
            </a:r>
            <a:r>
              <a:rPr lang="en-US" b="1" dirty="0" smtClean="0"/>
              <a:t>(prepared by Method 2) </a:t>
            </a:r>
            <a:r>
              <a:rPr lang="en-US" dirty="0" smtClean="0"/>
              <a:t>diluted in 95ul of either DMSO (100% DMSO </a:t>
            </a:r>
            <a:r>
              <a:rPr lang="en-US" dirty="0" err="1" smtClean="0"/>
              <a:t>fianl</a:t>
            </a:r>
            <a:r>
              <a:rPr lang="en-US" dirty="0" smtClean="0"/>
              <a:t>) or Assay Buffer (5% DMSO final).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The above solution (100ul) was tested for Fluorescence Intensity Scan at emission wavelength in range 330-600nm in a 2nm-step scan wavelength.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The samples in Assay buffer provided lower Fluorescence intensity than those in DMSO do. These can be too possible explanations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/>
              <a:t>DHP 1c in higher concentration of DMSO are more soluble than those in Assay buffer, which bring up the signal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/>
              <a:t>Higher concentration DMSO itself brings up the background, which will unlikely happen (see slides 1 and 2 for detail.)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Another interesting observation is that in 100% DMSO the </a:t>
            </a:r>
            <a:r>
              <a:rPr lang="en-US" dirty="0" err="1" smtClean="0"/>
              <a:t>Em</a:t>
            </a:r>
            <a:r>
              <a:rPr lang="en-US" baseline="-25000" dirty="0" err="1" smtClean="0"/>
              <a:t>max</a:t>
            </a:r>
            <a:r>
              <a:rPr lang="en-US" dirty="0" smtClean="0"/>
              <a:t>(wavelength) is about the same (440-445nm); in 5% DMSO </a:t>
            </a:r>
            <a:r>
              <a:rPr lang="en-US" dirty="0" err="1" smtClean="0"/>
              <a:t>Em</a:t>
            </a:r>
            <a:r>
              <a:rPr lang="en-US" baseline="-25000" dirty="0" err="1" smtClean="0"/>
              <a:t>max</a:t>
            </a:r>
            <a:r>
              <a:rPr lang="en-US" dirty="0" smtClean="0"/>
              <a:t>(wavelength) is shifted from 440- 476nm.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Correlation of Peak area vs. [DHP 1c]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/>
              <a:t>Linear relationship was observed up to ~75uM DHP1c in 100% DMSO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 smtClean="0"/>
              <a:t>Linear relationship was observed up to ~50uM</a:t>
            </a:r>
            <a:r>
              <a:rPr lang="en-US" baseline="30000" dirty="0" smtClean="0">
                <a:solidFill>
                  <a:srgbClr val="FF0000"/>
                </a:solidFill>
              </a:rPr>
              <a:t>?</a:t>
            </a:r>
            <a:r>
              <a:rPr lang="en-US" dirty="0" smtClean="0"/>
              <a:t> DHP1c in Assay Buffer (5% DMSO)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6A666-8DB8-400E-9A6E-F9F990E9883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537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5DE7F-6691-460D-BF4B-40C70C669E1B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2D189-E0C6-4A4F-BC62-850611DA4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602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5DE7F-6691-460D-BF4B-40C70C669E1B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2D189-E0C6-4A4F-BC62-850611DA4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528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5DE7F-6691-460D-BF4B-40C70C669E1B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2D189-E0C6-4A4F-BC62-850611DA4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300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5DE7F-6691-460D-BF4B-40C70C669E1B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2D189-E0C6-4A4F-BC62-850611DA4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946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5DE7F-6691-460D-BF4B-40C70C669E1B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2D189-E0C6-4A4F-BC62-850611DA4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236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5DE7F-6691-460D-BF4B-40C70C669E1B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2D189-E0C6-4A4F-BC62-850611DA4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017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5DE7F-6691-460D-BF4B-40C70C669E1B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2D189-E0C6-4A4F-BC62-850611DA4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390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5DE7F-6691-460D-BF4B-40C70C669E1B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2D189-E0C6-4A4F-BC62-850611DA4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661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5DE7F-6691-460D-BF4B-40C70C669E1B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2D189-E0C6-4A4F-BC62-850611DA4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2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5DE7F-6691-460D-BF4B-40C70C669E1B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2D189-E0C6-4A4F-BC62-850611DA4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923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5DE7F-6691-460D-BF4B-40C70C669E1B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2D189-E0C6-4A4F-BC62-850611DA4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016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5DE7F-6691-460D-BF4B-40C70C669E1B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2D189-E0C6-4A4F-BC62-850611DA4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621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DMSO Effects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92028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894694"/>
              </p:ext>
            </p:extLst>
          </p:nvPr>
        </p:nvGraphicFramePr>
        <p:xfrm>
          <a:off x="228600" y="1143000"/>
          <a:ext cx="5670551" cy="4307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43593"/>
                <a:gridCol w="1832024"/>
                <a:gridCol w="1694934"/>
              </a:tblGrid>
              <a:tr h="228600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Control in Assay Buffer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Control in 5% DMSO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Best-fit values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Vmax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0.1974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0.1997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Km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544.3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817.2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Std. Error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Vmax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0.03692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0.005442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Km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324.7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59.8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24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95% Confidence Intervals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Vmax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0.03852 to 0.3563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0.1763 to 0.2231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Km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0.0 to 1941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559.9 to 1075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Goodness of Fit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Degrees of Freedom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2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R square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0.7894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0.9976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24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Absolute Sum of Squares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0.0009536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0.00001247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Sy.x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0.02184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0.002497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Constraints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Km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Km &gt; 0.0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Km &gt; 0.0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Number of points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Analyzed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4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4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8694571"/>
              </p:ext>
            </p:extLst>
          </p:nvPr>
        </p:nvGraphicFramePr>
        <p:xfrm>
          <a:off x="5943600" y="762000"/>
          <a:ext cx="307657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1774745"/>
              </p:ext>
            </p:extLst>
          </p:nvPr>
        </p:nvGraphicFramePr>
        <p:xfrm>
          <a:off x="5943600" y="3581400"/>
          <a:ext cx="307657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4"/>
          <p:cNvSpPr/>
          <p:nvPr/>
        </p:nvSpPr>
        <p:spPr>
          <a:xfrm>
            <a:off x="8211" y="76200"/>
            <a:ext cx="507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en-US" b="1" u="none" strike="noStrike" dirty="0" err="1" smtClean="0">
                <a:effectLst/>
                <a:latin typeface="+mn-lt"/>
              </a:rPr>
              <a:t>Michaelis-Menten</a:t>
            </a:r>
            <a:r>
              <a:rPr lang="en-US" b="1" u="none" strike="noStrike" dirty="0" smtClean="0">
                <a:effectLst/>
                <a:latin typeface="+mn-lt"/>
              </a:rPr>
              <a:t> _ Enzo SIRT3 (1.29.2016 - 2.1.16)</a:t>
            </a:r>
            <a:endParaRPr lang="en-US" b="1" i="0" u="none" strike="noStrike" dirty="0" smtClean="0"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27196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9099711"/>
              </p:ext>
            </p:extLst>
          </p:nvPr>
        </p:nvGraphicFramePr>
        <p:xfrm>
          <a:off x="228600" y="1143000"/>
          <a:ext cx="5670551" cy="426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43593"/>
                <a:gridCol w="1832024"/>
                <a:gridCol w="1694934"/>
              </a:tblGrid>
              <a:tr h="228600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Control in Assay Buffer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Control in 5% DMSO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Best-fit values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Vmax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0.1657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0.3673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Km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544.8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817.4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Std. Error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Vmax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0.03093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0.01003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Km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324.2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59.92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24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95% Confidence Intervals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Vmax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0.03260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to </a:t>
                      </a:r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0.2988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0.3242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to </a:t>
                      </a:r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0.4105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Km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0.0 to </a:t>
                      </a:r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1940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559.5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to </a:t>
                      </a:r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1075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Goodness of Fit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Degrees of Freedom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2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71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R square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0.7904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0.9976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Absolute Sum of Squares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0.0006685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4.234e-005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Sy.x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0.01828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0.004601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Constraints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Km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Km &gt; 0.0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Km &gt; 0.0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Number of points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Analyzed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4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4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4862738"/>
              </p:ext>
            </p:extLst>
          </p:nvPr>
        </p:nvGraphicFramePr>
        <p:xfrm>
          <a:off x="6019800" y="825401"/>
          <a:ext cx="3124200" cy="2755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8822627"/>
              </p:ext>
            </p:extLst>
          </p:nvPr>
        </p:nvGraphicFramePr>
        <p:xfrm>
          <a:off x="5943600" y="3581400"/>
          <a:ext cx="3200400" cy="281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Rectangle 8"/>
          <p:cNvSpPr/>
          <p:nvPr/>
        </p:nvSpPr>
        <p:spPr>
          <a:xfrm>
            <a:off x="6308470" y="742890"/>
            <a:ext cx="28355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0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Assay buffer (</a:t>
            </a:r>
            <a:r>
              <a:rPr lang="en-US" dirty="0"/>
              <a:t>Dependence of enzyme activity on DMSO concentration_11.25.2015)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801" y="67270"/>
            <a:ext cx="5316199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Remarks</a:t>
            </a:r>
          </a:p>
          <a:p>
            <a:r>
              <a:rPr lang="en-US" sz="1600" dirty="0" smtClean="0"/>
              <a:t>The Vmax changed significantly using different standard curve.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49549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152400"/>
            <a:ext cx="45032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Michaelis-Menten</a:t>
            </a:r>
            <a:r>
              <a:rPr lang="en-US" b="1" dirty="0" smtClean="0"/>
              <a:t> Fit _ Enzo SIRT3 (</a:t>
            </a:r>
            <a:r>
              <a:rPr lang="en-US" b="1" dirty="0" err="1" smtClean="0"/>
              <a:t>Plos</a:t>
            </a:r>
            <a:r>
              <a:rPr lang="en-US" b="1" dirty="0" smtClean="0"/>
              <a:t> One)</a:t>
            </a:r>
            <a:endParaRPr lang="en-US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1066800"/>
          <a:ext cx="4267200" cy="4419594"/>
        </p:xfrm>
        <a:graphic>
          <a:graphicData uri="http://schemas.openxmlformats.org/drawingml/2006/table">
            <a:tbl>
              <a:tblPr/>
              <a:tblGrid>
                <a:gridCol w="2184573"/>
                <a:gridCol w="2082627"/>
              </a:tblGrid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+mn-lt"/>
                        </a:rPr>
                        <a:t>Best-fit values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latin typeface="+mn-lt"/>
                        </a:rPr>
                        <a:t>Control in Assay buffer</a:t>
                      </a:r>
                      <a:r>
                        <a:rPr lang="en-US" sz="1400" b="0" i="0" u="none" strike="noStrike" dirty="0"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+mn-lt"/>
                        </a:rPr>
                        <a:t>Vmax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+mn-lt"/>
                        </a:rPr>
                        <a:t>0.1911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+mn-lt"/>
                        </a:rPr>
                        <a:t>Km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+mn-lt"/>
                        </a:rPr>
                        <a:t>640.2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+mn-lt"/>
                        </a:rPr>
                        <a:t>Std. Error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+mn-lt"/>
                        </a:rPr>
                        <a:t>Vmax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+mn-lt"/>
                        </a:rPr>
                        <a:t>0.006088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+mn-lt"/>
                        </a:rPr>
                        <a:t>Km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+mn-lt"/>
                        </a:rPr>
                        <a:t>58.78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+mn-lt"/>
                        </a:rPr>
                        <a:t>95% Confidence Intervals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+mn-lt"/>
                        </a:rPr>
                        <a:t>Vmax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+mn-lt"/>
                        </a:rPr>
                        <a:t>0.1717 to 0.2105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+mn-lt"/>
                        </a:rPr>
                        <a:t>Km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+mn-lt"/>
                        </a:rPr>
                        <a:t>453.2 to 827.3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+mn-lt"/>
                        </a:rPr>
                        <a:t>Goodness of Fit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+mn-lt"/>
                        </a:rPr>
                        <a:t>Degrees of Freedom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+mn-lt"/>
                        </a:rPr>
                        <a:t>R square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+mn-lt"/>
                        </a:rPr>
                        <a:t>0.9968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+mn-lt"/>
                        </a:rPr>
                        <a:t>Absolute Sum of Squares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+mn-lt"/>
                        </a:rPr>
                        <a:t>3.557e-005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+mn-lt"/>
                        </a:rPr>
                        <a:t>Sy.x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+mn-lt"/>
                        </a:rPr>
                        <a:t>0.003443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+mn-lt"/>
                        </a:rPr>
                        <a:t>Constraints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+mn-lt"/>
                        </a:rPr>
                        <a:t>Km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+mn-lt"/>
                        </a:rPr>
                        <a:t>Km &gt; 0.0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+mn-lt"/>
                        </a:rPr>
                        <a:t>Number of points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+mn-lt"/>
                        </a:rPr>
                        <a:t>Analyzed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749516011"/>
              </p:ext>
            </p:extLst>
          </p:nvPr>
        </p:nvGraphicFramePr>
        <p:xfrm>
          <a:off x="5105400" y="1676400"/>
          <a:ext cx="38100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6477000" y="1551801"/>
            <a:ext cx="100636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/>
              <a:t>Assay buffer 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2761830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1114220"/>
              </p:ext>
            </p:extLst>
          </p:nvPr>
        </p:nvGraphicFramePr>
        <p:xfrm>
          <a:off x="228600" y="1143000"/>
          <a:ext cx="5670551" cy="44005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43593"/>
                <a:gridCol w="1832024"/>
                <a:gridCol w="1694934"/>
              </a:tblGrid>
              <a:tr h="228600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Control in Assay buffer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50uM DHP1c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Best-fit values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Vmax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0.1842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0.2082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Km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981.4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669.5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Std. Error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Vmax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0.01105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0.01391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Km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144.9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126.8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24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95% Confidence Intervals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Vmax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0.1491 to 0.2194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0.1639 to 0.2525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Km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520.4 to 1442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266.1 to 1073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Goodness of Fit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Degrees of Freedom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71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R square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0.9932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0.9869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Absolute Sum of Squares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0.00006245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0.0001749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Sy.x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0.004563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0.007635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Constraints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Km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Km &gt; 0.0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Km &gt; 0.0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Number of points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Analyzed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06171" y="152400"/>
            <a:ext cx="40223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en-US" b="1" u="none" strike="noStrike" dirty="0" err="1" smtClean="0">
                <a:effectLst/>
                <a:latin typeface="+mn-lt"/>
              </a:rPr>
              <a:t>Michaelis-Menten</a:t>
            </a:r>
            <a:r>
              <a:rPr lang="en-US" b="1" u="none" strike="noStrike" dirty="0" smtClean="0">
                <a:effectLst/>
                <a:latin typeface="+mn-lt"/>
              </a:rPr>
              <a:t> _ Enzo SIRT3 (</a:t>
            </a:r>
            <a:r>
              <a:rPr lang="en-US" b="1" u="none" strike="noStrike" dirty="0" err="1" smtClean="0">
                <a:effectLst/>
                <a:latin typeface="+mn-lt"/>
              </a:rPr>
              <a:t>Biorxiv</a:t>
            </a:r>
            <a:r>
              <a:rPr lang="en-US" b="1" u="none" strike="noStrike" dirty="0" smtClean="0">
                <a:effectLst/>
                <a:latin typeface="+mn-lt"/>
              </a:rPr>
              <a:t>)</a:t>
            </a:r>
            <a:endParaRPr lang="en-US" b="1" i="0" u="none" strike="noStrike" dirty="0" smtClean="0">
              <a:effectLst/>
              <a:latin typeface="+mn-lt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422061351"/>
              </p:ext>
            </p:extLst>
          </p:nvPr>
        </p:nvGraphicFramePr>
        <p:xfrm>
          <a:off x="5867400" y="1828800"/>
          <a:ext cx="3276600" cy="281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/>
          <p:cNvSpPr/>
          <p:nvPr/>
        </p:nvSpPr>
        <p:spPr>
          <a:xfrm>
            <a:off x="7147034" y="1704201"/>
            <a:ext cx="100636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/>
              <a:t>Assay buffer 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1974233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7718614"/>
              </p:ext>
            </p:extLst>
          </p:nvPr>
        </p:nvGraphicFramePr>
        <p:xfrm>
          <a:off x="5867400" y="3609945"/>
          <a:ext cx="3276600" cy="27908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1691010"/>
              </p:ext>
            </p:extLst>
          </p:nvPr>
        </p:nvGraphicFramePr>
        <p:xfrm>
          <a:off x="5963146" y="685800"/>
          <a:ext cx="3200400" cy="2673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4037271"/>
              </p:ext>
            </p:extLst>
          </p:nvPr>
        </p:nvGraphicFramePr>
        <p:xfrm>
          <a:off x="228600" y="1143000"/>
          <a:ext cx="5670551" cy="426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43593"/>
                <a:gridCol w="1832024"/>
                <a:gridCol w="1694934"/>
              </a:tblGrid>
              <a:tr h="228600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Control in Assay buffer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25uM DHP1c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Best-fit values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Vmax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0.1202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0.141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Km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2998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2152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Std. Error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Vmax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0.0123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0.003943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Km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513.9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112.6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24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95% Confidence Intervals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Vmax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0.06733 to 0.1732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0.1240 to 0.1580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Km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786.6 to 5209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1667 to 2636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Goodness of Fit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Degrees of Freedom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71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R square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0.9961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0.9995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Absolute Sum of Squares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0.000004711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0.000001095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Sy.x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0.001535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0.0007399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Constraints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Km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Km &gt; 0.0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Km &gt; 0.0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Number of points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9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Analyzed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12375" y="152400"/>
            <a:ext cx="44147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en-US" b="1" u="none" strike="noStrike" dirty="0" err="1" smtClean="0">
                <a:effectLst/>
                <a:latin typeface="+mn-lt"/>
              </a:rPr>
              <a:t>Michaelis-Menten</a:t>
            </a:r>
            <a:r>
              <a:rPr lang="en-US" b="1" u="none" strike="noStrike" dirty="0" smtClean="0">
                <a:effectLst/>
                <a:latin typeface="+mn-lt"/>
              </a:rPr>
              <a:t> _ Purified enzyme(12. 15)</a:t>
            </a:r>
            <a:endParaRPr lang="en-US" b="1" i="0" u="none" strike="noStrike" dirty="0" smtClean="0">
              <a:effectLst/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00850" y="533400"/>
            <a:ext cx="28355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0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5% </a:t>
            </a:r>
            <a:r>
              <a:rPr lang="en-US" dirty="0"/>
              <a:t>DMSO (Different concentration of DHP1c in 5% DMSO_11.30.15)</a:t>
            </a:r>
          </a:p>
        </p:txBody>
      </p:sp>
      <p:sp>
        <p:nvSpPr>
          <p:cNvPr id="9" name="Rectangle 8"/>
          <p:cNvSpPr/>
          <p:nvPr/>
        </p:nvSpPr>
        <p:spPr>
          <a:xfrm>
            <a:off x="6254240" y="3514635"/>
            <a:ext cx="28355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0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5% DMSO with 25uM </a:t>
            </a:r>
            <a:r>
              <a:rPr lang="en-US" dirty="0"/>
              <a:t>DHP1c  (Different concentration of DHP1c in 5% DMSO_11.30.15)</a:t>
            </a:r>
          </a:p>
        </p:txBody>
      </p:sp>
    </p:spTree>
    <p:extLst>
      <p:ext uri="{BB962C8B-B14F-4D97-AF65-F5344CB8AC3E}">
        <p14:creationId xmlns:p14="http://schemas.microsoft.com/office/powerpoint/2010/main" val="1688504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2285999" y="1126224"/>
            <a:ext cx="4610099" cy="2895600"/>
            <a:chOff x="4065077" y="1122947"/>
            <a:chExt cx="5078923" cy="2743200"/>
          </a:xfrm>
        </p:grpSpPr>
        <p:graphicFrame>
          <p:nvGraphicFramePr>
            <p:cNvPr id="9" name="Chart 8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442974433"/>
                </p:ext>
              </p:extLst>
            </p:nvPr>
          </p:nvGraphicFramePr>
          <p:xfrm>
            <a:off x="4065077" y="1122947"/>
            <a:ext cx="45720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cxnSp>
          <p:nvCxnSpPr>
            <p:cNvPr id="12" name="Straight Connector 11"/>
            <p:cNvCxnSpPr/>
            <p:nvPr/>
          </p:nvCxnSpPr>
          <p:spPr>
            <a:xfrm>
              <a:off x="4495800" y="2209800"/>
              <a:ext cx="4648200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786697"/>
              </p:ext>
            </p:extLst>
          </p:nvPr>
        </p:nvGraphicFramePr>
        <p:xfrm>
          <a:off x="228600" y="4174224"/>
          <a:ext cx="8458200" cy="25313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6375"/>
                <a:gridCol w="1046375"/>
                <a:gridCol w="1046375"/>
                <a:gridCol w="1046375"/>
                <a:gridCol w="1133575"/>
                <a:gridCol w="1046375"/>
                <a:gridCol w="1046375"/>
                <a:gridCol w="1046375"/>
              </a:tblGrid>
              <a:tr h="250941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 DMSO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0min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60min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</a:rPr>
                        <a:t>D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AFU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11.24.2015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1.13.2016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2663">
                <a:tc vMerge="1">
                  <a:txBody>
                    <a:bodyPr/>
                    <a:lstStyle/>
                    <a:p>
                      <a:pPr algn="ctr" rtl="0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rtl="0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rtl="0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rtl="0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effectLst/>
                          <a:latin typeface="+mn-lt"/>
                        </a:rPr>
                        <a:t>Slope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</a:rPr>
                        <a:t>Dm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Slope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</a:rPr>
                        <a:t>Dm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967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275.20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1.1047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233.72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1.300702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967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140.46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1.7514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239.18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1.028514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967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899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130.39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3.5279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967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967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1067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136.10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4.7539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967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967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132.78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3.2460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967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145.29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1.7758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967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144.94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0.3381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-1" y="-22554"/>
            <a:ext cx="8991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Remarks</a:t>
            </a:r>
          </a:p>
          <a:p>
            <a:pPr marL="342900" indent="-342900">
              <a:buAutoNum type="arabicParenBoth"/>
            </a:pPr>
            <a:r>
              <a:rPr lang="en-US" sz="1600" dirty="0" smtClean="0"/>
              <a:t>Activation was observed in the presence of DMSO in range 5% - 40% using 11.24.15 standard curves.</a:t>
            </a:r>
          </a:p>
          <a:p>
            <a:pPr marL="342900" indent="-342900">
              <a:buAutoNum type="arabicParenBoth"/>
            </a:pPr>
            <a:r>
              <a:rPr lang="en-US" sz="1600" dirty="0" smtClean="0"/>
              <a:t>Inhibition was observed in the presence of 5% DMSO using 1.13.16 standard curves.</a:t>
            </a:r>
          </a:p>
          <a:p>
            <a:pPr marL="342900" indent="-342900">
              <a:buAutoNum type="arabicParenBoth"/>
            </a:pPr>
            <a:r>
              <a:rPr lang="en-US" sz="1600" dirty="0" smtClean="0"/>
              <a:t>The use of proper standard curve makes different.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99665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828800"/>
            <a:ext cx="4267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 smtClean="0"/>
              <a:t>Correlation of Peak Area vs. </a:t>
            </a:r>
            <a:r>
              <a:rPr lang="en-US" sz="1600" dirty="0"/>
              <a:t>[DHP 1c</a:t>
            </a:r>
            <a:r>
              <a:rPr lang="en-US" sz="1600" dirty="0" smtClean="0"/>
              <a:t>] in 100% DMSO (Method2)_11.19.15</a:t>
            </a:r>
            <a:endParaRPr lang="en-US" sz="1600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4603533"/>
              </p:ext>
            </p:extLst>
          </p:nvPr>
        </p:nvGraphicFramePr>
        <p:xfrm>
          <a:off x="76200" y="2444055"/>
          <a:ext cx="4438651" cy="3352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Rectangle 8"/>
          <p:cNvSpPr/>
          <p:nvPr/>
        </p:nvSpPr>
        <p:spPr>
          <a:xfrm>
            <a:off x="4724400" y="1828800"/>
            <a:ext cx="43020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 smtClean="0"/>
              <a:t>Correlation of Peak Area vs. </a:t>
            </a:r>
            <a:r>
              <a:rPr lang="en-US" sz="1600" dirty="0"/>
              <a:t>[DHP 1c</a:t>
            </a:r>
            <a:r>
              <a:rPr lang="en-US" sz="1600" dirty="0" smtClean="0"/>
              <a:t>] in 5% DMSO (Method2)_11.19.15</a:t>
            </a: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6034947"/>
              </p:ext>
            </p:extLst>
          </p:nvPr>
        </p:nvGraphicFramePr>
        <p:xfrm>
          <a:off x="4419600" y="2413575"/>
          <a:ext cx="44196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2859" y="0"/>
            <a:ext cx="900361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Remarks</a:t>
            </a:r>
          </a:p>
          <a:p>
            <a:pPr marL="342900" indent="-342900">
              <a:buAutoNum type="arabicParenBoth"/>
            </a:pPr>
            <a:r>
              <a:rPr lang="en-US" sz="1600" dirty="0" smtClean="0"/>
              <a:t>The linearity of peak area vs. [DHP1c] in 5% DMSO was poor compare to that in 100% DMSO, which indicated that the potential solubility issue for DHP1c was exist. </a:t>
            </a:r>
          </a:p>
          <a:p>
            <a:pPr marL="342900" indent="-342900">
              <a:buAutoNum type="arabicParenBoth"/>
            </a:pPr>
            <a:r>
              <a:rPr lang="en-US" sz="1600" dirty="0" smtClean="0"/>
              <a:t>In 5% DMSO, [DHP1c]≤ ~ 50uM is most likely soluble.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37565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3108</TotalTime>
  <Words>945</Words>
  <Application>Microsoft Office PowerPoint</Application>
  <PresentationFormat>On-screen Show (4:3)</PresentationFormat>
  <Paragraphs>381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DMSO Effects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DMSO effects</dc:title>
  <dc:creator>xguan</dc:creator>
  <cp:lastModifiedBy>xguan</cp:lastModifiedBy>
  <cp:revision>25</cp:revision>
  <dcterms:created xsi:type="dcterms:W3CDTF">2016-02-02T17:56:57Z</dcterms:created>
  <dcterms:modified xsi:type="dcterms:W3CDTF">2016-02-26T13:41:35Z</dcterms:modified>
</cp:coreProperties>
</file>