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35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5B93-6256-423C-9705-DDBCD68BB7A8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B51E-FD2B-42DD-89EC-78EECD94D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410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5B93-6256-423C-9705-DDBCD68BB7A8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B51E-FD2B-42DD-89EC-78EECD94D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25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5B93-6256-423C-9705-DDBCD68BB7A8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B51E-FD2B-42DD-89EC-78EECD94D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484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5B93-6256-423C-9705-DDBCD68BB7A8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B51E-FD2B-42DD-89EC-78EECD94D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1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5B93-6256-423C-9705-DDBCD68BB7A8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B51E-FD2B-42DD-89EC-78EECD94D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59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5B93-6256-423C-9705-DDBCD68BB7A8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B51E-FD2B-42DD-89EC-78EECD94D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212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5B93-6256-423C-9705-DDBCD68BB7A8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B51E-FD2B-42DD-89EC-78EECD94D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545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5B93-6256-423C-9705-DDBCD68BB7A8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B51E-FD2B-42DD-89EC-78EECD94D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017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5B93-6256-423C-9705-DDBCD68BB7A8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B51E-FD2B-42DD-89EC-78EECD94D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43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5B93-6256-423C-9705-DDBCD68BB7A8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B51E-FD2B-42DD-89EC-78EECD94D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931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5B93-6256-423C-9705-DDBCD68BB7A8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B51E-FD2B-42DD-89EC-78EECD94D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D5B93-6256-423C-9705-DDBCD68BB7A8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EB51E-FD2B-42DD-89EC-78EECD94D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418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ight Arrow 26"/>
          <p:cNvSpPr/>
          <p:nvPr/>
        </p:nvSpPr>
        <p:spPr>
          <a:xfrm>
            <a:off x="381000" y="3581400"/>
            <a:ext cx="759123" cy="609600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381000" y="1143000"/>
            <a:ext cx="759123" cy="531779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1220821"/>
            <a:ext cx="91152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0 min</a:t>
            </a:r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60min</a:t>
            </a:r>
            <a:endParaRPr lang="en-US" b="1" dirty="0"/>
          </a:p>
        </p:txBody>
      </p:sp>
      <p:grpSp>
        <p:nvGrpSpPr>
          <p:cNvPr id="25" name="Group 24"/>
          <p:cNvGrpSpPr/>
          <p:nvPr/>
        </p:nvGrpSpPr>
        <p:grpSpPr>
          <a:xfrm>
            <a:off x="1298278" y="748605"/>
            <a:ext cx="4111922" cy="4813995"/>
            <a:chOff x="76201" y="335964"/>
            <a:chExt cx="4111922" cy="4813995"/>
          </a:xfrm>
        </p:grpSpPr>
        <p:sp>
          <p:nvSpPr>
            <p:cNvPr id="24" name="Rectangle 23"/>
            <p:cNvSpPr/>
            <p:nvPr/>
          </p:nvSpPr>
          <p:spPr>
            <a:xfrm>
              <a:off x="76201" y="335964"/>
              <a:ext cx="4111922" cy="481399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990600" y="584775"/>
              <a:ext cx="2467528" cy="954107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/>
                <a:t>[Enzo SIRT3</a:t>
              </a:r>
              <a:r>
                <a:rPr lang="en-US" sz="1400" dirty="0" smtClean="0"/>
                <a:t>]=5U</a:t>
              </a:r>
              <a:endParaRPr lang="en-US" sz="1400" dirty="0"/>
            </a:p>
            <a:p>
              <a:pPr algn="ctr"/>
              <a:r>
                <a:rPr lang="en-US" sz="1400" dirty="0"/>
                <a:t>[NAD+]=500uM</a:t>
              </a:r>
            </a:p>
            <a:p>
              <a:pPr algn="ctr"/>
              <a:r>
                <a:rPr lang="en-US" sz="1400" dirty="0"/>
                <a:t>[Substrate</a:t>
              </a:r>
              <a:r>
                <a:rPr lang="en-US" sz="1400" dirty="0" smtClean="0"/>
                <a:t>]=250uM</a:t>
              </a:r>
              <a:endParaRPr lang="en-US" sz="1400" dirty="0"/>
            </a:p>
            <a:p>
              <a:pPr algn="ctr"/>
              <a:r>
                <a:rPr lang="en-US" sz="1400" dirty="0" smtClean="0"/>
                <a:t>Temp. = 37oC</a:t>
              </a:r>
              <a:endParaRPr lang="en-US" sz="14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28600" y="2742962"/>
              <a:ext cx="1676400" cy="160043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/>
                <a:t>[Enzo SIRT3</a:t>
              </a:r>
              <a:r>
                <a:rPr lang="en-US" sz="1400" dirty="0" smtClean="0"/>
                <a:t>]=5U</a:t>
              </a:r>
              <a:endParaRPr lang="en-US" sz="1400" dirty="0"/>
            </a:p>
            <a:p>
              <a:pPr algn="ctr"/>
              <a:r>
                <a:rPr lang="en-US" sz="1400" dirty="0"/>
                <a:t>[NAD+]=500uM</a:t>
              </a:r>
            </a:p>
            <a:p>
              <a:pPr algn="ctr"/>
              <a:r>
                <a:rPr lang="en-US" sz="1400" dirty="0"/>
                <a:t>[Substrate</a:t>
              </a:r>
              <a:r>
                <a:rPr lang="en-US" sz="1400" dirty="0" smtClean="0"/>
                <a:t>]=250uM</a:t>
              </a:r>
              <a:endParaRPr lang="en-US" sz="1400" dirty="0"/>
            </a:p>
            <a:p>
              <a:pPr algn="ctr"/>
              <a:r>
                <a:rPr lang="en-US" sz="1400" dirty="0" smtClean="0"/>
                <a:t>Temp. = 37oC</a:t>
              </a:r>
            </a:p>
            <a:p>
              <a:pPr algn="ctr"/>
              <a:r>
                <a:rPr lang="en-US" sz="1400" dirty="0" smtClean="0"/>
                <a:t>Add [</a:t>
              </a:r>
              <a:r>
                <a:rPr lang="en-US" sz="1400" dirty="0" smtClean="0"/>
                <a:t>DHP2c</a:t>
              </a:r>
              <a:r>
                <a:rPr lang="en-US" sz="1400" dirty="0" smtClean="0"/>
                <a:t>]</a:t>
              </a:r>
            </a:p>
            <a:p>
              <a:pPr algn="ctr"/>
              <a:r>
                <a:rPr lang="en-US" sz="1400" dirty="0" smtClean="0"/>
                <a:t>Add Developer</a:t>
              </a:r>
            </a:p>
            <a:p>
              <a:pPr algn="ctr"/>
              <a:r>
                <a:rPr lang="en-US" sz="1400" dirty="0" err="1" smtClean="0"/>
                <a:t>TeCan</a:t>
              </a:r>
              <a:r>
                <a:rPr lang="en-US" sz="1400" dirty="0" smtClean="0"/>
                <a:t> readout</a:t>
              </a:r>
              <a:endParaRPr lang="en-US" sz="1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362200" y="2667000"/>
              <a:ext cx="1676400" cy="1815882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/>
                <a:t>[Enzo SIRT3</a:t>
              </a:r>
              <a:r>
                <a:rPr lang="en-US" sz="1400" dirty="0" smtClean="0"/>
                <a:t>]=5U</a:t>
              </a:r>
              <a:endParaRPr lang="en-US" sz="1400" dirty="0"/>
            </a:p>
            <a:p>
              <a:pPr algn="ctr"/>
              <a:r>
                <a:rPr lang="en-US" sz="1400" dirty="0"/>
                <a:t>[NAD+]=500uM</a:t>
              </a:r>
            </a:p>
            <a:p>
              <a:pPr algn="ctr"/>
              <a:r>
                <a:rPr lang="en-US" sz="1400" dirty="0"/>
                <a:t>[Substrate</a:t>
              </a:r>
              <a:r>
                <a:rPr lang="en-US" sz="1400" dirty="0" smtClean="0"/>
                <a:t>]=250uM</a:t>
              </a:r>
              <a:endParaRPr lang="en-US" sz="1400" dirty="0"/>
            </a:p>
            <a:p>
              <a:pPr algn="ctr"/>
              <a:r>
                <a:rPr lang="en-US" sz="1400" dirty="0" smtClean="0"/>
                <a:t>Temp. = 37oC</a:t>
              </a:r>
            </a:p>
            <a:p>
              <a:pPr algn="ctr"/>
              <a:r>
                <a:rPr lang="en-US" sz="1400" dirty="0" smtClean="0"/>
                <a:t>Add developer</a:t>
              </a:r>
            </a:p>
            <a:p>
              <a:pPr algn="ctr"/>
              <a:r>
                <a:rPr lang="en-US" sz="1400" dirty="0" err="1" smtClean="0"/>
                <a:t>TeCan</a:t>
              </a:r>
              <a:r>
                <a:rPr lang="en-US" sz="1400" dirty="0" smtClean="0"/>
                <a:t> readout</a:t>
              </a:r>
            </a:p>
            <a:p>
              <a:pPr algn="ctr"/>
              <a:r>
                <a:rPr lang="en-US" sz="1400" dirty="0" smtClean="0"/>
                <a:t>Add [</a:t>
              </a:r>
              <a:r>
                <a:rPr lang="en-US" sz="1400" dirty="0" smtClean="0"/>
                <a:t>DHP2c</a:t>
              </a:r>
              <a:r>
                <a:rPr lang="en-US" sz="1400" dirty="0" smtClean="0"/>
                <a:t>]</a:t>
              </a:r>
            </a:p>
            <a:p>
              <a:pPr algn="ctr"/>
              <a:r>
                <a:rPr lang="en-US" sz="1400" dirty="0" err="1" smtClean="0"/>
                <a:t>TeCan</a:t>
              </a:r>
              <a:r>
                <a:rPr lang="en-US" sz="1400" dirty="0" smtClean="0"/>
                <a:t> readout</a:t>
              </a:r>
              <a:endParaRPr lang="en-US" sz="1400" dirty="0"/>
            </a:p>
          </p:txBody>
        </p:sp>
        <p:cxnSp>
          <p:nvCxnSpPr>
            <p:cNvPr id="15" name="Straight Arrow Connector 14"/>
            <p:cNvCxnSpPr>
              <a:stCxn id="4" idx="2"/>
            </p:cNvCxnSpPr>
            <p:nvPr/>
          </p:nvCxnSpPr>
          <p:spPr>
            <a:xfrm flipH="1">
              <a:off x="1066800" y="1538882"/>
              <a:ext cx="1157564" cy="975718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4" idx="2"/>
            </p:cNvCxnSpPr>
            <p:nvPr/>
          </p:nvCxnSpPr>
          <p:spPr>
            <a:xfrm>
              <a:off x="2224364" y="1538882"/>
              <a:ext cx="1052236" cy="975718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5562600" y="748605"/>
            <a:ext cx="3276600" cy="4813995"/>
            <a:chOff x="5334000" y="260002"/>
            <a:chExt cx="3276600" cy="4813995"/>
          </a:xfrm>
        </p:grpSpPr>
        <p:sp>
          <p:nvSpPr>
            <p:cNvPr id="22" name="Rectangle 21"/>
            <p:cNvSpPr/>
            <p:nvPr/>
          </p:nvSpPr>
          <p:spPr>
            <a:xfrm>
              <a:off x="5334000" y="260002"/>
              <a:ext cx="3276600" cy="481399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486400" y="477052"/>
              <a:ext cx="2895600" cy="1169551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/>
                <a:t>[Enzo SIRT3</a:t>
              </a:r>
              <a:r>
                <a:rPr lang="en-US" sz="1400" dirty="0" smtClean="0"/>
                <a:t>]=5U</a:t>
              </a:r>
              <a:endParaRPr lang="en-US" sz="1400" dirty="0"/>
            </a:p>
            <a:p>
              <a:pPr algn="ctr"/>
              <a:r>
                <a:rPr lang="en-US" sz="1400" dirty="0"/>
                <a:t>[NAD+]=500uM</a:t>
              </a:r>
            </a:p>
            <a:p>
              <a:pPr algn="ctr"/>
              <a:r>
                <a:rPr lang="en-US" sz="1400" dirty="0"/>
                <a:t>[Substrate</a:t>
              </a:r>
              <a:r>
                <a:rPr lang="en-US" sz="1400" dirty="0" smtClean="0"/>
                <a:t>]=250uM</a:t>
              </a:r>
              <a:endParaRPr lang="en-US" sz="1400" dirty="0" smtClean="0"/>
            </a:p>
            <a:p>
              <a:pPr algn="ctr"/>
              <a:r>
                <a:rPr lang="en-US" sz="1400" dirty="0" smtClean="0"/>
                <a:t>[</a:t>
              </a:r>
              <a:r>
                <a:rPr lang="en-US" sz="1400" dirty="0" smtClean="0"/>
                <a:t>DHP2c</a:t>
              </a:r>
              <a:r>
                <a:rPr lang="en-US" sz="1400" dirty="0" smtClean="0"/>
                <a:t>] = 0, </a:t>
              </a:r>
              <a:r>
                <a:rPr lang="en-US" sz="1400" dirty="0" smtClean="0"/>
                <a:t>25uM </a:t>
              </a:r>
              <a:r>
                <a:rPr lang="en-US" sz="1400" dirty="0" smtClean="0"/>
                <a:t>in </a:t>
              </a:r>
              <a:r>
                <a:rPr lang="en-US" sz="1400" dirty="0" smtClean="0"/>
                <a:t>Assay buffer</a:t>
              </a:r>
              <a:endParaRPr lang="en-US" sz="1400" dirty="0"/>
            </a:p>
            <a:p>
              <a:pPr algn="ctr"/>
              <a:r>
                <a:rPr lang="en-US" sz="1400" dirty="0" smtClean="0"/>
                <a:t>Temp. = 37oC</a:t>
              </a:r>
              <a:endParaRPr lang="en-US" sz="14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638800" y="2819400"/>
              <a:ext cx="2743200" cy="160043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/>
                <a:t>[Enzo SIRT3</a:t>
              </a:r>
              <a:r>
                <a:rPr lang="en-US" sz="1400" dirty="0" smtClean="0"/>
                <a:t>]=5U</a:t>
              </a:r>
              <a:endParaRPr lang="en-US" sz="1400" dirty="0"/>
            </a:p>
            <a:p>
              <a:pPr algn="ctr"/>
              <a:r>
                <a:rPr lang="en-US" sz="1400" dirty="0"/>
                <a:t>[NAD+]=500uM</a:t>
              </a:r>
            </a:p>
            <a:p>
              <a:pPr algn="ctr"/>
              <a:r>
                <a:rPr lang="en-US" sz="1400" dirty="0"/>
                <a:t>[Substrate</a:t>
              </a:r>
              <a:r>
                <a:rPr lang="en-US" sz="1400" dirty="0" smtClean="0"/>
                <a:t>]=250uM</a:t>
              </a:r>
            </a:p>
            <a:p>
              <a:pPr algn="ctr"/>
              <a:r>
                <a:rPr lang="en-US" sz="1400" dirty="0"/>
                <a:t>[</a:t>
              </a:r>
              <a:r>
                <a:rPr lang="en-US" sz="1400" dirty="0" smtClean="0"/>
                <a:t>DHP2c</a:t>
              </a:r>
              <a:r>
                <a:rPr lang="en-US" sz="1400" dirty="0"/>
                <a:t>] = 0, </a:t>
              </a:r>
              <a:r>
                <a:rPr lang="en-US" sz="1400" dirty="0" smtClean="0"/>
                <a:t>25uM </a:t>
              </a:r>
              <a:r>
                <a:rPr lang="en-US" sz="1400" dirty="0"/>
                <a:t>in </a:t>
              </a:r>
              <a:r>
                <a:rPr lang="en-US" sz="1400" dirty="0" smtClean="0"/>
                <a:t>Assay buffer</a:t>
              </a:r>
              <a:endParaRPr lang="en-US" sz="1400" dirty="0"/>
            </a:p>
            <a:p>
              <a:pPr algn="ctr"/>
              <a:r>
                <a:rPr lang="en-US" sz="1400" dirty="0" smtClean="0"/>
                <a:t>Temp. = 37oC</a:t>
              </a:r>
            </a:p>
            <a:p>
              <a:pPr algn="ctr"/>
              <a:r>
                <a:rPr lang="en-US" sz="1400" dirty="0" smtClean="0"/>
                <a:t>Add developer</a:t>
              </a:r>
            </a:p>
            <a:p>
              <a:pPr algn="ctr"/>
              <a:r>
                <a:rPr lang="en-US" sz="1400" dirty="0" err="1" smtClean="0"/>
                <a:t>TeCan</a:t>
              </a:r>
              <a:r>
                <a:rPr lang="en-US" sz="1400" dirty="0" smtClean="0"/>
                <a:t> readout</a:t>
              </a:r>
            </a:p>
          </p:txBody>
        </p:sp>
        <p:cxnSp>
          <p:nvCxnSpPr>
            <p:cNvPr id="19" name="Straight Arrow Connector 18"/>
            <p:cNvCxnSpPr>
              <a:stCxn id="7" idx="2"/>
            </p:cNvCxnSpPr>
            <p:nvPr/>
          </p:nvCxnSpPr>
          <p:spPr>
            <a:xfrm>
              <a:off x="6934200" y="1646603"/>
              <a:ext cx="0" cy="1096359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152400" y="152400"/>
            <a:ext cx="4899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DHP2c intrinsic fluorescence-Experimental design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9940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154587"/>
              </p:ext>
            </p:extLst>
          </p:nvPr>
        </p:nvGraphicFramePr>
        <p:xfrm>
          <a:off x="489858" y="2438400"/>
          <a:ext cx="4915584" cy="10771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8435"/>
                <a:gridCol w="1330534"/>
                <a:gridCol w="1256615"/>
              </a:tblGrid>
              <a:tr h="184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0uM DHP2c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25uM DHP2c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4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0min + developer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466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922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4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60 </a:t>
                      </a:r>
                      <a:r>
                        <a:rPr lang="en-US" sz="1400" u="none" strike="noStrike" dirty="0" smtClean="0">
                          <a:effectLst/>
                        </a:rPr>
                        <a:t>min + developer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1510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907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85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60 min </a:t>
                      </a:r>
                      <a:r>
                        <a:rPr lang="en-US" sz="1400" u="none" strike="noStrike" dirty="0" smtClean="0">
                          <a:effectLst/>
                        </a:rPr>
                        <a:t>+ </a:t>
                      </a:r>
                      <a:r>
                        <a:rPr lang="en-US" sz="1400" u="none" strike="noStrike" dirty="0">
                          <a:effectLst/>
                        </a:rPr>
                        <a:t>developer </a:t>
                      </a:r>
                      <a:r>
                        <a:rPr lang="en-US" sz="1400" u="none" strike="noStrike" dirty="0" smtClean="0">
                          <a:effectLst/>
                        </a:rPr>
                        <a:t>+ </a:t>
                      </a:r>
                      <a:r>
                        <a:rPr lang="en-US" sz="1400" u="none" strike="noStrike" dirty="0">
                          <a:effectLst/>
                        </a:rPr>
                        <a:t>DHP2c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1963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85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60min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+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>
                          <a:effectLst/>
                        </a:rPr>
                        <a:t>DHP2c </a:t>
                      </a:r>
                      <a:r>
                        <a:rPr lang="en-US" sz="1400" u="none" strike="noStrike" dirty="0" smtClean="0">
                          <a:effectLst/>
                        </a:rPr>
                        <a:t>+ developer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2186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2400" y="152400"/>
            <a:ext cx="4900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DHP2c intrinsic fluorescence-Results (03.28.2016)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57201" y="3783449"/>
            <a:ext cx="8458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At 0uM DHP2c, </a:t>
            </a:r>
            <a:r>
              <a:rPr lang="en-US" sz="1400" dirty="0" smtClean="0">
                <a:latin typeface="Symbol" panose="05050102010706020507" pitchFamily="18" charset="2"/>
              </a:rPr>
              <a:t>D</a:t>
            </a:r>
            <a:r>
              <a:rPr lang="en-US" sz="1400" dirty="0" smtClean="0"/>
              <a:t>AFU for 60 min was 1044.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In the presence of 25uM DHP2c, </a:t>
            </a:r>
            <a:r>
              <a:rPr lang="en-US" sz="1400" dirty="0">
                <a:latin typeface="Symbol" panose="05050102010706020507" pitchFamily="18" charset="2"/>
              </a:rPr>
              <a:t>D</a:t>
            </a:r>
            <a:r>
              <a:rPr lang="en-US" sz="1400" dirty="0"/>
              <a:t>AFU for 60 min </a:t>
            </a:r>
            <a:r>
              <a:rPr lang="en-US" sz="1400" dirty="0" smtClean="0"/>
              <a:t>was -15, which indicated that no activation was detected.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At 0min, </a:t>
            </a:r>
            <a:r>
              <a:rPr lang="en-US" sz="1400" dirty="0">
                <a:latin typeface="Symbol" panose="05050102010706020507" pitchFamily="18" charset="2"/>
              </a:rPr>
              <a:t>D</a:t>
            </a:r>
            <a:r>
              <a:rPr lang="en-US" sz="1400" dirty="0"/>
              <a:t>AFU </a:t>
            </a:r>
            <a:r>
              <a:rPr lang="en-US" sz="1400" dirty="0" smtClean="0"/>
              <a:t>was 456 with and without 25 </a:t>
            </a:r>
            <a:r>
              <a:rPr lang="en-US" sz="1400" dirty="0" err="1" smtClean="0"/>
              <a:t>uM</a:t>
            </a:r>
            <a:r>
              <a:rPr lang="en-US" sz="1400" dirty="0" smtClean="0"/>
              <a:t> DHP2c, which was the background produced by 25uM DHP2c.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At 60min, </a:t>
            </a:r>
            <a:r>
              <a:rPr lang="en-US" sz="1400" dirty="0">
                <a:latin typeface="Symbol" panose="05050102010706020507" pitchFamily="18" charset="2"/>
              </a:rPr>
              <a:t>D</a:t>
            </a:r>
            <a:r>
              <a:rPr lang="en-US" sz="1400" dirty="0"/>
              <a:t>AFU was </a:t>
            </a:r>
            <a:r>
              <a:rPr lang="en-US" sz="1400" dirty="0" smtClean="0"/>
              <a:t>453 </a:t>
            </a:r>
            <a:r>
              <a:rPr lang="en-US" sz="1400" dirty="0"/>
              <a:t>with and </a:t>
            </a:r>
            <a:r>
              <a:rPr lang="en-US" sz="1400" dirty="0" smtClean="0"/>
              <a:t>without 25 </a:t>
            </a:r>
            <a:r>
              <a:rPr lang="en-US" sz="1400" dirty="0" err="1" smtClean="0"/>
              <a:t>uM</a:t>
            </a:r>
            <a:r>
              <a:rPr lang="en-US" sz="1400" dirty="0" smtClean="0"/>
              <a:t> DHP2c, which in good agreement with the value at 0min.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There was 223 difference of AFU when the order of addition of Developer changed.</a:t>
            </a:r>
          </a:p>
          <a:p>
            <a:endParaRPr lang="en-US" sz="1400" dirty="0"/>
          </a:p>
          <a:p>
            <a:r>
              <a:rPr lang="en-US" sz="1400" dirty="0" smtClean="0"/>
              <a:t>Note: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Under aforementioned conditions, the AFU at 60min in the presence of 25uM DHP2c was lower than that at 0min (</a:t>
            </a:r>
            <a:r>
              <a:rPr lang="en-US" sz="1400" dirty="0" smtClean="0">
                <a:latin typeface="Symbol" panose="05050102010706020507" pitchFamily="18" charset="2"/>
              </a:rPr>
              <a:t>D</a:t>
            </a:r>
            <a:r>
              <a:rPr lang="en-US" sz="1400" dirty="0" smtClean="0"/>
              <a:t>AFU</a:t>
            </a:r>
            <a:r>
              <a:rPr lang="en-US" sz="1400" baseline="-25000" dirty="0" smtClean="0"/>
              <a:t>500uM NAD</a:t>
            </a:r>
            <a:r>
              <a:rPr lang="en-US" sz="1400" dirty="0" smtClean="0"/>
              <a:t>= -15). It indicated that 25uM DHP2c did not activate </a:t>
            </a:r>
            <a:r>
              <a:rPr lang="en-US" sz="1400" dirty="0" err="1" smtClean="0"/>
              <a:t>enzo</a:t>
            </a:r>
            <a:r>
              <a:rPr lang="en-US" sz="1400" dirty="0" smtClean="0"/>
              <a:t> SIRT3 under J. Med. Chem. condition.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6690" y="544592"/>
            <a:ext cx="21336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u="sng" dirty="0" smtClean="0"/>
              <a:t>Experimental conditions</a:t>
            </a:r>
          </a:p>
          <a:p>
            <a:pPr algn="ctr"/>
            <a:r>
              <a:rPr lang="en-US" sz="1400" dirty="0" smtClean="0"/>
              <a:t>[</a:t>
            </a:r>
            <a:r>
              <a:rPr lang="en-US" sz="1400" dirty="0"/>
              <a:t>Enzo SIRT3]=5U</a:t>
            </a:r>
          </a:p>
          <a:p>
            <a:pPr algn="ctr"/>
            <a:r>
              <a:rPr lang="en-US" sz="1400" dirty="0"/>
              <a:t>[NAD+]=500uM</a:t>
            </a:r>
          </a:p>
          <a:p>
            <a:pPr algn="ctr"/>
            <a:r>
              <a:rPr lang="en-US" sz="1400" dirty="0"/>
              <a:t>[Substrate]=</a:t>
            </a:r>
            <a:r>
              <a:rPr lang="en-US" sz="1400" dirty="0" smtClean="0"/>
              <a:t>250uM</a:t>
            </a:r>
          </a:p>
          <a:p>
            <a:pPr algn="ctr"/>
            <a:r>
              <a:rPr lang="en-US" sz="1400" dirty="0" smtClean="0"/>
              <a:t>[DHP2c]=25 </a:t>
            </a:r>
            <a:r>
              <a:rPr lang="en-US" sz="1400" dirty="0" err="1" smtClean="0"/>
              <a:t>uM</a:t>
            </a:r>
            <a:endParaRPr lang="en-US" sz="1400" dirty="0"/>
          </a:p>
          <a:p>
            <a:pPr algn="ctr"/>
            <a:r>
              <a:rPr lang="en-US" sz="1400" dirty="0"/>
              <a:t>Temp. = </a:t>
            </a:r>
            <a:r>
              <a:rPr lang="en-US" sz="1400" dirty="0" smtClean="0"/>
              <a:t>37oC</a:t>
            </a:r>
          </a:p>
          <a:p>
            <a:pPr algn="ctr"/>
            <a:r>
              <a:rPr lang="en-US" sz="1400" dirty="0" smtClean="0"/>
              <a:t>Time points = 0, 60min</a:t>
            </a:r>
            <a:endParaRPr lang="en-US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990600"/>
            <a:ext cx="323088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019800" y="816820"/>
            <a:ext cx="15953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2009 J Med. Chem.</a:t>
            </a:r>
            <a:endParaRPr lang="en-US" sz="1400" b="1" dirty="0"/>
          </a:p>
        </p:txBody>
      </p:sp>
      <p:sp>
        <p:nvSpPr>
          <p:cNvPr id="12" name="Rectangle 11"/>
          <p:cNvSpPr/>
          <p:nvPr/>
        </p:nvSpPr>
        <p:spPr>
          <a:xfrm>
            <a:off x="7391400" y="609600"/>
            <a:ext cx="381000" cy="3173849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95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346</Words>
  <Application>Microsoft Office PowerPoint</Application>
  <PresentationFormat>On-screen Show (4:3)</PresentationFormat>
  <Paragraphs>74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17</cp:revision>
  <cp:lastPrinted>2016-03-28T13:06:57Z</cp:lastPrinted>
  <dcterms:created xsi:type="dcterms:W3CDTF">2016-03-23T17:17:42Z</dcterms:created>
  <dcterms:modified xsi:type="dcterms:W3CDTF">2016-03-28T20:52:56Z</dcterms:modified>
</cp:coreProperties>
</file>