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8" r:id="rId2"/>
    <p:sldId id="261" r:id="rId3"/>
    <p:sldId id="262" r:id="rId4"/>
    <p:sldId id="264" r:id="rId5"/>
    <p:sldId id="263" r:id="rId6"/>
    <p:sldId id="265" r:id="rId7"/>
    <p:sldId id="259"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100" d="100"/>
          <a:sy n="100" d="100"/>
        </p:scale>
        <p:origin x="-618" y="-4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xguan\Documents\gxy\Data\2016\05.27.2016.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xguan\Documents\gxy\Data\2016\05.27.2016.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xguan\Documents\gxy\Data\2016\05.27.2016.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xguan\Documents\gxy\Data\2016\05.27.2016.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xguan\Documents\gxy\Data\2016\05.27.2016.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xguan\Documents\gxy\Data\2016\05.27.2016.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chemeClr val="accent4">
                <a:lumMod val="60000"/>
                <a:lumOff val="40000"/>
              </a:schemeClr>
            </a:solidFill>
            <a:ln>
              <a:solidFill>
                <a:schemeClr val="accent4">
                  <a:lumMod val="60000"/>
                  <a:lumOff val="40000"/>
                </a:schemeClr>
              </a:solidFill>
            </a:ln>
          </c:spPr>
          <c:invertIfNegative val="0"/>
          <c:cat>
            <c:strRef>
              <c:f>Analysis!$C$19:$C$20</c:f>
              <c:strCache>
                <c:ptCount val="2"/>
                <c:pt idx="0">
                  <c:v>2% DMSO</c:v>
                </c:pt>
                <c:pt idx="1">
                  <c:v>50uM DHP1c</c:v>
                </c:pt>
              </c:strCache>
            </c:strRef>
          </c:cat>
          <c:val>
            <c:numRef>
              <c:f>Analysis!$D$5:$D$6</c:f>
              <c:numCache>
                <c:formatCode>General</c:formatCode>
                <c:ptCount val="2"/>
                <c:pt idx="0">
                  <c:v>100</c:v>
                </c:pt>
                <c:pt idx="1">
                  <c:v>188.7</c:v>
                </c:pt>
              </c:numCache>
            </c:numRef>
          </c:val>
        </c:ser>
        <c:dLbls>
          <c:showLegendKey val="0"/>
          <c:showVal val="0"/>
          <c:showCatName val="0"/>
          <c:showSerName val="0"/>
          <c:showPercent val="0"/>
          <c:showBubbleSize val="0"/>
        </c:dLbls>
        <c:gapWidth val="150"/>
        <c:axId val="151333504"/>
        <c:axId val="176802432"/>
      </c:barChart>
      <c:catAx>
        <c:axId val="151333504"/>
        <c:scaling>
          <c:orientation val="minMax"/>
        </c:scaling>
        <c:delete val="0"/>
        <c:axPos val="b"/>
        <c:numFmt formatCode="General" sourceLinked="1"/>
        <c:majorTickMark val="out"/>
        <c:minorTickMark val="none"/>
        <c:tickLblPos val="nextTo"/>
        <c:crossAx val="176802432"/>
        <c:crosses val="autoZero"/>
        <c:auto val="1"/>
        <c:lblAlgn val="ctr"/>
        <c:lblOffset val="100"/>
        <c:noMultiLvlLbl val="0"/>
      </c:catAx>
      <c:valAx>
        <c:axId val="176802432"/>
        <c:scaling>
          <c:orientation val="minMax"/>
        </c:scaling>
        <c:delete val="0"/>
        <c:axPos val="l"/>
        <c:title>
          <c:tx>
            <c:rich>
              <a:bodyPr rot="-5400000" vert="horz"/>
              <a:lstStyle/>
              <a:p>
                <a:pPr>
                  <a:defRPr sz="1200"/>
                </a:pPr>
                <a:r>
                  <a:rPr lang="en-US" sz="1200"/>
                  <a:t>% Activity</a:t>
                </a:r>
              </a:p>
            </c:rich>
          </c:tx>
          <c:layout>
            <c:manualLayout>
              <c:xMode val="edge"/>
              <c:yMode val="edge"/>
              <c:x val="5.5555555555555558E-3"/>
              <c:y val="0.30959682123067955"/>
            </c:manualLayout>
          </c:layout>
          <c:overlay val="0"/>
        </c:title>
        <c:numFmt formatCode="General" sourceLinked="1"/>
        <c:majorTickMark val="out"/>
        <c:minorTickMark val="none"/>
        <c:tickLblPos val="nextTo"/>
        <c:crossAx val="151333504"/>
        <c:crosses val="autoZero"/>
        <c:crossBetween val="between"/>
      </c:valAx>
      <c:spPr>
        <a:ln>
          <a:solidFill>
            <a:schemeClr val="tx1">
              <a:lumMod val="75000"/>
              <a:lumOff val="25000"/>
            </a:schemeClr>
          </a:solidFill>
        </a:ln>
      </c:spPr>
    </c:plotArea>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chemeClr val="tx2">
                <a:lumMod val="60000"/>
                <a:lumOff val="40000"/>
              </a:schemeClr>
            </a:solidFill>
            <a:ln>
              <a:solidFill>
                <a:schemeClr val="tx2">
                  <a:lumMod val="60000"/>
                  <a:lumOff val="40000"/>
                </a:schemeClr>
              </a:solidFill>
            </a:ln>
          </c:spPr>
          <c:invertIfNegative val="0"/>
          <c:cat>
            <c:strRef>
              <c:f>Analysis!$C$19:$C$20</c:f>
              <c:strCache>
                <c:ptCount val="2"/>
                <c:pt idx="0">
                  <c:v>2% DMSO</c:v>
                </c:pt>
                <c:pt idx="1">
                  <c:v>50uM DHP1c</c:v>
                </c:pt>
              </c:strCache>
            </c:strRef>
          </c:cat>
          <c:val>
            <c:numRef>
              <c:f>Analysis!$E$5:$E$6</c:f>
              <c:numCache>
                <c:formatCode>General</c:formatCode>
                <c:ptCount val="2"/>
                <c:pt idx="0">
                  <c:v>100</c:v>
                </c:pt>
                <c:pt idx="1">
                  <c:v>175.9</c:v>
                </c:pt>
              </c:numCache>
            </c:numRef>
          </c:val>
        </c:ser>
        <c:dLbls>
          <c:showLegendKey val="0"/>
          <c:showVal val="0"/>
          <c:showCatName val="0"/>
          <c:showSerName val="0"/>
          <c:showPercent val="0"/>
          <c:showBubbleSize val="0"/>
        </c:dLbls>
        <c:gapWidth val="150"/>
        <c:axId val="179549312"/>
        <c:axId val="179551616"/>
      </c:barChart>
      <c:catAx>
        <c:axId val="179549312"/>
        <c:scaling>
          <c:orientation val="minMax"/>
        </c:scaling>
        <c:delete val="0"/>
        <c:axPos val="b"/>
        <c:numFmt formatCode="General" sourceLinked="1"/>
        <c:majorTickMark val="out"/>
        <c:minorTickMark val="none"/>
        <c:tickLblPos val="nextTo"/>
        <c:crossAx val="179551616"/>
        <c:crosses val="autoZero"/>
        <c:auto val="1"/>
        <c:lblAlgn val="ctr"/>
        <c:lblOffset val="100"/>
        <c:noMultiLvlLbl val="0"/>
      </c:catAx>
      <c:valAx>
        <c:axId val="179551616"/>
        <c:scaling>
          <c:orientation val="minMax"/>
        </c:scaling>
        <c:delete val="0"/>
        <c:axPos val="l"/>
        <c:title>
          <c:tx>
            <c:rich>
              <a:bodyPr rot="-5400000" vert="horz"/>
              <a:lstStyle/>
              <a:p>
                <a:pPr>
                  <a:defRPr sz="1200"/>
                </a:pPr>
                <a:r>
                  <a:rPr lang="en-US" sz="1200"/>
                  <a:t>% Activity</a:t>
                </a:r>
              </a:p>
            </c:rich>
          </c:tx>
          <c:layout>
            <c:manualLayout>
              <c:xMode val="edge"/>
              <c:yMode val="edge"/>
              <c:x val="5.5555555555555558E-3"/>
              <c:y val="0.30959682123067955"/>
            </c:manualLayout>
          </c:layout>
          <c:overlay val="0"/>
        </c:title>
        <c:numFmt formatCode="General" sourceLinked="1"/>
        <c:majorTickMark val="out"/>
        <c:minorTickMark val="none"/>
        <c:tickLblPos val="nextTo"/>
        <c:crossAx val="179549312"/>
        <c:crosses val="autoZero"/>
        <c:crossBetween val="between"/>
      </c:valAx>
      <c:spPr>
        <a:ln>
          <a:solidFill>
            <a:schemeClr val="tx1">
              <a:lumMod val="75000"/>
              <a:lumOff val="25000"/>
            </a:schemeClr>
          </a:solidFill>
        </a:ln>
      </c:spPr>
    </c:plotArea>
    <c:plotVisOnly val="1"/>
    <c:dispBlanksAs val="gap"/>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chemeClr val="accent4">
                <a:lumMod val="60000"/>
                <a:lumOff val="40000"/>
              </a:schemeClr>
            </a:solidFill>
            <a:ln>
              <a:solidFill>
                <a:schemeClr val="accent4">
                  <a:lumMod val="60000"/>
                  <a:lumOff val="40000"/>
                </a:schemeClr>
              </a:solidFill>
            </a:ln>
          </c:spPr>
          <c:invertIfNegative val="0"/>
          <c:cat>
            <c:strRef>
              <c:f>Analysis!$C$5:$C$16</c:f>
              <c:strCache>
                <c:ptCount val="12"/>
                <c:pt idx="0">
                  <c:v>2% DMSO</c:v>
                </c:pt>
                <c:pt idx="1">
                  <c:v>0</c:v>
                </c:pt>
                <c:pt idx="2">
                  <c:v>10</c:v>
                </c:pt>
                <c:pt idx="3">
                  <c:v>20</c:v>
                </c:pt>
                <c:pt idx="4">
                  <c:v>30</c:v>
                </c:pt>
                <c:pt idx="5">
                  <c:v>40</c:v>
                </c:pt>
                <c:pt idx="6">
                  <c:v>50</c:v>
                </c:pt>
                <c:pt idx="7">
                  <c:v>60</c:v>
                </c:pt>
                <c:pt idx="8">
                  <c:v>70</c:v>
                </c:pt>
                <c:pt idx="9">
                  <c:v>80</c:v>
                </c:pt>
                <c:pt idx="10">
                  <c:v>90</c:v>
                </c:pt>
                <c:pt idx="11">
                  <c:v>100</c:v>
                </c:pt>
              </c:strCache>
            </c:strRef>
          </c:cat>
          <c:val>
            <c:numRef>
              <c:f>Analysis!$D$5:$D$16</c:f>
              <c:numCache>
                <c:formatCode>General</c:formatCode>
                <c:ptCount val="12"/>
                <c:pt idx="0">
                  <c:v>100</c:v>
                </c:pt>
                <c:pt idx="1">
                  <c:v>188.7</c:v>
                </c:pt>
                <c:pt idx="2">
                  <c:v>199.5</c:v>
                </c:pt>
                <c:pt idx="3">
                  <c:v>164.9</c:v>
                </c:pt>
                <c:pt idx="4">
                  <c:v>172.3</c:v>
                </c:pt>
                <c:pt idx="5">
                  <c:v>180.9</c:v>
                </c:pt>
                <c:pt idx="6">
                  <c:v>189.4</c:v>
                </c:pt>
                <c:pt idx="7">
                  <c:v>191.4</c:v>
                </c:pt>
                <c:pt idx="8">
                  <c:v>196</c:v>
                </c:pt>
                <c:pt idx="9">
                  <c:v>196.4</c:v>
                </c:pt>
                <c:pt idx="10">
                  <c:v>176.7</c:v>
                </c:pt>
                <c:pt idx="11">
                  <c:v>190.6</c:v>
                </c:pt>
              </c:numCache>
            </c:numRef>
          </c:val>
        </c:ser>
        <c:dLbls>
          <c:showLegendKey val="0"/>
          <c:showVal val="0"/>
          <c:showCatName val="0"/>
          <c:showSerName val="0"/>
          <c:showPercent val="0"/>
          <c:showBubbleSize val="0"/>
        </c:dLbls>
        <c:gapWidth val="150"/>
        <c:axId val="102441344"/>
        <c:axId val="111419392"/>
      </c:barChart>
      <c:catAx>
        <c:axId val="102441344"/>
        <c:scaling>
          <c:orientation val="minMax"/>
        </c:scaling>
        <c:delete val="0"/>
        <c:axPos val="b"/>
        <c:title>
          <c:tx>
            <c:rich>
              <a:bodyPr/>
              <a:lstStyle/>
              <a:p>
                <a:pPr>
                  <a:defRPr sz="1200"/>
                </a:pPr>
                <a:r>
                  <a:rPr lang="en-US" sz="1200"/>
                  <a:t>Time at which</a:t>
                </a:r>
                <a:r>
                  <a:rPr lang="en-US" sz="1200" baseline="0"/>
                  <a:t> reading was taken after 30 min incubation with Developer</a:t>
                </a:r>
                <a:r>
                  <a:rPr lang="en-US" sz="1200"/>
                  <a:t>, min</a:t>
                </a:r>
              </a:p>
            </c:rich>
          </c:tx>
          <c:layout/>
          <c:overlay val="0"/>
        </c:title>
        <c:numFmt formatCode="General" sourceLinked="1"/>
        <c:majorTickMark val="out"/>
        <c:minorTickMark val="none"/>
        <c:tickLblPos val="nextTo"/>
        <c:crossAx val="111419392"/>
        <c:crosses val="autoZero"/>
        <c:auto val="1"/>
        <c:lblAlgn val="ctr"/>
        <c:lblOffset val="100"/>
        <c:noMultiLvlLbl val="0"/>
      </c:catAx>
      <c:valAx>
        <c:axId val="111419392"/>
        <c:scaling>
          <c:orientation val="minMax"/>
        </c:scaling>
        <c:delete val="0"/>
        <c:axPos val="l"/>
        <c:title>
          <c:tx>
            <c:rich>
              <a:bodyPr rot="-5400000" vert="horz"/>
              <a:lstStyle/>
              <a:p>
                <a:pPr>
                  <a:defRPr sz="1200"/>
                </a:pPr>
                <a:r>
                  <a:rPr lang="en-US" sz="1200"/>
                  <a:t>% Activity</a:t>
                </a:r>
              </a:p>
            </c:rich>
          </c:tx>
          <c:layout>
            <c:manualLayout>
              <c:xMode val="edge"/>
              <c:yMode val="edge"/>
              <c:x val="5.5555555555555558E-3"/>
              <c:y val="0.30959682123067955"/>
            </c:manualLayout>
          </c:layout>
          <c:overlay val="0"/>
        </c:title>
        <c:numFmt formatCode="General" sourceLinked="1"/>
        <c:majorTickMark val="out"/>
        <c:minorTickMark val="none"/>
        <c:tickLblPos val="nextTo"/>
        <c:crossAx val="102441344"/>
        <c:crosses val="autoZero"/>
        <c:crossBetween val="between"/>
      </c:valAx>
      <c:spPr>
        <a:ln>
          <a:solidFill>
            <a:schemeClr val="tx1">
              <a:lumMod val="75000"/>
              <a:lumOff val="25000"/>
            </a:schemeClr>
          </a:solidFill>
        </a:ln>
      </c:spPr>
    </c:plotArea>
    <c:plotVisOnly val="1"/>
    <c:dispBlanksAs val="gap"/>
    <c:showDLblsOverMax val="0"/>
  </c:chart>
  <c:spPr>
    <a:ln>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cat>
            <c:strRef>
              <c:f>Analysis!$C$5:$C$16</c:f>
              <c:strCache>
                <c:ptCount val="12"/>
                <c:pt idx="0">
                  <c:v>2% DMSO</c:v>
                </c:pt>
                <c:pt idx="1">
                  <c:v>0</c:v>
                </c:pt>
                <c:pt idx="2">
                  <c:v>10</c:v>
                </c:pt>
                <c:pt idx="3">
                  <c:v>20</c:v>
                </c:pt>
                <c:pt idx="4">
                  <c:v>30</c:v>
                </c:pt>
                <c:pt idx="5">
                  <c:v>40</c:v>
                </c:pt>
                <c:pt idx="6">
                  <c:v>50</c:v>
                </c:pt>
                <c:pt idx="7">
                  <c:v>60</c:v>
                </c:pt>
                <c:pt idx="8">
                  <c:v>70</c:v>
                </c:pt>
                <c:pt idx="9">
                  <c:v>80</c:v>
                </c:pt>
                <c:pt idx="10">
                  <c:v>90</c:v>
                </c:pt>
                <c:pt idx="11">
                  <c:v>100</c:v>
                </c:pt>
              </c:strCache>
            </c:strRef>
          </c:cat>
          <c:val>
            <c:numRef>
              <c:f>Analysis!$E$5:$E$16</c:f>
              <c:numCache>
                <c:formatCode>General</c:formatCode>
                <c:ptCount val="12"/>
                <c:pt idx="0">
                  <c:v>100</c:v>
                </c:pt>
                <c:pt idx="1">
                  <c:v>175.9</c:v>
                </c:pt>
                <c:pt idx="2" formatCode="0.0">
                  <c:v>178</c:v>
                </c:pt>
                <c:pt idx="3">
                  <c:v>131.9</c:v>
                </c:pt>
                <c:pt idx="4">
                  <c:v>117.9</c:v>
                </c:pt>
                <c:pt idx="5">
                  <c:v>105.2</c:v>
                </c:pt>
                <c:pt idx="6">
                  <c:v>90.9</c:v>
                </c:pt>
                <c:pt idx="7">
                  <c:v>81.900000000000006</c:v>
                </c:pt>
                <c:pt idx="8">
                  <c:v>72.5</c:v>
                </c:pt>
                <c:pt idx="9">
                  <c:v>67.2</c:v>
                </c:pt>
                <c:pt idx="10">
                  <c:v>58.4</c:v>
                </c:pt>
                <c:pt idx="11">
                  <c:v>55.5</c:v>
                </c:pt>
              </c:numCache>
            </c:numRef>
          </c:val>
        </c:ser>
        <c:dLbls>
          <c:showLegendKey val="0"/>
          <c:showVal val="0"/>
          <c:showCatName val="0"/>
          <c:showSerName val="0"/>
          <c:showPercent val="0"/>
          <c:showBubbleSize val="0"/>
        </c:dLbls>
        <c:gapWidth val="150"/>
        <c:axId val="175576960"/>
        <c:axId val="175612288"/>
      </c:barChart>
      <c:catAx>
        <c:axId val="175576960"/>
        <c:scaling>
          <c:orientation val="minMax"/>
        </c:scaling>
        <c:delete val="0"/>
        <c:axPos val="b"/>
        <c:title>
          <c:tx>
            <c:rich>
              <a:bodyPr/>
              <a:lstStyle/>
              <a:p>
                <a:pPr>
                  <a:defRPr sz="1200"/>
                </a:pPr>
                <a:r>
                  <a:rPr lang="en-US" sz="1200"/>
                  <a:t>Time, min</a:t>
                </a:r>
              </a:p>
            </c:rich>
          </c:tx>
          <c:layout/>
          <c:overlay val="0"/>
        </c:title>
        <c:numFmt formatCode="General" sourceLinked="1"/>
        <c:majorTickMark val="out"/>
        <c:minorTickMark val="none"/>
        <c:tickLblPos val="nextTo"/>
        <c:crossAx val="175612288"/>
        <c:crosses val="autoZero"/>
        <c:auto val="1"/>
        <c:lblAlgn val="ctr"/>
        <c:lblOffset val="100"/>
        <c:noMultiLvlLbl val="0"/>
      </c:catAx>
      <c:valAx>
        <c:axId val="175612288"/>
        <c:scaling>
          <c:orientation val="minMax"/>
        </c:scaling>
        <c:delete val="0"/>
        <c:axPos val="l"/>
        <c:title>
          <c:tx>
            <c:rich>
              <a:bodyPr rot="-5400000" vert="horz"/>
              <a:lstStyle/>
              <a:p>
                <a:pPr>
                  <a:defRPr sz="1200"/>
                </a:pPr>
                <a:r>
                  <a:rPr lang="en-US" sz="1200"/>
                  <a:t>% Activity</a:t>
                </a:r>
              </a:p>
            </c:rich>
          </c:tx>
          <c:layout>
            <c:manualLayout>
              <c:xMode val="edge"/>
              <c:yMode val="edge"/>
              <c:x val="5.5555555555555558E-3"/>
              <c:y val="0.30959682123067955"/>
            </c:manualLayout>
          </c:layout>
          <c:overlay val="0"/>
        </c:title>
        <c:numFmt formatCode="General" sourceLinked="1"/>
        <c:majorTickMark val="out"/>
        <c:minorTickMark val="none"/>
        <c:tickLblPos val="nextTo"/>
        <c:crossAx val="175576960"/>
        <c:crosses val="autoZero"/>
        <c:crossBetween val="between"/>
      </c:valAx>
      <c:spPr>
        <a:ln>
          <a:solidFill>
            <a:schemeClr val="tx1">
              <a:lumMod val="75000"/>
              <a:lumOff val="25000"/>
            </a:schemeClr>
          </a:solidFill>
        </a:ln>
      </c:spPr>
    </c:plotArea>
    <c:plotVisOnly val="1"/>
    <c:dispBlanksAs val="gap"/>
    <c:showDLblsOverMax val="0"/>
  </c:chart>
  <c:spPr>
    <a:ln>
      <a:no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chemeClr val="accent4">
                <a:lumMod val="60000"/>
                <a:lumOff val="40000"/>
              </a:schemeClr>
            </a:solidFill>
            <a:ln>
              <a:solidFill>
                <a:schemeClr val="accent4">
                  <a:lumMod val="60000"/>
                  <a:lumOff val="40000"/>
                </a:schemeClr>
              </a:solidFill>
            </a:ln>
          </c:spPr>
          <c:invertIfNegative val="0"/>
          <c:cat>
            <c:numRef>
              <c:f>Analysis!$C$44:$C$54</c:f>
              <c:numCache>
                <c:formatCode>General</c:formatCode>
                <c:ptCount val="11"/>
                <c:pt idx="0">
                  <c:v>0</c:v>
                </c:pt>
                <c:pt idx="1">
                  <c:v>10</c:v>
                </c:pt>
                <c:pt idx="2">
                  <c:v>20</c:v>
                </c:pt>
                <c:pt idx="3">
                  <c:v>30</c:v>
                </c:pt>
                <c:pt idx="4">
                  <c:v>40</c:v>
                </c:pt>
                <c:pt idx="5">
                  <c:v>50</c:v>
                </c:pt>
                <c:pt idx="6">
                  <c:v>60</c:v>
                </c:pt>
                <c:pt idx="7">
                  <c:v>70</c:v>
                </c:pt>
                <c:pt idx="8">
                  <c:v>80</c:v>
                </c:pt>
                <c:pt idx="9">
                  <c:v>90</c:v>
                </c:pt>
                <c:pt idx="10">
                  <c:v>100</c:v>
                </c:pt>
              </c:numCache>
            </c:numRef>
          </c:cat>
          <c:val>
            <c:numRef>
              <c:f>Analysis!$D$44:$D$54</c:f>
              <c:numCache>
                <c:formatCode>General</c:formatCode>
                <c:ptCount val="11"/>
                <c:pt idx="0">
                  <c:v>125</c:v>
                </c:pt>
                <c:pt idx="1">
                  <c:v>182</c:v>
                </c:pt>
                <c:pt idx="2">
                  <c:v>251</c:v>
                </c:pt>
                <c:pt idx="3">
                  <c:v>282</c:v>
                </c:pt>
                <c:pt idx="4">
                  <c:v>324.5</c:v>
                </c:pt>
                <c:pt idx="5">
                  <c:v>347.5</c:v>
                </c:pt>
                <c:pt idx="6">
                  <c:v>374</c:v>
                </c:pt>
                <c:pt idx="7">
                  <c:v>398</c:v>
                </c:pt>
                <c:pt idx="8">
                  <c:v>412</c:v>
                </c:pt>
                <c:pt idx="9">
                  <c:v>428</c:v>
                </c:pt>
                <c:pt idx="10">
                  <c:v>440</c:v>
                </c:pt>
              </c:numCache>
            </c:numRef>
          </c:val>
        </c:ser>
        <c:dLbls>
          <c:showLegendKey val="0"/>
          <c:showVal val="0"/>
          <c:showCatName val="0"/>
          <c:showSerName val="0"/>
          <c:showPercent val="0"/>
          <c:showBubbleSize val="0"/>
        </c:dLbls>
        <c:gapWidth val="150"/>
        <c:axId val="148187008"/>
        <c:axId val="148532224"/>
      </c:barChart>
      <c:catAx>
        <c:axId val="148187008"/>
        <c:scaling>
          <c:orientation val="minMax"/>
        </c:scaling>
        <c:delete val="0"/>
        <c:axPos val="b"/>
        <c:title>
          <c:tx>
            <c:rich>
              <a:bodyPr/>
              <a:lstStyle/>
              <a:p>
                <a:pPr>
                  <a:defRPr sz="1200"/>
                </a:pPr>
                <a:r>
                  <a:rPr lang="en-US" sz="1200"/>
                  <a:t>Time </a:t>
                </a:r>
                <a:r>
                  <a:rPr lang="en-US" sz="1200" baseline="0"/>
                  <a:t>after 30 min incubation with Developer</a:t>
                </a:r>
                <a:r>
                  <a:rPr lang="en-US" sz="1200"/>
                  <a:t>, min</a:t>
                </a:r>
              </a:p>
            </c:rich>
          </c:tx>
          <c:layout/>
          <c:overlay val="0"/>
        </c:title>
        <c:numFmt formatCode="General" sourceLinked="1"/>
        <c:majorTickMark val="out"/>
        <c:minorTickMark val="none"/>
        <c:tickLblPos val="nextTo"/>
        <c:crossAx val="148532224"/>
        <c:crosses val="autoZero"/>
        <c:auto val="1"/>
        <c:lblAlgn val="ctr"/>
        <c:lblOffset val="100"/>
        <c:noMultiLvlLbl val="0"/>
      </c:catAx>
      <c:valAx>
        <c:axId val="148532224"/>
        <c:scaling>
          <c:orientation val="minMax"/>
        </c:scaling>
        <c:delete val="0"/>
        <c:axPos val="l"/>
        <c:title>
          <c:tx>
            <c:rich>
              <a:bodyPr rot="-5400000" vert="horz"/>
              <a:lstStyle/>
              <a:p>
                <a:pPr>
                  <a:defRPr sz="1200"/>
                </a:pPr>
                <a:r>
                  <a:rPr lang="en-US" sz="1200">
                    <a:latin typeface="Symbol" panose="05050102010706020507" pitchFamily="18" charset="2"/>
                  </a:rPr>
                  <a:t>D</a:t>
                </a:r>
                <a:r>
                  <a:rPr lang="en-US" sz="1200" baseline="0"/>
                  <a:t> AFU (Positive control)</a:t>
                </a:r>
                <a:endParaRPr lang="en-US" sz="1200"/>
              </a:p>
            </c:rich>
          </c:tx>
          <c:layout>
            <c:manualLayout>
              <c:xMode val="edge"/>
              <c:yMode val="edge"/>
              <c:x val="1.3888888888888888E-2"/>
              <c:y val="0.12904126567512397"/>
            </c:manualLayout>
          </c:layout>
          <c:overlay val="0"/>
        </c:title>
        <c:numFmt formatCode="General" sourceLinked="1"/>
        <c:majorTickMark val="out"/>
        <c:minorTickMark val="none"/>
        <c:tickLblPos val="nextTo"/>
        <c:crossAx val="148187008"/>
        <c:crosses val="autoZero"/>
        <c:crossBetween val="between"/>
      </c:valAx>
      <c:spPr>
        <a:ln>
          <a:solidFill>
            <a:schemeClr val="tx1">
              <a:lumMod val="75000"/>
              <a:lumOff val="25000"/>
            </a:schemeClr>
          </a:solidFill>
        </a:ln>
      </c:spPr>
    </c:plotArea>
    <c:plotVisOnly val="1"/>
    <c:dispBlanksAs val="gap"/>
    <c:showDLblsOverMax val="0"/>
  </c:chart>
  <c:spPr>
    <a:ln>
      <a:no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chemeClr val="tx2">
                <a:lumMod val="60000"/>
                <a:lumOff val="40000"/>
              </a:schemeClr>
            </a:solidFill>
            <a:ln>
              <a:solidFill>
                <a:schemeClr val="tx2">
                  <a:lumMod val="60000"/>
                  <a:lumOff val="40000"/>
                </a:schemeClr>
              </a:solidFill>
            </a:ln>
          </c:spPr>
          <c:invertIfNegative val="0"/>
          <c:cat>
            <c:numRef>
              <c:f>Analysis!$C$44:$C$54</c:f>
              <c:numCache>
                <c:formatCode>General</c:formatCode>
                <c:ptCount val="11"/>
                <c:pt idx="0">
                  <c:v>0</c:v>
                </c:pt>
                <c:pt idx="1">
                  <c:v>10</c:v>
                </c:pt>
                <c:pt idx="2">
                  <c:v>20</c:v>
                </c:pt>
                <c:pt idx="3">
                  <c:v>30</c:v>
                </c:pt>
                <c:pt idx="4">
                  <c:v>40</c:v>
                </c:pt>
                <c:pt idx="5">
                  <c:v>50</c:v>
                </c:pt>
                <c:pt idx="6">
                  <c:v>60</c:v>
                </c:pt>
                <c:pt idx="7">
                  <c:v>70</c:v>
                </c:pt>
                <c:pt idx="8">
                  <c:v>80</c:v>
                </c:pt>
                <c:pt idx="9">
                  <c:v>90</c:v>
                </c:pt>
                <c:pt idx="10">
                  <c:v>100</c:v>
                </c:pt>
              </c:numCache>
            </c:numRef>
          </c:cat>
          <c:val>
            <c:numRef>
              <c:f>Analysis!$E$44:$E$54</c:f>
              <c:numCache>
                <c:formatCode>General</c:formatCode>
                <c:ptCount val="11"/>
                <c:pt idx="0">
                  <c:v>132.5</c:v>
                </c:pt>
                <c:pt idx="1">
                  <c:v>199</c:v>
                </c:pt>
                <c:pt idx="2">
                  <c:v>267</c:v>
                </c:pt>
                <c:pt idx="3">
                  <c:v>295</c:v>
                </c:pt>
                <c:pt idx="4">
                  <c:v>327</c:v>
                </c:pt>
                <c:pt idx="5">
                  <c:v>337</c:v>
                </c:pt>
                <c:pt idx="6">
                  <c:v>354</c:v>
                </c:pt>
                <c:pt idx="7">
                  <c:v>364</c:v>
                </c:pt>
                <c:pt idx="8">
                  <c:v>376</c:v>
                </c:pt>
                <c:pt idx="9">
                  <c:v>378.5</c:v>
                </c:pt>
                <c:pt idx="10">
                  <c:v>397</c:v>
                </c:pt>
              </c:numCache>
            </c:numRef>
          </c:val>
        </c:ser>
        <c:dLbls>
          <c:showLegendKey val="0"/>
          <c:showVal val="0"/>
          <c:showCatName val="0"/>
          <c:showSerName val="0"/>
          <c:showPercent val="0"/>
          <c:showBubbleSize val="0"/>
        </c:dLbls>
        <c:gapWidth val="150"/>
        <c:axId val="148746624"/>
        <c:axId val="148749696"/>
      </c:barChart>
      <c:catAx>
        <c:axId val="148746624"/>
        <c:scaling>
          <c:orientation val="minMax"/>
        </c:scaling>
        <c:delete val="0"/>
        <c:axPos val="b"/>
        <c:title>
          <c:tx>
            <c:rich>
              <a:bodyPr/>
              <a:lstStyle/>
              <a:p>
                <a:pPr>
                  <a:defRPr sz="1000"/>
                </a:pPr>
                <a:r>
                  <a:rPr lang="en-US" sz="1000"/>
                  <a:t>Time </a:t>
                </a:r>
                <a:r>
                  <a:rPr lang="en-US" sz="1000" b="1" i="0" baseline="0">
                    <a:effectLst/>
                  </a:rPr>
                  <a:t>after 30 min incubation with Developer, min</a:t>
                </a:r>
                <a:endParaRPr lang="en-US" sz="1000">
                  <a:effectLst/>
                </a:endParaRPr>
              </a:p>
            </c:rich>
          </c:tx>
          <c:layout/>
          <c:overlay val="0"/>
        </c:title>
        <c:numFmt formatCode="General" sourceLinked="1"/>
        <c:majorTickMark val="out"/>
        <c:minorTickMark val="none"/>
        <c:tickLblPos val="nextTo"/>
        <c:crossAx val="148749696"/>
        <c:crosses val="autoZero"/>
        <c:auto val="1"/>
        <c:lblAlgn val="ctr"/>
        <c:lblOffset val="100"/>
        <c:noMultiLvlLbl val="0"/>
      </c:catAx>
      <c:valAx>
        <c:axId val="148749696"/>
        <c:scaling>
          <c:orientation val="minMax"/>
        </c:scaling>
        <c:delete val="0"/>
        <c:axPos val="l"/>
        <c:title>
          <c:tx>
            <c:rich>
              <a:bodyPr rot="-5400000" vert="horz"/>
              <a:lstStyle/>
              <a:p>
                <a:pPr>
                  <a:defRPr sz="1200"/>
                </a:pPr>
                <a:r>
                  <a:rPr lang="en-US" sz="1200">
                    <a:latin typeface="Symbol" panose="05050102010706020507" pitchFamily="18" charset="2"/>
                  </a:rPr>
                  <a:t>D</a:t>
                </a:r>
                <a:r>
                  <a:rPr lang="en-US" sz="1200" baseline="0"/>
                  <a:t> AFU (Positive control)</a:t>
                </a:r>
                <a:endParaRPr lang="en-US" sz="1200"/>
              </a:p>
            </c:rich>
          </c:tx>
          <c:layout>
            <c:manualLayout>
              <c:xMode val="edge"/>
              <c:yMode val="edge"/>
              <c:x val="1.3888888888888888E-2"/>
              <c:y val="0.12904126567512397"/>
            </c:manualLayout>
          </c:layout>
          <c:overlay val="0"/>
        </c:title>
        <c:numFmt formatCode="General" sourceLinked="1"/>
        <c:majorTickMark val="out"/>
        <c:minorTickMark val="none"/>
        <c:tickLblPos val="nextTo"/>
        <c:crossAx val="148746624"/>
        <c:crosses val="autoZero"/>
        <c:crossBetween val="between"/>
      </c:valAx>
      <c:spPr>
        <a:ln>
          <a:solidFill>
            <a:schemeClr val="tx1">
              <a:lumMod val="75000"/>
              <a:lumOff val="25000"/>
            </a:schemeClr>
          </a:solidFill>
        </a:ln>
      </c:spPr>
    </c:plotArea>
    <c:plotVisOnly val="1"/>
    <c:dispBlanksAs val="gap"/>
    <c:showDLblsOverMax val="0"/>
  </c:chart>
  <c:spPr>
    <a:ln>
      <a:no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8706CD-C388-4C66-92C8-AB78B07517EC}" type="datetimeFigureOut">
              <a:rPr lang="en-US" smtClean="0"/>
              <a:t>5/27/2016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66E4E5-810E-4625-A685-8DF9DDD5F994}" type="slidenum">
              <a:rPr lang="en-US" smtClean="0"/>
              <a:t>‹#›</a:t>
            </a:fld>
            <a:endParaRPr lang="en-US"/>
          </a:p>
        </p:txBody>
      </p:sp>
    </p:spTree>
    <p:extLst>
      <p:ext uri="{BB962C8B-B14F-4D97-AF65-F5344CB8AC3E}">
        <p14:creationId xmlns:p14="http://schemas.microsoft.com/office/powerpoint/2010/main" val="3120698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66E4E5-810E-4625-A685-8DF9DDD5F994}" type="slidenum">
              <a:rPr lang="en-US" smtClean="0"/>
              <a:t>3</a:t>
            </a:fld>
            <a:endParaRPr lang="en-US"/>
          </a:p>
        </p:txBody>
      </p:sp>
    </p:spTree>
    <p:extLst>
      <p:ext uri="{BB962C8B-B14F-4D97-AF65-F5344CB8AC3E}">
        <p14:creationId xmlns:p14="http://schemas.microsoft.com/office/powerpoint/2010/main" val="2071104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66E4E5-810E-4625-A685-8DF9DDD5F994}" type="slidenum">
              <a:rPr lang="en-US" smtClean="0"/>
              <a:t>4</a:t>
            </a:fld>
            <a:endParaRPr lang="en-US"/>
          </a:p>
        </p:txBody>
      </p:sp>
    </p:spTree>
    <p:extLst>
      <p:ext uri="{BB962C8B-B14F-4D97-AF65-F5344CB8AC3E}">
        <p14:creationId xmlns:p14="http://schemas.microsoft.com/office/powerpoint/2010/main" val="2071104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AC75FD1-E567-4303-825F-E88C7EF7723A}" type="datetimeFigureOut">
              <a:rPr lang="en-US" smtClean="0"/>
              <a:t>5/27/2016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B343EC-DA26-4724-B163-31771984B2E3}" type="slidenum">
              <a:rPr lang="en-US" smtClean="0"/>
              <a:t>‹#›</a:t>
            </a:fld>
            <a:endParaRPr lang="en-US"/>
          </a:p>
        </p:txBody>
      </p:sp>
    </p:spTree>
    <p:extLst>
      <p:ext uri="{BB962C8B-B14F-4D97-AF65-F5344CB8AC3E}">
        <p14:creationId xmlns:p14="http://schemas.microsoft.com/office/powerpoint/2010/main" val="3559345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C75FD1-E567-4303-825F-E88C7EF7723A}" type="datetimeFigureOut">
              <a:rPr lang="en-US" smtClean="0"/>
              <a:t>5/27/2016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B343EC-DA26-4724-B163-31771984B2E3}" type="slidenum">
              <a:rPr lang="en-US" smtClean="0"/>
              <a:t>‹#›</a:t>
            </a:fld>
            <a:endParaRPr lang="en-US"/>
          </a:p>
        </p:txBody>
      </p:sp>
    </p:spTree>
    <p:extLst>
      <p:ext uri="{BB962C8B-B14F-4D97-AF65-F5344CB8AC3E}">
        <p14:creationId xmlns:p14="http://schemas.microsoft.com/office/powerpoint/2010/main" val="244969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C75FD1-E567-4303-825F-E88C7EF7723A}" type="datetimeFigureOut">
              <a:rPr lang="en-US" smtClean="0"/>
              <a:t>5/27/2016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B343EC-DA26-4724-B163-31771984B2E3}" type="slidenum">
              <a:rPr lang="en-US" smtClean="0"/>
              <a:t>‹#›</a:t>
            </a:fld>
            <a:endParaRPr lang="en-US"/>
          </a:p>
        </p:txBody>
      </p:sp>
    </p:spTree>
    <p:extLst>
      <p:ext uri="{BB962C8B-B14F-4D97-AF65-F5344CB8AC3E}">
        <p14:creationId xmlns:p14="http://schemas.microsoft.com/office/powerpoint/2010/main" val="1424602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C75FD1-E567-4303-825F-E88C7EF7723A}" type="datetimeFigureOut">
              <a:rPr lang="en-US" smtClean="0"/>
              <a:t>5/27/2016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B343EC-DA26-4724-B163-31771984B2E3}" type="slidenum">
              <a:rPr lang="en-US" smtClean="0"/>
              <a:t>‹#›</a:t>
            </a:fld>
            <a:endParaRPr lang="en-US"/>
          </a:p>
        </p:txBody>
      </p:sp>
    </p:spTree>
    <p:extLst>
      <p:ext uri="{BB962C8B-B14F-4D97-AF65-F5344CB8AC3E}">
        <p14:creationId xmlns:p14="http://schemas.microsoft.com/office/powerpoint/2010/main" val="1245258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C75FD1-E567-4303-825F-E88C7EF7723A}" type="datetimeFigureOut">
              <a:rPr lang="en-US" smtClean="0"/>
              <a:t>5/27/2016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B343EC-DA26-4724-B163-31771984B2E3}" type="slidenum">
              <a:rPr lang="en-US" smtClean="0"/>
              <a:t>‹#›</a:t>
            </a:fld>
            <a:endParaRPr lang="en-US"/>
          </a:p>
        </p:txBody>
      </p:sp>
    </p:spTree>
    <p:extLst>
      <p:ext uri="{BB962C8B-B14F-4D97-AF65-F5344CB8AC3E}">
        <p14:creationId xmlns:p14="http://schemas.microsoft.com/office/powerpoint/2010/main" val="1746784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C75FD1-E567-4303-825F-E88C7EF7723A}" type="datetimeFigureOut">
              <a:rPr lang="en-US" smtClean="0"/>
              <a:t>5/27/2016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B343EC-DA26-4724-B163-31771984B2E3}" type="slidenum">
              <a:rPr lang="en-US" smtClean="0"/>
              <a:t>‹#›</a:t>
            </a:fld>
            <a:endParaRPr lang="en-US"/>
          </a:p>
        </p:txBody>
      </p:sp>
    </p:spTree>
    <p:extLst>
      <p:ext uri="{BB962C8B-B14F-4D97-AF65-F5344CB8AC3E}">
        <p14:creationId xmlns:p14="http://schemas.microsoft.com/office/powerpoint/2010/main" val="952407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C75FD1-E567-4303-825F-E88C7EF7723A}" type="datetimeFigureOut">
              <a:rPr lang="en-US" smtClean="0"/>
              <a:t>5/27/2016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B343EC-DA26-4724-B163-31771984B2E3}" type="slidenum">
              <a:rPr lang="en-US" smtClean="0"/>
              <a:t>‹#›</a:t>
            </a:fld>
            <a:endParaRPr lang="en-US"/>
          </a:p>
        </p:txBody>
      </p:sp>
    </p:spTree>
    <p:extLst>
      <p:ext uri="{BB962C8B-B14F-4D97-AF65-F5344CB8AC3E}">
        <p14:creationId xmlns:p14="http://schemas.microsoft.com/office/powerpoint/2010/main" val="2546891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C75FD1-E567-4303-825F-E88C7EF7723A}" type="datetimeFigureOut">
              <a:rPr lang="en-US" smtClean="0"/>
              <a:t>5/27/2016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B343EC-DA26-4724-B163-31771984B2E3}" type="slidenum">
              <a:rPr lang="en-US" smtClean="0"/>
              <a:t>‹#›</a:t>
            </a:fld>
            <a:endParaRPr lang="en-US"/>
          </a:p>
        </p:txBody>
      </p:sp>
    </p:spTree>
    <p:extLst>
      <p:ext uri="{BB962C8B-B14F-4D97-AF65-F5344CB8AC3E}">
        <p14:creationId xmlns:p14="http://schemas.microsoft.com/office/powerpoint/2010/main" val="1431813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C75FD1-E567-4303-825F-E88C7EF7723A}" type="datetimeFigureOut">
              <a:rPr lang="en-US" smtClean="0"/>
              <a:t>5/27/2016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B343EC-DA26-4724-B163-31771984B2E3}" type="slidenum">
              <a:rPr lang="en-US" smtClean="0"/>
              <a:t>‹#›</a:t>
            </a:fld>
            <a:endParaRPr lang="en-US"/>
          </a:p>
        </p:txBody>
      </p:sp>
    </p:spTree>
    <p:extLst>
      <p:ext uri="{BB962C8B-B14F-4D97-AF65-F5344CB8AC3E}">
        <p14:creationId xmlns:p14="http://schemas.microsoft.com/office/powerpoint/2010/main" val="926035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C75FD1-E567-4303-825F-E88C7EF7723A}" type="datetimeFigureOut">
              <a:rPr lang="en-US" smtClean="0"/>
              <a:t>5/27/2016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B343EC-DA26-4724-B163-31771984B2E3}" type="slidenum">
              <a:rPr lang="en-US" smtClean="0"/>
              <a:t>‹#›</a:t>
            </a:fld>
            <a:endParaRPr lang="en-US"/>
          </a:p>
        </p:txBody>
      </p:sp>
    </p:spTree>
    <p:extLst>
      <p:ext uri="{BB962C8B-B14F-4D97-AF65-F5344CB8AC3E}">
        <p14:creationId xmlns:p14="http://schemas.microsoft.com/office/powerpoint/2010/main" val="3969986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C75FD1-E567-4303-825F-E88C7EF7723A}" type="datetimeFigureOut">
              <a:rPr lang="en-US" smtClean="0"/>
              <a:t>5/27/2016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B343EC-DA26-4724-B163-31771984B2E3}" type="slidenum">
              <a:rPr lang="en-US" smtClean="0"/>
              <a:t>‹#›</a:t>
            </a:fld>
            <a:endParaRPr lang="en-US"/>
          </a:p>
        </p:txBody>
      </p:sp>
    </p:spTree>
    <p:extLst>
      <p:ext uri="{BB962C8B-B14F-4D97-AF65-F5344CB8AC3E}">
        <p14:creationId xmlns:p14="http://schemas.microsoft.com/office/powerpoint/2010/main" val="1141945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C75FD1-E567-4303-825F-E88C7EF7723A}" type="datetimeFigureOut">
              <a:rPr lang="en-US" smtClean="0"/>
              <a:t>5/27/2016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B343EC-DA26-4724-B163-31771984B2E3}" type="slidenum">
              <a:rPr lang="en-US" smtClean="0"/>
              <a:t>‹#›</a:t>
            </a:fld>
            <a:endParaRPr lang="en-US"/>
          </a:p>
        </p:txBody>
      </p:sp>
    </p:spTree>
    <p:extLst>
      <p:ext uri="{BB962C8B-B14F-4D97-AF65-F5344CB8AC3E}">
        <p14:creationId xmlns:p14="http://schemas.microsoft.com/office/powerpoint/2010/main" val="405150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082" y="660499"/>
            <a:ext cx="4351713" cy="4256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4472795" y="609600"/>
            <a:ext cx="4572000" cy="2308324"/>
          </a:xfrm>
          <a:prstGeom prst="rect">
            <a:avLst/>
          </a:prstGeom>
        </p:spPr>
        <p:txBody>
          <a:bodyPr>
            <a:spAutoFit/>
          </a:bodyPr>
          <a:lstStyle/>
          <a:p>
            <a:r>
              <a:rPr lang="en-US" sz="1600" b="1" dirty="0" smtClean="0"/>
              <a:t>Step I</a:t>
            </a:r>
            <a:r>
              <a:rPr lang="en-US" sz="1600" dirty="0" smtClean="0"/>
              <a:t>: NAM formation, then </a:t>
            </a:r>
            <a:r>
              <a:rPr lang="en-US" sz="1600" dirty="0" err="1"/>
              <a:t>nicotinamidase</a:t>
            </a:r>
            <a:r>
              <a:rPr lang="en-US" sz="1600" dirty="0"/>
              <a:t> converts NAM into </a:t>
            </a:r>
            <a:r>
              <a:rPr lang="en-US" sz="1600" dirty="0" smtClean="0"/>
              <a:t>free amino and </a:t>
            </a:r>
            <a:r>
              <a:rPr lang="en-US" sz="1600" dirty="0"/>
              <a:t>nicotinic </a:t>
            </a:r>
            <a:r>
              <a:rPr lang="en-US" sz="1600" dirty="0" smtClean="0"/>
              <a:t>acid.</a:t>
            </a:r>
          </a:p>
          <a:p>
            <a:r>
              <a:rPr lang="en-US" sz="1600" b="1" dirty="0" smtClean="0"/>
              <a:t>Step II</a:t>
            </a:r>
            <a:r>
              <a:rPr lang="en-US" sz="1600" dirty="0" smtClean="0"/>
              <a:t>: </a:t>
            </a:r>
            <a:r>
              <a:rPr lang="en-US" sz="1600" dirty="0"/>
              <a:t>To generate a signal for readout, a proprietary developer reagent is added and the signal is read using a fluorescent plate reader.</a:t>
            </a:r>
          </a:p>
          <a:p>
            <a:r>
              <a:rPr lang="en-US" sz="1600" i="1" u="sng" dirty="0" smtClean="0"/>
              <a:t>(Chemistry behind is :The obtained ammonia is then </a:t>
            </a:r>
            <a:r>
              <a:rPr lang="en-US" sz="1600" i="1" u="sng" dirty="0" err="1" smtClean="0"/>
              <a:t>quntized</a:t>
            </a:r>
            <a:r>
              <a:rPr lang="en-US" sz="1600" i="1" u="sng" dirty="0" smtClean="0"/>
              <a:t> by reacting with </a:t>
            </a:r>
            <a:r>
              <a:rPr lang="en-US" sz="1600" i="1" u="sng" dirty="0" err="1" smtClean="0"/>
              <a:t>ortho-phathalaldehyde</a:t>
            </a:r>
            <a:r>
              <a:rPr lang="en-US" sz="1600" i="1" u="sng" dirty="0" smtClean="0"/>
              <a:t> (OPT) and </a:t>
            </a:r>
            <a:r>
              <a:rPr lang="en-US" sz="1600" i="1" u="sng" dirty="0" err="1" smtClean="0"/>
              <a:t>dithiothreitol</a:t>
            </a:r>
            <a:r>
              <a:rPr lang="en-US" sz="1600" i="1" u="sng" dirty="0" smtClean="0"/>
              <a:t> (DTT), with the formation of 1-alkylthioisoindoles detected at 460nnm.)</a:t>
            </a:r>
            <a:endParaRPr lang="en-US" sz="1600" i="1" u="sng" dirty="0"/>
          </a:p>
        </p:txBody>
      </p:sp>
      <p:sp>
        <p:nvSpPr>
          <p:cNvPr id="5" name="TextBox 4"/>
          <p:cNvSpPr txBox="1"/>
          <p:nvPr/>
        </p:nvSpPr>
        <p:spPr>
          <a:xfrm>
            <a:off x="29752" y="0"/>
            <a:ext cx="4465903" cy="369332"/>
          </a:xfrm>
          <a:prstGeom prst="rect">
            <a:avLst/>
          </a:prstGeom>
          <a:noFill/>
        </p:spPr>
        <p:txBody>
          <a:bodyPr wrap="none" rtlCol="0">
            <a:spAutoFit/>
          </a:bodyPr>
          <a:lstStyle/>
          <a:p>
            <a:r>
              <a:rPr lang="en-US" b="1" dirty="0" err="1"/>
              <a:t>SIRTainty</a:t>
            </a:r>
            <a:r>
              <a:rPr lang="en-US" b="1" dirty="0"/>
              <a:t>™ Class III HDAC Assay </a:t>
            </a:r>
            <a:r>
              <a:rPr lang="en-US" b="1" dirty="0" smtClean="0"/>
              <a:t>- Mechanism</a:t>
            </a:r>
            <a:endParaRPr lang="en-US" b="1"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2917924"/>
            <a:ext cx="4991100" cy="38526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969927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4547079" cy="369332"/>
          </a:xfrm>
          <a:prstGeom prst="rect">
            <a:avLst/>
          </a:prstGeom>
          <a:noFill/>
        </p:spPr>
        <p:txBody>
          <a:bodyPr wrap="none" rtlCol="0">
            <a:spAutoFit/>
          </a:bodyPr>
          <a:lstStyle/>
          <a:p>
            <a:r>
              <a:rPr lang="en-US" b="1" u="sng" dirty="0" smtClean="0"/>
              <a:t>Reported SIRT1 activation by DHP1c Results-II</a:t>
            </a:r>
            <a:endParaRPr lang="en-US" b="1" u="sng" dirty="0"/>
          </a:p>
        </p:txBody>
      </p:sp>
      <p:sp>
        <p:nvSpPr>
          <p:cNvPr id="3" name="Rectangle 2"/>
          <p:cNvSpPr/>
          <p:nvPr/>
        </p:nvSpPr>
        <p:spPr>
          <a:xfrm>
            <a:off x="76200" y="543580"/>
            <a:ext cx="8991600" cy="523220"/>
          </a:xfrm>
          <a:prstGeom prst="rect">
            <a:avLst/>
          </a:prstGeom>
        </p:spPr>
        <p:txBody>
          <a:bodyPr wrap="square">
            <a:spAutoFit/>
          </a:bodyPr>
          <a:lstStyle/>
          <a:p>
            <a:r>
              <a:rPr lang="en-US" sz="1400" dirty="0"/>
              <a:t>Sergio </a:t>
            </a:r>
            <a:r>
              <a:rPr lang="en-US" sz="1400" dirty="0" smtClean="0"/>
              <a:t>Valente et</a:t>
            </a:r>
            <a:r>
              <a:rPr lang="en-US" sz="1400" dirty="0"/>
              <a:t>. al</a:t>
            </a:r>
            <a:r>
              <a:rPr lang="en-US" sz="1400" dirty="0" smtClean="0"/>
              <a:t>. </a:t>
            </a:r>
            <a:r>
              <a:rPr lang="en-US" sz="1400" u="sng" dirty="0"/>
              <a:t>1,4-Dihydropyridines Active on the SIRT1/AMPK Pathway </a:t>
            </a:r>
            <a:r>
              <a:rPr lang="en-US" sz="1400" u="sng" dirty="0" smtClean="0"/>
              <a:t>Ameliorate Skin </a:t>
            </a:r>
            <a:r>
              <a:rPr lang="en-US" sz="1400" u="sng" dirty="0"/>
              <a:t>Repair and Mitochondrial Function and Exhibit Inhibition </a:t>
            </a:r>
            <a:r>
              <a:rPr lang="en-US" sz="1400" u="sng" dirty="0" smtClean="0"/>
              <a:t>of Proliferation </a:t>
            </a:r>
            <a:r>
              <a:rPr lang="en-US" sz="1400" u="sng" dirty="0"/>
              <a:t>in Cancer </a:t>
            </a:r>
            <a:r>
              <a:rPr lang="en-US" sz="1400" u="sng" dirty="0" smtClean="0"/>
              <a:t>Cells </a:t>
            </a:r>
            <a:r>
              <a:rPr lang="en-US" sz="1400" dirty="0" smtClean="0"/>
              <a:t>(2015) J</a:t>
            </a:r>
            <a:r>
              <a:rPr lang="en-US" sz="1400" dirty="0"/>
              <a:t>. Med. </a:t>
            </a:r>
            <a:r>
              <a:rPr lang="en-US" sz="1400" dirty="0" smtClean="0"/>
              <a:t>Chem. xx, </a:t>
            </a:r>
            <a:r>
              <a:rPr lang="en-US" sz="1400" dirty="0" err="1" smtClean="0"/>
              <a:t>xxxx</a:t>
            </a:r>
            <a:r>
              <a:rPr lang="en-US" sz="1400" dirty="0" smtClean="0"/>
              <a:t>. </a:t>
            </a:r>
            <a:endParaRPr lang="en-US" sz="1400" dirty="0"/>
          </a:p>
        </p:txBody>
      </p:sp>
      <p:sp>
        <p:nvSpPr>
          <p:cNvPr id="4" name="Rectangle 3"/>
          <p:cNvSpPr/>
          <p:nvPr/>
        </p:nvSpPr>
        <p:spPr>
          <a:xfrm>
            <a:off x="114300" y="3810000"/>
            <a:ext cx="8915400" cy="523220"/>
          </a:xfrm>
          <a:prstGeom prst="rect">
            <a:avLst/>
          </a:prstGeom>
        </p:spPr>
        <p:txBody>
          <a:bodyPr wrap="square">
            <a:spAutoFit/>
          </a:bodyPr>
          <a:lstStyle/>
          <a:p>
            <a:r>
              <a:rPr lang="en-US" sz="1400" dirty="0"/>
              <a:t>In the </a:t>
            </a:r>
            <a:r>
              <a:rPr lang="en-US" sz="1400" dirty="0" err="1" smtClean="0"/>
              <a:t>SIRTainty</a:t>
            </a:r>
            <a:r>
              <a:rPr lang="en-US" sz="1400" dirty="0" smtClean="0"/>
              <a:t> </a:t>
            </a:r>
            <a:r>
              <a:rPr lang="en-US" sz="1400" dirty="0"/>
              <a:t>assay, </a:t>
            </a:r>
            <a:r>
              <a:rPr lang="en-US" sz="1400" dirty="0" smtClean="0"/>
              <a:t>50uM of compound 3a (DHP1c) provide 217%  (with intrinsic fluorescence) and 164% (after </a:t>
            </a:r>
            <a:r>
              <a:rPr lang="en-US" sz="1400" dirty="0"/>
              <a:t>intrinsic fluorescence </a:t>
            </a:r>
            <a:r>
              <a:rPr lang="en-US" sz="1400" dirty="0" smtClean="0"/>
              <a:t>subtraction) SIRT1 activity.</a:t>
            </a:r>
            <a:endParaRPr lang="en-US" sz="1400" dirty="0"/>
          </a:p>
        </p:txBody>
      </p:sp>
      <p:pic>
        <p:nvPicPr>
          <p:cNvPr id="10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371600"/>
            <a:ext cx="1238250" cy="1914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1133474"/>
            <a:ext cx="7200900" cy="2390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1828800" y="1981200"/>
            <a:ext cx="7086600" cy="152400"/>
          </a:xfrm>
          <a:prstGeom prst="rect">
            <a:avLst/>
          </a:prstGeom>
          <a:solidFill>
            <a:schemeClr val="accent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959613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4409797" cy="369332"/>
          </a:xfrm>
          <a:prstGeom prst="rect">
            <a:avLst/>
          </a:prstGeom>
          <a:noFill/>
        </p:spPr>
        <p:txBody>
          <a:bodyPr wrap="none" rtlCol="0">
            <a:spAutoFit/>
          </a:bodyPr>
          <a:lstStyle/>
          <a:p>
            <a:r>
              <a:rPr lang="en-US" b="1" u="sng" dirty="0" smtClean="0"/>
              <a:t>Repeat JMC 2015 experiment in PMC-AT Lab</a:t>
            </a:r>
            <a:endParaRPr lang="en-US" b="1" u="sng" dirty="0"/>
          </a:p>
        </p:txBody>
      </p:sp>
      <p:sp>
        <p:nvSpPr>
          <p:cNvPr id="3" name="TextBox 2"/>
          <p:cNvSpPr txBox="1"/>
          <p:nvPr/>
        </p:nvSpPr>
        <p:spPr>
          <a:xfrm>
            <a:off x="91720" y="533400"/>
            <a:ext cx="1739130" cy="1754326"/>
          </a:xfrm>
          <a:prstGeom prst="rect">
            <a:avLst/>
          </a:prstGeom>
          <a:noFill/>
        </p:spPr>
        <p:txBody>
          <a:bodyPr wrap="none" rtlCol="0">
            <a:spAutoFit/>
          </a:bodyPr>
          <a:lstStyle/>
          <a:p>
            <a:r>
              <a:rPr lang="en-US" sz="1200" b="1" dirty="0" smtClean="0"/>
              <a:t>Experimental </a:t>
            </a:r>
            <a:r>
              <a:rPr lang="en-US" sz="1200" b="1" dirty="0" smtClean="0"/>
              <a:t>conditions</a:t>
            </a:r>
          </a:p>
          <a:p>
            <a:r>
              <a:rPr lang="en-US" sz="1200" dirty="0" smtClean="0"/>
              <a:t>[SIRT1] =5U/reaction</a:t>
            </a:r>
            <a:endParaRPr lang="en-US" sz="1200" dirty="0"/>
          </a:p>
          <a:p>
            <a:r>
              <a:rPr lang="en-US" sz="1200" dirty="0" smtClean="0"/>
              <a:t>[NAD</a:t>
            </a:r>
            <a:r>
              <a:rPr lang="en-US" sz="1200" baseline="30000" dirty="0" smtClean="0"/>
              <a:t>+</a:t>
            </a:r>
            <a:r>
              <a:rPr lang="en-US" sz="1200" dirty="0" smtClean="0"/>
              <a:t>] =200 </a:t>
            </a:r>
            <a:r>
              <a:rPr lang="en-US" sz="1200" dirty="0" err="1">
                <a:latin typeface="Symbol" pitchFamily="18" charset="2"/>
              </a:rPr>
              <a:t>m</a:t>
            </a:r>
            <a:r>
              <a:rPr lang="en-US" sz="1200" dirty="0" err="1" smtClean="0"/>
              <a:t>M</a:t>
            </a:r>
            <a:endParaRPr lang="en-US" sz="1200" dirty="0" smtClean="0"/>
          </a:p>
          <a:p>
            <a:r>
              <a:rPr lang="en-US" sz="1200" dirty="0" smtClean="0"/>
              <a:t>[H3K9 peptide] =25 </a:t>
            </a:r>
            <a:r>
              <a:rPr lang="en-US" sz="1200" dirty="0" err="1" smtClean="0">
                <a:latin typeface="Symbol" pitchFamily="18" charset="2"/>
              </a:rPr>
              <a:t>m</a:t>
            </a:r>
            <a:r>
              <a:rPr lang="en-US" sz="1200" dirty="0" err="1" smtClean="0"/>
              <a:t>M</a:t>
            </a:r>
            <a:endParaRPr lang="en-US" sz="1200" dirty="0" smtClean="0"/>
          </a:p>
          <a:p>
            <a:r>
              <a:rPr lang="en-US" sz="1200" dirty="0" smtClean="0"/>
              <a:t>[DHP1c] = 50uM</a:t>
            </a:r>
            <a:endParaRPr lang="en-US" sz="1200" dirty="0" smtClean="0"/>
          </a:p>
          <a:p>
            <a:r>
              <a:rPr lang="en-US" sz="1200" dirty="0" smtClean="0"/>
              <a:t>% DMSO= </a:t>
            </a:r>
            <a:r>
              <a:rPr lang="en-US" sz="1200" dirty="0" smtClean="0"/>
              <a:t>2%</a:t>
            </a:r>
          </a:p>
          <a:p>
            <a:r>
              <a:rPr lang="en-US" sz="1200" dirty="0" smtClean="0"/>
              <a:t>Time </a:t>
            </a:r>
            <a:r>
              <a:rPr lang="en-US" sz="1200" dirty="0" smtClean="0"/>
              <a:t>points= 0, </a:t>
            </a:r>
            <a:r>
              <a:rPr lang="en-US" sz="1200" dirty="0" smtClean="0"/>
              <a:t>30 </a:t>
            </a:r>
            <a:r>
              <a:rPr lang="en-US" sz="1200" dirty="0" smtClean="0"/>
              <a:t>min</a:t>
            </a:r>
          </a:p>
          <a:p>
            <a:r>
              <a:rPr lang="en-US" sz="1200" dirty="0" smtClean="0"/>
              <a:t>Temp.= </a:t>
            </a:r>
            <a:r>
              <a:rPr lang="en-US" sz="1200" dirty="0" smtClean="0"/>
              <a:t>37oC</a:t>
            </a:r>
          </a:p>
          <a:p>
            <a:r>
              <a:rPr lang="en-US" sz="1200" dirty="0" smtClean="0"/>
              <a:t>Gain (</a:t>
            </a:r>
            <a:r>
              <a:rPr lang="en-US" sz="1200" dirty="0" err="1"/>
              <a:t>TeCan</a:t>
            </a:r>
            <a:r>
              <a:rPr lang="en-US" sz="1200" dirty="0"/>
              <a:t> </a:t>
            </a:r>
            <a:r>
              <a:rPr lang="en-US" sz="1200" dirty="0" smtClean="0"/>
              <a:t>)=65</a:t>
            </a:r>
            <a:endParaRPr lang="en-US" sz="1200" dirty="0" smtClean="0"/>
          </a:p>
        </p:txBody>
      </p:sp>
      <p:graphicFrame>
        <p:nvGraphicFramePr>
          <p:cNvPr id="4" name="Table 3"/>
          <p:cNvGraphicFramePr>
            <a:graphicFrameLocks noGrp="1"/>
          </p:cNvGraphicFramePr>
          <p:nvPr>
            <p:extLst>
              <p:ext uri="{D42A27DB-BD31-4B8C-83A1-F6EECF244321}">
                <p14:modId xmlns:p14="http://schemas.microsoft.com/office/powerpoint/2010/main" val="1936382409"/>
              </p:ext>
            </p:extLst>
          </p:nvPr>
        </p:nvGraphicFramePr>
        <p:xfrm>
          <a:off x="120295" y="2590800"/>
          <a:ext cx="8686802" cy="3172415"/>
        </p:xfrm>
        <a:graphic>
          <a:graphicData uri="http://schemas.openxmlformats.org/drawingml/2006/table">
            <a:tbl>
              <a:tblPr>
                <a:tableStyleId>{5C22544A-7EE6-4342-B048-85BDC9FD1C3A}</a:tableStyleId>
              </a:tblPr>
              <a:tblGrid>
                <a:gridCol w="3262216"/>
                <a:gridCol w="696283"/>
                <a:gridCol w="596814"/>
                <a:gridCol w="596814"/>
                <a:gridCol w="596814"/>
                <a:gridCol w="774507"/>
                <a:gridCol w="867932"/>
                <a:gridCol w="650949"/>
                <a:gridCol w="644473"/>
              </a:tblGrid>
              <a:tr h="347008">
                <a:tc rowSpan="2">
                  <a:txBody>
                    <a:bodyPr/>
                    <a:lstStyle/>
                    <a:p>
                      <a:pPr algn="l" fontAlgn="b"/>
                      <a:endParaRPr lang="en-US" sz="12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fontAlgn="b"/>
                      <a:r>
                        <a:rPr lang="en-US" sz="1200" b="1" u="none" strike="noStrike" dirty="0" smtClean="0">
                          <a:effectLst/>
                        </a:rPr>
                        <a:t>Run 1</a:t>
                      </a:r>
                      <a:endParaRPr lang="en-US" sz="12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8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fontAlgn="b"/>
                      <a:r>
                        <a:rPr lang="en-US" sz="1200" b="1" u="none" strike="noStrike" dirty="0" smtClean="0">
                          <a:effectLst/>
                        </a:rPr>
                        <a:t>Run 2</a:t>
                      </a:r>
                      <a:endParaRPr lang="en-US" sz="12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8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b"/>
                      <a:r>
                        <a:rPr lang="en-US" sz="1200" b="1" u="none" strike="noStrike" dirty="0">
                          <a:effectLst/>
                        </a:rPr>
                        <a:t>Avg_0min</a:t>
                      </a:r>
                      <a:endParaRPr lang="en-US" sz="12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b"/>
                      <a:r>
                        <a:rPr lang="en-US" sz="1200" b="1" u="none" strike="noStrike" dirty="0">
                          <a:effectLst/>
                        </a:rPr>
                        <a:t>Avg_60min</a:t>
                      </a:r>
                      <a:endParaRPr lang="en-US" sz="12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b"/>
                      <a:r>
                        <a:rPr lang="en-US" sz="1200" b="1" u="none" strike="noStrike" dirty="0">
                          <a:effectLst/>
                          <a:latin typeface="Symbol" panose="05050102010706020507" pitchFamily="18" charset="2"/>
                        </a:rPr>
                        <a:t>D</a:t>
                      </a:r>
                      <a:r>
                        <a:rPr lang="en-US" sz="1200" b="1" u="none" strike="noStrike" dirty="0">
                          <a:effectLst/>
                        </a:rPr>
                        <a:t> AFU</a:t>
                      </a:r>
                      <a:endParaRPr lang="en-US" sz="12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b"/>
                      <a:r>
                        <a:rPr lang="en-US" sz="1200" b="1" u="none" strike="noStrike" dirty="0">
                          <a:effectLst/>
                        </a:rPr>
                        <a:t>% Activity</a:t>
                      </a:r>
                      <a:endParaRPr lang="en-US" sz="12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176874">
                <a:tc vMerge="1">
                  <a:txBody>
                    <a:bodyPr/>
                    <a:lstStyle/>
                    <a:p>
                      <a:endParaRPr lang="en-US"/>
                    </a:p>
                  </a:txBody>
                  <a:tcPr/>
                </a:tc>
                <a:tc>
                  <a:txBody>
                    <a:bodyPr/>
                    <a:lstStyle/>
                    <a:p>
                      <a:pPr algn="ctr" fontAlgn="b"/>
                      <a:r>
                        <a:rPr lang="en-US" sz="1200" b="1" i="0" u="none" strike="noStrike" dirty="0" smtClean="0">
                          <a:effectLst/>
                          <a:latin typeface="Arial"/>
                        </a:rPr>
                        <a:t>0</a:t>
                      </a:r>
                      <a:r>
                        <a:rPr lang="en-US" sz="1200" b="1" i="0" u="none" strike="noStrike" baseline="0" dirty="0" smtClean="0">
                          <a:effectLst/>
                          <a:latin typeface="Arial"/>
                        </a:rPr>
                        <a:t> min</a:t>
                      </a:r>
                      <a:endParaRPr lang="en-US" sz="12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b="1" i="0" u="none" strike="noStrike" dirty="0" smtClean="0">
                          <a:effectLst/>
                          <a:latin typeface="Arial"/>
                        </a:rPr>
                        <a:t>60 min</a:t>
                      </a:r>
                      <a:endParaRPr lang="en-US" sz="12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b="1" i="0" u="none" strike="noStrike" dirty="0" smtClean="0">
                          <a:effectLst/>
                          <a:latin typeface="Arial"/>
                        </a:rPr>
                        <a:t>0 min</a:t>
                      </a:r>
                      <a:endParaRPr lang="en-US" sz="12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b="1" i="0" u="none" strike="noStrike" dirty="0" smtClean="0">
                          <a:effectLst/>
                          <a:latin typeface="Arial"/>
                        </a:rPr>
                        <a:t>60 min</a:t>
                      </a:r>
                      <a:endParaRPr lang="en-US" sz="12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434521">
                <a:tc>
                  <a:txBody>
                    <a:bodyPr/>
                    <a:lstStyle/>
                    <a:p>
                      <a:pPr algn="l" fontAlgn="b"/>
                      <a:r>
                        <a:rPr lang="en-US" sz="1200" u="none" strike="noStrike" dirty="0">
                          <a:effectLst/>
                        </a:rPr>
                        <a:t>Buffer only (no SIRT1)</a:t>
                      </a:r>
                      <a:endParaRPr lang="en-US" sz="1200" b="0" i="0" u="none" strike="noStrike" dirty="0">
                        <a:effectLst/>
                        <a:latin typeface="Arial"/>
                      </a:endParaRP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247</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166</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161</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153</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204.0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159.5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68001">
                <a:tc>
                  <a:txBody>
                    <a:bodyPr/>
                    <a:lstStyle/>
                    <a:p>
                      <a:pPr algn="l" fontAlgn="b"/>
                      <a:r>
                        <a:rPr lang="en-US" sz="1200" u="none" strike="noStrike" dirty="0">
                          <a:effectLst/>
                        </a:rPr>
                        <a:t>Negative control (NAD</a:t>
                      </a:r>
                      <a:r>
                        <a:rPr lang="en-US" sz="1200" u="none" strike="noStrike" dirty="0" smtClean="0">
                          <a:effectLst/>
                        </a:rPr>
                        <a:t>+ peptide </a:t>
                      </a:r>
                      <a:r>
                        <a:rPr lang="en-US" sz="1200" u="none" strike="noStrike" dirty="0">
                          <a:effectLst/>
                        </a:rPr>
                        <a:t>substrate+PNCA1+Assay buffer-no SIRT1)</a:t>
                      </a:r>
                      <a:endParaRPr lang="en-US" sz="1200" b="0" i="0" u="none" strike="noStrike" dirty="0">
                        <a:effectLst/>
                        <a:latin typeface="Arial"/>
                      </a:endParaRP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342</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305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280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303</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311.0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304.0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68001">
                <a:tc>
                  <a:txBody>
                    <a:bodyPr/>
                    <a:lstStyle/>
                    <a:p>
                      <a:pPr algn="l" fontAlgn="b"/>
                      <a:r>
                        <a:rPr lang="en-US" sz="1200" u="none" strike="noStrike" dirty="0">
                          <a:effectLst/>
                        </a:rPr>
                        <a:t>Positive control (NAD</a:t>
                      </a:r>
                      <a:r>
                        <a:rPr lang="en-US" sz="1200" u="none" strike="noStrike" dirty="0" smtClean="0">
                          <a:effectLst/>
                        </a:rPr>
                        <a:t>+ peptide </a:t>
                      </a:r>
                      <a:r>
                        <a:rPr lang="en-US" sz="1200" u="none" strike="noStrike" dirty="0">
                          <a:effectLst/>
                        </a:rPr>
                        <a:t>substrate+PNCA1+Assay buffer+ SIRT1)</a:t>
                      </a:r>
                      <a:endParaRPr lang="en-US" sz="1200" b="0" i="0" u="none" strike="noStrike" dirty="0">
                        <a:effectLst/>
                        <a:latin typeface="Arial"/>
                      </a:endParaRP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277</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417</a:t>
                      </a:r>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297</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408</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287.0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412.5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125.5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68001">
                <a:tc>
                  <a:txBody>
                    <a:bodyPr/>
                    <a:lstStyle/>
                    <a:p>
                      <a:pPr algn="l" fontAlgn="b"/>
                      <a:r>
                        <a:rPr lang="en-US" sz="1200" u="none" strike="noStrike" dirty="0">
                          <a:effectLst/>
                        </a:rPr>
                        <a:t>2% </a:t>
                      </a:r>
                      <a:r>
                        <a:rPr lang="en-US" sz="1200" u="none" strike="noStrike" dirty="0" smtClean="0">
                          <a:effectLst/>
                        </a:rPr>
                        <a:t>DMSO </a:t>
                      </a:r>
                      <a:r>
                        <a:rPr lang="en-US" sz="1200" u="none" strike="noStrike" dirty="0">
                          <a:effectLst/>
                        </a:rPr>
                        <a:t>(NAD</a:t>
                      </a:r>
                      <a:r>
                        <a:rPr lang="en-US" sz="1200" u="none" strike="noStrike" dirty="0" smtClean="0">
                          <a:effectLst/>
                        </a:rPr>
                        <a:t>+ peptide </a:t>
                      </a:r>
                      <a:r>
                        <a:rPr lang="en-US" sz="1200" u="none" strike="noStrike" dirty="0">
                          <a:effectLst/>
                        </a:rPr>
                        <a:t>substrate+PNCA1+Assay </a:t>
                      </a:r>
                      <a:r>
                        <a:rPr lang="en-US" sz="1200" u="none" strike="noStrike" dirty="0" smtClean="0">
                          <a:effectLst/>
                        </a:rPr>
                        <a:t>buffer + DMSO-no </a:t>
                      </a:r>
                      <a:r>
                        <a:rPr lang="en-US" sz="1200" u="none" strike="noStrike" dirty="0">
                          <a:effectLst/>
                        </a:rPr>
                        <a:t>SIRT1)</a:t>
                      </a:r>
                      <a:endParaRPr lang="en-US" sz="1200" b="0" i="0" u="none" strike="noStrike" dirty="0">
                        <a:effectLst/>
                        <a:latin typeface="Arial"/>
                      </a:endParaRP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315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233</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275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253</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295.0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243.0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68001">
                <a:tc>
                  <a:txBody>
                    <a:bodyPr/>
                    <a:lstStyle/>
                    <a:p>
                      <a:pPr algn="l" fontAlgn="b"/>
                      <a:r>
                        <a:rPr lang="en-US" sz="1200" u="none" strike="noStrike" dirty="0">
                          <a:effectLst/>
                        </a:rPr>
                        <a:t>2% </a:t>
                      </a:r>
                      <a:r>
                        <a:rPr lang="en-US" sz="1200" u="none" strike="noStrike" dirty="0" smtClean="0">
                          <a:effectLst/>
                        </a:rPr>
                        <a:t>DMSO </a:t>
                      </a:r>
                      <a:r>
                        <a:rPr lang="en-US" sz="1200" u="none" strike="noStrike" dirty="0">
                          <a:effectLst/>
                        </a:rPr>
                        <a:t>(NAD</a:t>
                      </a:r>
                      <a:r>
                        <a:rPr lang="en-US" sz="1200" u="none" strike="noStrike" dirty="0" smtClean="0">
                          <a:effectLst/>
                        </a:rPr>
                        <a:t>+ peptide </a:t>
                      </a:r>
                      <a:r>
                        <a:rPr lang="en-US" sz="1200" u="none" strike="noStrike" dirty="0">
                          <a:effectLst/>
                        </a:rPr>
                        <a:t>substrate+PNCA1+Assay buffer+DMSO+SIRT1)</a:t>
                      </a:r>
                      <a:endParaRPr lang="en-US" sz="1200" b="0" i="0" u="none" strike="noStrike" dirty="0">
                        <a:effectLst/>
                        <a:latin typeface="Arial"/>
                      </a:endParaRP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276</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347</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250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312</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263.0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329.5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66.5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100.0</a:t>
                      </a:r>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68001">
                <a:tc>
                  <a:txBody>
                    <a:bodyPr/>
                    <a:lstStyle/>
                    <a:p>
                      <a:pPr algn="l" fontAlgn="b"/>
                      <a:r>
                        <a:rPr lang="en-US" sz="1200" u="none" strike="noStrike" dirty="0">
                          <a:effectLst/>
                        </a:rPr>
                        <a:t>DHP1c  (NAD</a:t>
                      </a:r>
                      <a:r>
                        <a:rPr lang="en-US" sz="1200" u="none" strike="noStrike" dirty="0" smtClean="0">
                          <a:effectLst/>
                        </a:rPr>
                        <a:t>+ peptide </a:t>
                      </a:r>
                      <a:r>
                        <a:rPr lang="en-US" sz="1200" u="none" strike="noStrike" dirty="0">
                          <a:effectLst/>
                        </a:rPr>
                        <a:t>substrate+PNCA1+Assay buffer+DHP1c-no SIRT1)</a:t>
                      </a:r>
                      <a:endParaRPr lang="en-US" sz="1200" b="0" i="0" u="none" strike="noStrike" dirty="0">
                        <a:effectLst/>
                        <a:latin typeface="Arial"/>
                      </a:endParaRP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1149</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1105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1221</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1099</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1185.0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1102.0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68001">
                <a:tc>
                  <a:txBody>
                    <a:bodyPr/>
                    <a:lstStyle/>
                    <a:p>
                      <a:pPr algn="l" fontAlgn="b"/>
                      <a:r>
                        <a:rPr lang="en-US" sz="1200" u="none" strike="noStrike" dirty="0">
                          <a:effectLst/>
                        </a:rPr>
                        <a:t>DHP1c  (NAD</a:t>
                      </a:r>
                      <a:r>
                        <a:rPr lang="en-US" sz="1200" u="none" strike="noStrike" dirty="0" smtClean="0">
                          <a:effectLst/>
                        </a:rPr>
                        <a:t>+ peptide </a:t>
                      </a:r>
                      <a:r>
                        <a:rPr lang="en-US" sz="1200" u="none" strike="noStrike" dirty="0">
                          <a:effectLst/>
                        </a:rPr>
                        <a:t>substrate+PNCA1+Assay buffer+DHP1c + SIRT1)</a:t>
                      </a:r>
                      <a:endParaRPr lang="en-US" sz="1200" b="0" i="0" u="none" strike="noStrike" dirty="0">
                        <a:effectLst/>
                        <a:latin typeface="Arial"/>
                      </a:endParaRP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1153</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1234</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1042</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1212</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1097.5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1223.0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125.5</a:t>
                      </a:r>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188.7</a:t>
                      </a:r>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bl>
          </a:graphicData>
        </a:graphic>
      </p:graphicFrame>
      <p:graphicFrame>
        <p:nvGraphicFramePr>
          <p:cNvPr id="6" name="Chart 5"/>
          <p:cNvGraphicFramePr>
            <a:graphicFrameLocks/>
          </p:cNvGraphicFramePr>
          <p:nvPr>
            <p:extLst>
              <p:ext uri="{D42A27DB-BD31-4B8C-83A1-F6EECF244321}">
                <p14:modId xmlns:p14="http://schemas.microsoft.com/office/powerpoint/2010/main" val="532541739"/>
              </p:ext>
            </p:extLst>
          </p:nvPr>
        </p:nvGraphicFramePr>
        <p:xfrm>
          <a:off x="4920895" y="184666"/>
          <a:ext cx="3810000" cy="2421076"/>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2057400" y="552450"/>
            <a:ext cx="2600603" cy="1754326"/>
          </a:xfrm>
          <a:prstGeom prst="rect">
            <a:avLst/>
          </a:prstGeom>
          <a:noFill/>
        </p:spPr>
        <p:txBody>
          <a:bodyPr wrap="square" rtlCol="0">
            <a:spAutoFit/>
          </a:bodyPr>
          <a:lstStyle/>
          <a:p>
            <a:r>
              <a:rPr lang="en-US" sz="1200" b="1" dirty="0" smtClean="0"/>
              <a:t>Operation procedure</a:t>
            </a:r>
          </a:p>
          <a:p>
            <a:r>
              <a:rPr lang="en-US" sz="1200" dirty="0" smtClean="0"/>
              <a:t>The deacetylation reaction was initiated by addition of SIRT1 enzyme. The mix was incubated at 37oC for 30min. Developer was added upon the desired time point and incubated at room temperature for 30min avoiding light. Then read the sample on </a:t>
            </a:r>
            <a:r>
              <a:rPr lang="en-US" sz="1200" dirty="0" err="1" smtClean="0"/>
              <a:t>TeCan</a:t>
            </a:r>
            <a:r>
              <a:rPr lang="en-US" sz="1200" dirty="0" smtClean="0"/>
              <a:t> at Ex/</a:t>
            </a:r>
            <a:r>
              <a:rPr lang="en-US" sz="1200" dirty="0" err="1" smtClean="0"/>
              <a:t>Em</a:t>
            </a:r>
            <a:r>
              <a:rPr lang="en-US" sz="1200" dirty="0" smtClean="0"/>
              <a:t>=420nm/460nm.</a:t>
            </a:r>
            <a:endParaRPr lang="en-US" sz="1200" dirty="0"/>
          </a:p>
        </p:txBody>
      </p:sp>
      <p:sp>
        <p:nvSpPr>
          <p:cNvPr id="8" name="TextBox 7"/>
          <p:cNvSpPr txBox="1"/>
          <p:nvPr/>
        </p:nvSpPr>
        <p:spPr>
          <a:xfrm>
            <a:off x="76200" y="6040398"/>
            <a:ext cx="8610600" cy="276999"/>
          </a:xfrm>
          <a:prstGeom prst="rect">
            <a:avLst/>
          </a:prstGeom>
          <a:noFill/>
        </p:spPr>
        <p:txBody>
          <a:bodyPr wrap="square" rtlCol="0">
            <a:spAutoFit/>
          </a:bodyPr>
          <a:lstStyle/>
          <a:p>
            <a:r>
              <a:rPr lang="en-US" sz="1200" b="1" dirty="0" smtClean="0"/>
              <a:t>Calculation details (Method A) : </a:t>
            </a:r>
            <a:r>
              <a:rPr lang="en-US" sz="1200" b="1" dirty="0" smtClean="0">
                <a:latin typeface="Symbol" panose="05050102010706020507" pitchFamily="18" charset="2"/>
              </a:rPr>
              <a:t>D</a:t>
            </a:r>
            <a:r>
              <a:rPr lang="en-US" sz="1200" b="1" dirty="0" smtClean="0"/>
              <a:t>AFU = AFU </a:t>
            </a:r>
            <a:r>
              <a:rPr lang="en-US" sz="1200" b="1" baseline="-25000" dirty="0" smtClean="0"/>
              <a:t>60min</a:t>
            </a:r>
            <a:r>
              <a:rPr lang="en-US" sz="1200" b="1" dirty="0" smtClean="0"/>
              <a:t> – AFU </a:t>
            </a:r>
            <a:r>
              <a:rPr lang="en-US" sz="1200" b="1" baseline="-25000" dirty="0" smtClean="0"/>
              <a:t>0min</a:t>
            </a:r>
            <a:endParaRPr lang="en-US" sz="1200" b="1" baseline="-25000" dirty="0"/>
          </a:p>
        </p:txBody>
      </p:sp>
    </p:spTree>
    <p:extLst>
      <p:ext uri="{BB962C8B-B14F-4D97-AF65-F5344CB8AC3E}">
        <p14:creationId xmlns:p14="http://schemas.microsoft.com/office/powerpoint/2010/main" val="408040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4409797" cy="369332"/>
          </a:xfrm>
          <a:prstGeom prst="rect">
            <a:avLst/>
          </a:prstGeom>
          <a:noFill/>
        </p:spPr>
        <p:txBody>
          <a:bodyPr wrap="none" rtlCol="0">
            <a:spAutoFit/>
          </a:bodyPr>
          <a:lstStyle/>
          <a:p>
            <a:r>
              <a:rPr lang="en-US" b="1" u="sng" dirty="0" smtClean="0"/>
              <a:t>Repeat JMC 2015 experiment in PMC-AT Lab</a:t>
            </a:r>
            <a:endParaRPr lang="en-US" b="1" u="sng" dirty="0"/>
          </a:p>
        </p:txBody>
      </p:sp>
      <p:sp>
        <p:nvSpPr>
          <p:cNvPr id="3" name="TextBox 2"/>
          <p:cNvSpPr txBox="1"/>
          <p:nvPr/>
        </p:nvSpPr>
        <p:spPr>
          <a:xfrm>
            <a:off x="91720" y="533400"/>
            <a:ext cx="1739130" cy="1754326"/>
          </a:xfrm>
          <a:prstGeom prst="rect">
            <a:avLst/>
          </a:prstGeom>
          <a:noFill/>
        </p:spPr>
        <p:txBody>
          <a:bodyPr wrap="none" rtlCol="0">
            <a:spAutoFit/>
          </a:bodyPr>
          <a:lstStyle/>
          <a:p>
            <a:r>
              <a:rPr lang="en-US" sz="1200" b="1" dirty="0" smtClean="0"/>
              <a:t>Experimental </a:t>
            </a:r>
            <a:r>
              <a:rPr lang="en-US" sz="1200" b="1" dirty="0" smtClean="0"/>
              <a:t>conditions</a:t>
            </a:r>
          </a:p>
          <a:p>
            <a:r>
              <a:rPr lang="en-US" sz="1200" dirty="0" smtClean="0"/>
              <a:t>[SIRT1] =5U/reaction</a:t>
            </a:r>
            <a:endParaRPr lang="en-US" sz="1200" dirty="0"/>
          </a:p>
          <a:p>
            <a:r>
              <a:rPr lang="en-US" sz="1200" dirty="0" smtClean="0"/>
              <a:t>[NAD</a:t>
            </a:r>
            <a:r>
              <a:rPr lang="en-US" sz="1200" baseline="30000" dirty="0" smtClean="0"/>
              <a:t>+</a:t>
            </a:r>
            <a:r>
              <a:rPr lang="en-US" sz="1200" dirty="0" smtClean="0"/>
              <a:t>] =200 </a:t>
            </a:r>
            <a:r>
              <a:rPr lang="en-US" sz="1200" dirty="0" err="1">
                <a:latin typeface="Symbol" pitchFamily="18" charset="2"/>
              </a:rPr>
              <a:t>m</a:t>
            </a:r>
            <a:r>
              <a:rPr lang="en-US" sz="1200" dirty="0" err="1" smtClean="0"/>
              <a:t>M</a:t>
            </a:r>
            <a:endParaRPr lang="en-US" sz="1200" dirty="0" smtClean="0"/>
          </a:p>
          <a:p>
            <a:r>
              <a:rPr lang="en-US" sz="1200" dirty="0" smtClean="0"/>
              <a:t>[H3K9 peptide] =25 </a:t>
            </a:r>
            <a:r>
              <a:rPr lang="en-US" sz="1200" dirty="0" err="1" smtClean="0">
                <a:latin typeface="Symbol" pitchFamily="18" charset="2"/>
              </a:rPr>
              <a:t>m</a:t>
            </a:r>
            <a:r>
              <a:rPr lang="en-US" sz="1200" dirty="0" err="1" smtClean="0"/>
              <a:t>M</a:t>
            </a:r>
            <a:endParaRPr lang="en-US" sz="1200" dirty="0" smtClean="0"/>
          </a:p>
          <a:p>
            <a:r>
              <a:rPr lang="en-US" sz="1200" dirty="0" smtClean="0"/>
              <a:t>[DHP1c] = 50uM</a:t>
            </a:r>
            <a:endParaRPr lang="en-US" sz="1200" dirty="0" smtClean="0"/>
          </a:p>
          <a:p>
            <a:r>
              <a:rPr lang="en-US" sz="1200" dirty="0" smtClean="0"/>
              <a:t>% DMSO= </a:t>
            </a:r>
            <a:r>
              <a:rPr lang="en-US" sz="1200" dirty="0" smtClean="0"/>
              <a:t>2%</a:t>
            </a:r>
          </a:p>
          <a:p>
            <a:r>
              <a:rPr lang="en-US" sz="1200" dirty="0" smtClean="0"/>
              <a:t>Time </a:t>
            </a:r>
            <a:r>
              <a:rPr lang="en-US" sz="1200" dirty="0" smtClean="0"/>
              <a:t>points= 0, </a:t>
            </a:r>
            <a:r>
              <a:rPr lang="en-US" sz="1200" dirty="0" smtClean="0"/>
              <a:t>30 </a:t>
            </a:r>
            <a:r>
              <a:rPr lang="en-US" sz="1200" dirty="0" smtClean="0"/>
              <a:t>min</a:t>
            </a:r>
          </a:p>
          <a:p>
            <a:r>
              <a:rPr lang="en-US" sz="1200" dirty="0" smtClean="0"/>
              <a:t>Temp.= </a:t>
            </a:r>
            <a:r>
              <a:rPr lang="en-US" sz="1200" dirty="0" smtClean="0"/>
              <a:t>37oC</a:t>
            </a:r>
          </a:p>
          <a:p>
            <a:r>
              <a:rPr lang="en-US" sz="1200" dirty="0" smtClean="0"/>
              <a:t>Gain (</a:t>
            </a:r>
            <a:r>
              <a:rPr lang="en-US" sz="1200" dirty="0" err="1"/>
              <a:t>TeCan</a:t>
            </a:r>
            <a:r>
              <a:rPr lang="en-US" sz="1200" dirty="0"/>
              <a:t> </a:t>
            </a:r>
            <a:r>
              <a:rPr lang="en-US" sz="1200" dirty="0" smtClean="0"/>
              <a:t>)=65</a:t>
            </a:r>
            <a:endParaRPr lang="en-US" sz="1200" dirty="0" smtClean="0"/>
          </a:p>
        </p:txBody>
      </p:sp>
      <p:graphicFrame>
        <p:nvGraphicFramePr>
          <p:cNvPr id="4" name="Table 3"/>
          <p:cNvGraphicFramePr>
            <a:graphicFrameLocks noGrp="1"/>
          </p:cNvGraphicFramePr>
          <p:nvPr>
            <p:extLst>
              <p:ext uri="{D42A27DB-BD31-4B8C-83A1-F6EECF244321}">
                <p14:modId xmlns:p14="http://schemas.microsoft.com/office/powerpoint/2010/main" val="4208901584"/>
              </p:ext>
            </p:extLst>
          </p:nvPr>
        </p:nvGraphicFramePr>
        <p:xfrm>
          <a:off x="91720" y="2667000"/>
          <a:ext cx="8899879" cy="3166409"/>
        </p:xfrm>
        <a:graphic>
          <a:graphicData uri="http://schemas.openxmlformats.org/drawingml/2006/table">
            <a:tbl>
              <a:tblPr>
                <a:tableStyleId>{5C22544A-7EE6-4342-B048-85BDC9FD1C3A}</a:tableStyleId>
              </a:tblPr>
              <a:tblGrid>
                <a:gridCol w="2785866"/>
                <a:gridCol w="594611"/>
                <a:gridCol w="509666"/>
                <a:gridCol w="509666"/>
                <a:gridCol w="509666"/>
                <a:gridCol w="661413"/>
                <a:gridCol w="741196"/>
                <a:gridCol w="839375"/>
                <a:gridCol w="713303"/>
                <a:gridCol w="517559"/>
                <a:gridCol w="517558"/>
              </a:tblGrid>
              <a:tr h="347008">
                <a:tc rowSpan="2">
                  <a:txBody>
                    <a:bodyPr/>
                    <a:lstStyle/>
                    <a:p>
                      <a:pPr algn="l" fontAlgn="b"/>
                      <a:endParaRPr lang="en-US" sz="10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fontAlgn="b"/>
                      <a:r>
                        <a:rPr lang="en-US" sz="1000" b="1" u="none" strike="noStrike" dirty="0" smtClean="0">
                          <a:effectLst/>
                        </a:rPr>
                        <a:t>Run 1</a:t>
                      </a:r>
                      <a:endParaRPr lang="en-US" sz="10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8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fontAlgn="b"/>
                      <a:r>
                        <a:rPr lang="en-US" sz="1000" b="1" u="none" strike="noStrike" dirty="0" smtClean="0">
                          <a:effectLst/>
                        </a:rPr>
                        <a:t>Run 2</a:t>
                      </a:r>
                      <a:endParaRPr lang="en-US" sz="10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8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b"/>
                      <a:r>
                        <a:rPr lang="en-US" sz="1000" b="1" u="none" strike="noStrike" dirty="0">
                          <a:effectLst/>
                        </a:rPr>
                        <a:t>Avg_0min</a:t>
                      </a:r>
                      <a:endParaRPr lang="en-US" sz="10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b"/>
                      <a:r>
                        <a:rPr lang="en-US" sz="1000" b="1" u="none" strike="noStrike" dirty="0">
                          <a:effectLst/>
                        </a:rPr>
                        <a:t>Avg_60min</a:t>
                      </a:r>
                      <a:endParaRPr lang="en-US" sz="10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fontAlgn="b"/>
                      <a:r>
                        <a:rPr lang="en-US" sz="1000" b="1" u="none" strike="noStrike" dirty="0">
                          <a:effectLst/>
                        </a:rPr>
                        <a:t>Background </a:t>
                      </a:r>
                      <a:r>
                        <a:rPr lang="en-US" sz="1000" b="1" u="none" strike="noStrike" dirty="0" smtClean="0">
                          <a:effectLst/>
                        </a:rPr>
                        <a:t>Subtraction</a:t>
                      </a:r>
                      <a:endParaRPr lang="en-US" sz="10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b"/>
                      <a:endParaRPr lang="en-US" sz="800" b="0" i="0" u="none" strike="noStrike" dirty="0">
                        <a:effectLst/>
                        <a:latin typeface="Arial"/>
                      </a:endParaRPr>
                    </a:p>
                  </a:txBody>
                  <a:tcPr marL="0" marR="0" marT="0" marB="0" anchor="ctr"/>
                </a:tc>
                <a:tc rowSpan="2">
                  <a:txBody>
                    <a:bodyPr/>
                    <a:lstStyle/>
                    <a:p>
                      <a:pPr algn="ctr" fontAlgn="b"/>
                      <a:r>
                        <a:rPr lang="en-US" sz="1000" b="1" u="none" strike="noStrike" dirty="0">
                          <a:effectLst/>
                          <a:latin typeface="Symbol" panose="05050102010706020507" pitchFamily="18" charset="2"/>
                        </a:rPr>
                        <a:t>D</a:t>
                      </a:r>
                      <a:r>
                        <a:rPr lang="en-US" sz="1000" b="1" u="none" strike="noStrike" dirty="0">
                          <a:effectLst/>
                        </a:rPr>
                        <a:t> AFU</a:t>
                      </a:r>
                      <a:endParaRPr lang="en-US" sz="10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b"/>
                      <a:r>
                        <a:rPr lang="en-US" sz="1000" b="1" u="none" strike="noStrike" dirty="0">
                          <a:effectLst/>
                        </a:rPr>
                        <a:t>% Activity</a:t>
                      </a:r>
                      <a:endParaRPr lang="en-US" sz="10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176874">
                <a:tc vMerge="1">
                  <a:txBody>
                    <a:bodyPr/>
                    <a:lstStyle/>
                    <a:p>
                      <a:endParaRPr lang="en-US"/>
                    </a:p>
                  </a:txBody>
                  <a:tcPr/>
                </a:tc>
                <a:tc>
                  <a:txBody>
                    <a:bodyPr/>
                    <a:lstStyle/>
                    <a:p>
                      <a:pPr algn="ctr" fontAlgn="b"/>
                      <a:r>
                        <a:rPr lang="en-US" sz="1000" b="1" i="0" u="none" strike="noStrike" dirty="0" smtClean="0">
                          <a:effectLst/>
                          <a:latin typeface="Arial"/>
                        </a:rPr>
                        <a:t>0</a:t>
                      </a:r>
                      <a:r>
                        <a:rPr lang="en-US" sz="1000" b="1" i="0" u="none" strike="noStrike" baseline="0" dirty="0" smtClean="0">
                          <a:effectLst/>
                          <a:latin typeface="Arial"/>
                        </a:rPr>
                        <a:t> min</a:t>
                      </a:r>
                      <a:endParaRPr lang="en-US" sz="10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b="1" i="0" u="none" strike="noStrike" dirty="0" smtClean="0">
                          <a:effectLst/>
                          <a:latin typeface="Arial"/>
                        </a:rPr>
                        <a:t>60 min</a:t>
                      </a:r>
                      <a:endParaRPr lang="en-US" sz="10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b="1" i="0" u="none" strike="noStrike" dirty="0" smtClean="0">
                          <a:effectLst/>
                          <a:latin typeface="Arial"/>
                        </a:rPr>
                        <a:t>0 min</a:t>
                      </a:r>
                      <a:endParaRPr lang="en-US" sz="10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b="1" i="0" u="none" strike="noStrike" dirty="0" smtClean="0">
                          <a:effectLst/>
                          <a:latin typeface="Arial"/>
                        </a:rPr>
                        <a:t>60 min</a:t>
                      </a:r>
                      <a:endParaRPr lang="en-US" sz="10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algn="ctr" fontAlgn="b"/>
                      <a:r>
                        <a:rPr lang="en-US" sz="1000" b="1" u="none" strike="noStrike" dirty="0">
                          <a:effectLst/>
                          <a:latin typeface="Symbol" panose="05050102010706020507" pitchFamily="18" charset="2"/>
                        </a:rPr>
                        <a:t>D</a:t>
                      </a:r>
                      <a:r>
                        <a:rPr lang="en-US" sz="1000" b="1" u="none" strike="noStrike" dirty="0">
                          <a:effectLst/>
                        </a:rPr>
                        <a:t>AFU_0min</a:t>
                      </a:r>
                      <a:endParaRPr lang="en-US" sz="10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000" b="1" u="none" strike="noStrike" dirty="0">
                          <a:effectLst/>
                          <a:latin typeface="Symbol" panose="05050102010706020507" pitchFamily="18" charset="2"/>
                        </a:rPr>
                        <a:t>D</a:t>
                      </a:r>
                      <a:r>
                        <a:rPr lang="en-US" sz="1000" b="1" u="none" strike="noStrike" dirty="0">
                          <a:effectLst/>
                        </a:rPr>
                        <a:t>AFU_60min</a:t>
                      </a:r>
                      <a:endParaRPr lang="en-US" sz="10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r>
              <a:tr h="434521">
                <a:tc>
                  <a:txBody>
                    <a:bodyPr/>
                    <a:lstStyle/>
                    <a:p>
                      <a:pPr algn="l" fontAlgn="b"/>
                      <a:r>
                        <a:rPr lang="en-US" sz="1000" u="none" strike="noStrike" dirty="0">
                          <a:effectLst/>
                        </a:rPr>
                        <a:t>Buffer only (no SIRT1)</a:t>
                      </a:r>
                      <a:endParaRPr lang="en-US" sz="1000" b="0" i="0" u="none" strike="noStrike" dirty="0">
                        <a:effectLst/>
                        <a:latin typeface="Arial"/>
                      </a:endParaRP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247</a:t>
                      </a:r>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166</a:t>
                      </a:r>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161</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153</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204.0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159.5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68001">
                <a:tc>
                  <a:txBody>
                    <a:bodyPr/>
                    <a:lstStyle/>
                    <a:p>
                      <a:pPr algn="l" fontAlgn="b"/>
                      <a:r>
                        <a:rPr lang="en-US" sz="1000" u="none" strike="noStrike" dirty="0">
                          <a:effectLst/>
                        </a:rPr>
                        <a:t>Negative control (NAD</a:t>
                      </a:r>
                      <a:r>
                        <a:rPr lang="en-US" sz="1000" u="none" strike="noStrike" dirty="0" smtClean="0">
                          <a:effectLst/>
                        </a:rPr>
                        <a:t>+ peptide </a:t>
                      </a:r>
                      <a:r>
                        <a:rPr lang="en-US" sz="1000" u="none" strike="noStrike" dirty="0">
                          <a:effectLst/>
                        </a:rPr>
                        <a:t>substrate+PNCA1+Assay buffer-no SIRT1)</a:t>
                      </a:r>
                      <a:endParaRPr lang="en-US" sz="1000" b="0" i="0" u="none" strike="noStrike" dirty="0">
                        <a:effectLst/>
                        <a:latin typeface="Arial"/>
                      </a:endParaRP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342</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305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280</a:t>
                      </a:r>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303</a:t>
                      </a:r>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311.0</a:t>
                      </a:r>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304.0</a:t>
                      </a:r>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68001">
                <a:tc>
                  <a:txBody>
                    <a:bodyPr/>
                    <a:lstStyle/>
                    <a:p>
                      <a:pPr algn="l" fontAlgn="b"/>
                      <a:r>
                        <a:rPr lang="en-US" sz="1000" u="none" strike="noStrike" dirty="0">
                          <a:effectLst/>
                        </a:rPr>
                        <a:t>Positive control (NAD</a:t>
                      </a:r>
                      <a:r>
                        <a:rPr lang="en-US" sz="1000" u="none" strike="noStrike" dirty="0" smtClean="0">
                          <a:effectLst/>
                        </a:rPr>
                        <a:t>+ peptide </a:t>
                      </a:r>
                      <a:r>
                        <a:rPr lang="en-US" sz="1000" u="none" strike="noStrike" dirty="0">
                          <a:effectLst/>
                        </a:rPr>
                        <a:t>substrate+PNCA1+Assay buffer+ SIRT1)</a:t>
                      </a:r>
                      <a:endParaRPr lang="en-US" sz="1000" b="0" i="0" u="none" strike="noStrike" dirty="0">
                        <a:effectLst/>
                        <a:latin typeface="Arial"/>
                      </a:endParaRP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277</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417</a:t>
                      </a:r>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297</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408</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287.0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412.5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-24.0</a:t>
                      </a:r>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108.5</a:t>
                      </a:r>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132.5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68001">
                <a:tc>
                  <a:txBody>
                    <a:bodyPr/>
                    <a:lstStyle/>
                    <a:p>
                      <a:pPr algn="l" fontAlgn="b"/>
                      <a:r>
                        <a:rPr lang="en-US" sz="1000" u="none" strike="noStrike" dirty="0">
                          <a:effectLst/>
                        </a:rPr>
                        <a:t>2% </a:t>
                      </a:r>
                      <a:r>
                        <a:rPr lang="en-US" sz="1000" u="none" strike="noStrike" dirty="0" smtClean="0">
                          <a:effectLst/>
                        </a:rPr>
                        <a:t>DMSO </a:t>
                      </a:r>
                      <a:r>
                        <a:rPr lang="en-US" sz="1000" u="none" strike="noStrike" dirty="0">
                          <a:effectLst/>
                        </a:rPr>
                        <a:t>(NAD</a:t>
                      </a:r>
                      <a:r>
                        <a:rPr lang="en-US" sz="1000" u="none" strike="noStrike" dirty="0" smtClean="0">
                          <a:effectLst/>
                        </a:rPr>
                        <a:t>+ peptide </a:t>
                      </a:r>
                      <a:r>
                        <a:rPr lang="en-US" sz="1000" u="none" strike="noStrike" dirty="0">
                          <a:effectLst/>
                        </a:rPr>
                        <a:t>substrate+PNCA1+Assay </a:t>
                      </a:r>
                      <a:r>
                        <a:rPr lang="en-US" sz="1000" u="none" strike="noStrike" dirty="0" smtClean="0">
                          <a:effectLst/>
                        </a:rPr>
                        <a:t>buffer + DMSO-no </a:t>
                      </a:r>
                      <a:r>
                        <a:rPr lang="en-US" sz="1000" u="none" strike="noStrike" dirty="0">
                          <a:effectLst/>
                        </a:rPr>
                        <a:t>SIRT1)</a:t>
                      </a:r>
                      <a:endParaRPr lang="en-US" sz="1000" b="0" i="0" u="none" strike="noStrike" dirty="0">
                        <a:effectLst/>
                        <a:latin typeface="Arial"/>
                      </a:endParaRP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315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233</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275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253</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295.0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243.0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68001">
                <a:tc>
                  <a:txBody>
                    <a:bodyPr/>
                    <a:lstStyle/>
                    <a:p>
                      <a:pPr algn="l" fontAlgn="b"/>
                      <a:r>
                        <a:rPr lang="en-US" sz="1000" u="none" strike="noStrike" dirty="0">
                          <a:effectLst/>
                        </a:rPr>
                        <a:t>2% </a:t>
                      </a:r>
                      <a:r>
                        <a:rPr lang="en-US" sz="1000" u="none" strike="noStrike" dirty="0" smtClean="0">
                          <a:effectLst/>
                        </a:rPr>
                        <a:t>DMSO </a:t>
                      </a:r>
                      <a:r>
                        <a:rPr lang="en-US" sz="1000" u="none" strike="noStrike" dirty="0">
                          <a:effectLst/>
                        </a:rPr>
                        <a:t>(NAD</a:t>
                      </a:r>
                      <a:r>
                        <a:rPr lang="en-US" sz="1000" u="none" strike="noStrike" dirty="0" smtClean="0">
                          <a:effectLst/>
                        </a:rPr>
                        <a:t>+ peptide </a:t>
                      </a:r>
                      <a:r>
                        <a:rPr lang="en-US" sz="1000" u="none" strike="noStrike" dirty="0">
                          <a:effectLst/>
                        </a:rPr>
                        <a:t>substrate+PNCA1+Assay buffer+DMSO+SIRT1)</a:t>
                      </a:r>
                      <a:endParaRPr lang="en-US" sz="1000" b="0" i="0" u="none" strike="noStrike" dirty="0">
                        <a:effectLst/>
                        <a:latin typeface="Arial"/>
                      </a:endParaRP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276</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347</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250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312</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263.0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329.5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-32.0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86.5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118.5</a:t>
                      </a:r>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100</a:t>
                      </a:r>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68001">
                <a:tc>
                  <a:txBody>
                    <a:bodyPr/>
                    <a:lstStyle/>
                    <a:p>
                      <a:pPr algn="l" fontAlgn="b"/>
                      <a:r>
                        <a:rPr lang="en-US" sz="1000" u="none" strike="noStrike" dirty="0">
                          <a:effectLst/>
                        </a:rPr>
                        <a:t>DHP1c  (NAD</a:t>
                      </a:r>
                      <a:r>
                        <a:rPr lang="en-US" sz="1000" u="none" strike="noStrike" dirty="0" smtClean="0">
                          <a:effectLst/>
                        </a:rPr>
                        <a:t>+ peptide </a:t>
                      </a:r>
                      <a:r>
                        <a:rPr lang="en-US" sz="1000" u="none" strike="noStrike" dirty="0">
                          <a:effectLst/>
                        </a:rPr>
                        <a:t>substrate+PNCA1+Assay buffer+DHP1c-no SIRT1)</a:t>
                      </a:r>
                      <a:endParaRPr lang="en-US" sz="1000" b="0" i="0" u="none" strike="noStrike" dirty="0">
                        <a:effectLst/>
                        <a:latin typeface="Arial"/>
                      </a:endParaRP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1149</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1105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1221</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1099</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1185.0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1102.0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68001">
                <a:tc>
                  <a:txBody>
                    <a:bodyPr/>
                    <a:lstStyle/>
                    <a:p>
                      <a:pPr algn="l" fontAlgn="b"/>
                      <a:r>
                        <a:rPr lang="en-US" sz="1000" u="none" strike="noStrike" dirty="0">
                          <a:effectLst/>
                        </a:rPr>
                        <a:t>DHP1c  (NAD</a:t>
                      </a:r>
                      <a:r>
                        <a:rPr lang="en-US" sz="1000" u="none" strike="noStrike" dirty="0" smtClean="0">
                          <a:effectLst/>
                        </a:rPr>
                        <a:t>+ peptide </a:t>
                      </a:r>
                      <a:r>
                        <a:rPr lang="en-US" sz="1000" u="none" strike="noStrike" dirty="0">
                          <a:effectLst/>
                        </a:rPr>
                        <a:t>substrate+PNCA1+Assay buffer+DHP1c + SIRT1)</a:t>
                      </a:r>
                      <a:endParaRPr lang="en-US" sz="1000" b="0" i="0" u="none" strike="noStrike" dirty="0">
                        <a:effectLst/>
                        <a:latin typeface="Arial"/>
                      </a:endParaRPr>
                    </a:p>
                  </a:txBody>
                  <a:tcPr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1153</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1234</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1042</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1212</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1097.5</a:t>
                      </a:r>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1223.0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a:effectLst/>
                        </a:rPr>
                        <a:t>-87.5</a:t>
                      </a:r>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121.0</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a:effectLst/>
                        </a:rPr>
                        <a:t>208.5</a:t>
                      </a:r>
                      <a:endParaRPr lang="en-US" sz="12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u="none" strike="noStrike" dirty="0" smtClean="0">
                          <a:effectLst/>
                        </a:rPr>
                        <a:t>175.9</a:t>
                      </a:r>
                      <a:endParaRPr lang="en-US" sz="12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bl>
          </a:graphicData>
        </a:graphic>
      </p:graphicFrame>
      <p:graphicFrame>
        <p:nvGraphicFramePr>
          <p:cNvPr id="5" name="Chart 4"/>
          <p:cNvGraphicFramePr>
            <a:graphicFrameLocks/>
          </p:cNvGraphicFramePr>
          <p:nvPr>
            <p:extLst>
              <p:ext uri="{D42A27DB-BD31-4B8C-83A1-F6EECF244321}">
                <p14:modId xmlns:p14="http://schemas.microsoft.com/office/powerpoint/2010/main" val="2054347601"/>
              </p:ext>
            </p:extLst>
          </p:nvPr>
        </p:nvGraphicFramePr>
        <p:xfrm>
          <a:off x="4800600" y="379274"/>
          <a:ext cx="3429000" cy="2287726"/>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76200" y="5943600"/>
            <a:ext cx="8610600" cy="1015663"/>
          </a:xfrm>
          <a:prstGeom prst="rect">
            <a:avLst/>
          </a:prstGeom>
          <a:noFill/>
        </p:spPr>
        <p:txBody>
          <a:bodyPr wrap="square" rtlCol="0">
            <a:spAutoFit/>
          </a:bodyPr>
          <a:lstStyle/>
          <a:p>
            <a:r>
              <a:rPr lang="en-US" sz="1200" b="1" dirty="0" smtClean="0"/>
              <a:t>Calculation details (Method B) : </a:t>
            </a:r>
          </a:p>
          <a:p>
            <a:pPr lvl="1"/>
            <a:r>
              <a:rPr lang="en-US" sz="1200" b="1" dirty="0" smtClean="0">
                <a:latin typeface="Symbol" panose="05050102010706020507" pitchFamily="18" charset="2"/>
              </a:rPr>
              <a:t>D</a:t>
            </a:r>
            <a:r>
              <a:rPr lang="en-US" sz="1200" b="1" dirty="0" smtClean="0"/>
              <a:t>AFU = </a:t>
            </a:r>
            <a:r>
              <a:rPr lang="en-US" sz="1200" b="1" dirty="0" smtClean="0">
                <a:latin typeface="Symbol" panose="05050102010706020507" pitchFamily="18" charset="2"/>
              </a:rPr>
              <a:t>D</a:t>
            </a:r>
            <a:r>
              <a:rPr lang="en-US" sz="1200" b="1" dirty="0" smtClean="0"/>
              <a:t>AFU_60min – </a:t>
            </a:r>
            <a:r>
              <a:rPr lang="en-US" sz="1200" b="1" dirty="0" smtClean="0">
                <a:latin typeface="Symbol" panose="05050102010706020507" pitchFamily="18" charset="2"/>
              </a:rPr>
              <a:t>D</a:t>
            </a:r>
            <a:r>
              <a:rPr lang="en-US" sz="1200" b="1" dirty="0" smtClean="0"/>
              <a:t>AFU_0min</a:t>
            </a:r>
            <a:endParaRPr lang="en-US" sz="1200" b="1" baseline="-25000" dirty="0" smtClean="0"/>
          </a:p>
          <a:p>
            <a:pPr lvl="1"/>
            <a:r>
              <a:rPr lang="en-US" sz="1200" b="1" dirty="0" smtClean="0">
                <a:latin typeface="Symbol" panose="05050102010706020507" pitchFamily="18" charset="2"/>
              </a:rPr>
              <a:t>D</a:t>
            </a:r>
            <a:r>
              <a:rPr lang="en-US" sz="1200" b="1" dirty="0" smtClean="0"/>
              <a:t>AFU_0min = AFU(with SIRT1) – AFU(without SIRT1) at 0min time point</a:t>
            </a:r>
          </a:p>
          <a:p>
            <a:pPr lvl="1"/>
            <a:r>
              <a:rPr lang="en-US" sz="1200" b="1" dirty="0" smtClean="0">
                <a:latin typeface="Symbol" panose="05050102010706020507" pitchFamily="18" charset="2"/>
              </a:rPr>
              <a:t>D</a:t>
            </a:r>
            <a:r>
              <a:rPr lang="en-US" sz="1200" b="1" dirty="0" smtClean="0"/>
              <a:t>AFU_60min =</a:t>
            </a:r>
            <a:r>
              <a:rPr lang="en-US" sz="1200" b="1" dirty="0"/>
              <a:t>AFU(with SIRT1) – AFU(without SIRT1) at </a:t>
            </a:r>
            <a:r>
              <a:rPr lang="en-US" sz="1200" b="1" dirty="0" smtClean="0"/>
              <a:t>60min </a:t>
            </a:r>
            <a:r>
              <a:rPr lang="en-US" sz="1200" b="1" dirty="0"/>
              <a:t>time point</a:t>
            </a:r>
          </a:p>
          <a:p>
            <a:pPr lvl="1"/>
            <a:endParaRPr lang="en-US" sz="1200" b="1" dirty="0"/>
          </a:p>
        </p:txBody>
      </p:sp>
      <p:sp>
        <p:nvSpPr>
          <p:cNvPr id="7" name="TextBox 6"/>
          <p:cNvSpPr txBox="1"/>
          <p:nvPr/>
        </p:nvSpPr>
        <p:spPr>
          <a:xfrm>
            <a:off x="2057400" y="552450"/>
            <a:ext cx="2600603" cy="1754326"/>
          </a:xfrm>
          <a:prstGeom prst="rect">
            <a:avLst/>
          </a:prstGeom>
          <a:noFill/>
        </p:spPr>
        <p:txBody>
          <a:bodyPr wrap="square" rtlCol="0">
            <a:spAutoFit/>
          </a:bodyPr>
          <a:lstStyle/>
          <a:p>
            <a:r>
              <a:rPr lang="en-US" sz="1200" b="1" dirty="0" smtClean="0"/>
              <a:t>Operation procedure</a:t>
            </a:r>
          </a:p>
          <a:p>
            <a:r>
              <a:rPr lang="en-US" sz="1200" dirty="0" smtClean="0"/>
              <a:t>The deacetylation reaction was initiated by addition of SIRT1 enzyme. The mix was incubated at 37oC for 30min. Developer was added upon the desired time point and incubated at room temperature for 30min avoiding light. Then read the sample on </a:t>
            </a:r>
            <a:r>
              <a:rPr lang="en-US" sz="1200" dirty="0" err="1" smtClean="0"/>
              <a:t>TeCan</a:t>
            </a:r>
            <a:r>
              <a:rPr lang="en-US" sz="1200" dirty="0" smtClean="0"/>
              <a:t> at Ex/</a:t>
            </a:r>
            <a:r>
              <a:rPr lang="en-US" sz="1200" dirty="0" err="1" smtClean="0"/>
              <a:t>Em</a:t>
            </a:r>
            <a:r>
              <a:rPr lang="en-US" sz="1200" dirty="0" smtClean="0"/>
              <a:t>=420nm/460nm.</a:t>
            </a:r>
            <a:endParaRPr lang="en-US" sz="1200" dirty="0"/>
          </a:p>
        </p:txBody>
      </p:sp>
    </p:spTree>
    <p:extLst>
      <p:ext uri="{BB962C8B-B14F-4D97-AF65-F5344CB8AC3E}">
        <p14:creationId xmlns:p14="http://schemas.microsoft.com/office/powerpoint/2010/main" val="61323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3145156" cy="369332"/>
          </a:xfrm>
          <a:prstGeom prst="rect">
            <a:avLst/>
          </a:prstGeom>
          <a:noFill/>
        </p:spPr>
        <p:txBody>
          <a:bodyPr wrap="none" rtlCol="0">
            <a:spAutoFit/>
          </a:bodyPr>
          <a:lstStyle/>
          <a:p>
            <a:r>
              <a:rPr lang="en-US" b="1" u="sng" dirty="0" err="1" smtClean="0"/>
              <a:t>SIRTainty</a:t>
            </a:r>
            <a:r>
              <a:rPr lang="en-US" b="1" u="sng" dirty="0" smtClean="0"/>
              <a:t> Reading Stability Test</a:t>
            </a:r>
            <a:endParaRPr lang="en-US" b="1" u="sng" dirty="0"/>
          </a:p>
        </p:txBody>
      </p:sp>
      <p:sp>
        <p:nvSpPr>
          <p:cNvPr id="4" name="TextBox 3"/>
          <p:cNvSpPr txBox="1"/>
          <p:nvPr/>
        </p:nvSpPr>
        <p:spPr>
          <a:xfrm>
            <a:off x="76200" y="369332"/>
            <a:ext cx="8915400" cy="1200329"/>
          </a:xfrm>
          <a:prstGeom prst="rect">
            <a:avLst/>
          </a:prstGeom>
          <a:noFill/>
        </p:spPr>
        <p:txBody>
          <a:bodyPr wrap="square" rtlCol="0">
            <a:spAutoFit/>
          </a:bodyPr>
          <a:lstStyle/>
          <a:p>
            <a:r>
              <a:rPr lang="en-US" sz="1200" dirty="0" smtClean="0"/>
              <a:t>To check if the reading is stable and for how long, the data start taking right after 30 min incubation with developer., which is 0min time point. Then more reading was taken in every 10 min. Interesting to see</a:t>
            </a:r>
          </a:p>
          <a:p>
            <a:pPr marL="228600" indent="-228600">
              <a:buAutoNum type="arabicParenBoth"/>
            </a:pPr>
            <a:r>
              <a:rPr lang="en-US" sz="1200" dirty="0" smtClean="0"/>
              <a:t>% activity calculated using method A, keep roughly same</a:t>
            </a:r>
          </a:p>
          <a:p>
            <a:pPr marL="228600" indent="-228600">
              <a:buAutoNum type="arabicParenBoth"/>
            </a:pPr>
            <a:r>
              <a:rPr lang="en-US" sz="1200" dirty="0" smtClean="0"/>
              <a:t>% activity calculated using method B decreased as increasing the time. </a:t>
            </a:r>
          </a:p>
          <a:p>
            <a:endParaRPr lang="en-US" sz="1200" dirty="0"/>
          </a:p>
          <a:p>
            <a:r>
              <a:rPr lang="en-US" sz="1200" dirty="0" smtClean="0"/>
              <a:t>This is very critical in terms of how to choose the right time to read the data.</a:t>
            </a:r>
            <a:endParaRPr lang="en-US" sz="1200" dirty="0"/>
          </a:p>
        </p:txBody>
      </p:sp>
      <p:graphicFrame>
        <p:nvGraphicFramePr>
          <p:cNvPr id="5" name="Chart 4"/>
          <p:cNvGraphicFramePr>
            <a:graphicFrameLocks/>
          </p:cNvGraphicFramePr>
          <p:nvPr>
            <p:extLst>
              <p:ext uri="{D42A27DB-BD31-4B8C-83A1-F6EECF244321}">
                <p14:modId xmlns:p14="http://schemas.microsoft.com/office/powerpoint/2010/main" val="2105589377"/>
              </p:ext>
            </p:extLst>
          </p:nvPr>
        </p:nvGraphicFramePr>
        <p:xfrm>
          <a:off x="1371600" y="1569661"/>
          <a:ext cx="7239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a:graphicFrameLocks/>
          </p:cNvGraphicFramePr>
          <p:nvPr>
            <p:extLst>
              <p:ext uri="{D42A27DB-BD31-4B8C-83A1-F6EECF244321}">
                <p14:modId xmlns:p14="http://schemas.microsoft.com/office/powerpoint/2010/main" val="2937544699"/>
              </p:ext>
            </p:extLst>
          </p:nvPr>
        </p:nvGraphicFramePr>
        <p:xfrm>
          <a:off x="1371600" y="4191000"/>
          <a:ext cx="7239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228600" y="2438400"/>
            <a:ext cx="914400" cy="3416320"/>
          </a:xfrm>
          <a:prstGeom prst="rect">
            <a:avLst/>
          </a:prstGeom>
          <a:noFill/>
        </p:spPr>
        <p:txBody>
          <a:bodyPr wrap="square" rtlCol="0">
            <a:spAutoFit/>
          </a:bodyPr>
          <a:lstStyle/>
          <a:p>
            <a:r>
              <a:rPr lang="en-US" sz="1200" b="1" dirty="0" smtClean="0"/>
              <a:t>Method A</a:t>
            </a:r>
          </a:p>
          <a:p>
            <a:endParaRPr lang="en-US" sz="1200" b="1" dirty="0"/>
          </a:p>
          <a:p>
            <a:endParaRPr lang="en-US" sz="1200" b="1" dirty="0" smtClean="0"/>
          </a:p>
          <a:p>
            <a:endParaRPr lang="en-US" sz="1200" b="1" dirty="0"/>
          </a:p>
          <a:p>
            <a:endParaRPr lang="en-US" sz="1200" b="1" dirty="0" smtClean="0"/>
          </a:p>
          <a:p>
            <a:endParaRPr lang="en-US" sz="1200" b="1" dirty="0"/>
          </a:p>
          <a:p>
            <a:endParaRPr lang="en-US" sz="1200" b="1" dirty="0" smtClean="0"/>
          </a:p>
          <a:p>
            <a:endParaRPr lang="en-US" sz="1200" b="1" dirty="0"/>
          </a:p>
          <a:p>
            <a:endParaRPr lang="en-US" sz="1200" b="1" dirty="0" smtClean="0"/>
          </a:p>
          <a:p>
            <a:endParaRPr lang="en-US" sz="1200" b="1" dirty="0"/>
          </a:p>
          <a:p>
            <a:endParaRPr lang="en-US" sz="1200" b="1" dirty="0" smtClean="0"/>
          </a:p>
          <a:p>
            <a:endParaRPr lang="en-US" sz="1200" b="1" dirty="0"/>
          </a:p>
          <a:p>
            <a:endParaRPr lang="en-US" sz="1200" b="1" dirty="0" smtClean="0"/>
          </a:p>
          <a:p>
            <a:endParaRPr lang="en-US" sz="1200" b="1" dirty="0"/>
          </a:p>
          <a:p>
            <a:endParaRPr lang="en-US" sz="1200" b="1" dirty="0" smtClean="0"/>
          </a:p>
          <a:p>
            <a:endParaRPr lang="en-US" sz="1200" b="1" dirty="0"/>
          </a:p>
          <a:p>
            <a:r>
              <a:rPr lang="en-US" sz="1200" b="1" dirty="0" smtClean="0"/>
              <a:t>Method B</a:t>
            </a:r>
          </a:p>
          <a:p>
            <a:pPr lvl="1"/>
            <a:endParaRPr lang="en-US" sz="1200" b="1" dirty="0"/>
          </a:p>
        </p:txBody>
      </p:sp>
    </p:spTree>
    <p:extLst>
      <p:ext uri="{BB962C8B-B14F-4D97-AF65-F5344CB8AC3E}">
        <p14:creationId xmlns:p14="http://schemas.microsoft.com/office/powerpoint/2010/main" val="3165583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3818546" cy="369332"/>
          </a:xfrm>
          <a:prstGeom prst="rect">
            <a:avLst/>
          </a:prstGeom>
          <a:noFill/>
        </p:spPr>
        <p:txBody>
          <a:bodyPr wrap="none" rtlCol="0">
            <a:spAutoFit/>
          </a:bodyPr>
          <a:lstStyle/>
          <a:p>
            <a:r>
              <a:rPr lang="en-US" b="1" u="sng" dirty="0" err="1" smtClean="0"/>
              <a:t>SIRTainty</a:t>
            </a:r>
            <a:r>
              <a:rPr lang="en-US" b="1" u="sng" dirty="0" smtClean="0"/>
              <a:t> Reading Stability Test Cont’d</a:t>
            </a:r>
            <a:endParaRPr lang="en-US" b="1" u="sng" dirty="0"/>
          </a:p>
        </p:txBody>
      </p:sp>
      <p:graphicFrame>
        <p:nvGraphicFramePr>
          <p:cNvPr id="3" name="Chart 2"/>
          <p:cNvGraphicFramePr>
            <a:graphicFrameLocks/>
          </p:cNvGraphicFramePr>
          <p:nvPr>
            <p:extLst>
              <p:ext uri="{D42A27DB-BD31-4B8C-83A1-F6EECF244321}">
                <p14:modId xmlns:p14="http://schemas.microsoft.com/office/powerpoint/2010/main" val="3371361568"/>
              </p:ext>
            </p:extLst>
          </p:nvPr>
        </p:nvGraphicFramePr>
        <p:xfrm>
          <a:off x="1295400" y="1423095"/>
          <a:ext cx="74676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a:graphicFrameLocks/>
          </p:cNvGraphicFramePr>
          <p:nvPr>
            <p:extLst>
              <p:ext uri="{D42A27DB-BD31-4B8C-83A1-F6EECF244321}">
                <p14:modId xmlns:p14="http://schemas.microsoft.com/office/powerpoint/2010/main" val="3320457930"/>
              </p:ext>
            </p:extLst>
          </p:nvPr>
        </p:nvGraphicFramePr>
        <p:xfrm>
          <a:off x="1295400" y="4114800"/>
          <a:ext cx="74676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228600" y="2286000"/>
            <a:ext cx="914400" cy="3416320"/>
          </a:xfrm>
          <a:prstGeom prst="rect">
            <a:avLst/>
          </a:prstGeom>
          <a:noFill/>
        </p:spPr>
        <p:txBody>
          <a:bodyPr wrap="square" rtlCol="0">
            <a:spAutoFit/>
          </a:bodyPr>
          <a:lstStyle/>
          <a:p>
            <a:r>
              <a:rPr lang="en-US" sz="1200" b="1" dirty="0" smtClean="0"/>
              <a:t>Method A</a:t>
            </a:r>
          </a:p>
          <a:p>
            <a:endParaRPr lang="en-US" sz="1200" b="1" dirty="0"/>
          </a:p>
          <a:p>
            <a:endParaRPr lang="en-US" sz="1200" b="1" dirty="0" smtClean="0"/>
          </a:p>
          <a:p>
            <a:endParaRPr lang="en-US" sz="1200" b="1" dirty="0"/>
          </a:p>
          <a:p>
            <a:endParaRPr lang="en-US" sz="1200" b="1" dirty="0" smtClean="0"/>
          </a:p>
          <a:p>
            <a:endParaRPr lang="en-US" sz="1200" b="1" dirty="0"/>
          </a:p>
          <a:p>
            <a:endParaRPr lang="en-US" sz="1200" b="1" dirty="0" smtClean="0"/>
          </a:p>
          <a:p>
            <a:endParaRPr lang="en-US" sz="1200" b="1" dirty="0"/>
          </a:p>
          <a:p>
            <a:endParaRPr lang="en-US" sz="1200" b="1" dirty="0" smtClean="0"/>
          </a:p>
          <a:p>
            <a:endParaRPr lang="en-US" sz="1200" b="1" dirty="0"/>
          </a:p>
          <a:p>
            <a:endParaRPr lang="en-US" sz="1200" b="1" dirty="0" smtClean="0"/>
          </a:p>
          <a:p>
            <a:endParaRPr lang="en-US" sz="1200" b="1" dirty="0"/>
          </a:p>
          <a:p>
            <a:endParaRPr lang="en-US" sz="1200" b="1" dirty="0" smtClean="0"/>
          </a:p>
          <a:p>
            <a:endParaRPr lang="en-US" sz="1200" b="1" dirty="0"/>
          </a:p>
          <a:p>
            <a:endParaRPr lang="en-US" sz="1200" b="1" dirty="0" smtClean="0"/>
          </a:p>
          <a:p>
            <a:endParaRPr lang="en-US" sz="1200" b="1" dirty="0"/>
          </a:p>
          <a:p>
            <a:r>
              <a:rPr lang="en-US" sz="1200" b="1" dirty="0" smtClean="0"/>
              <a:t>Method B</a:t>
            </a:r>
          </a:p>
          <a:p>
            <a:pPr lvl="1"/>
            <a:endParaRPr lang="en-US" sz="1200" b="1" dirty="0"/>
          </a:p>
        </p:txBody>
      </p:sp>
      <p:sp>
        <p:nvSpPr>
          <p:cNvPr id="6" name="TextBox 5"/>
          <p:cNvSpPr txBox="1"/>
          <p:nvPr/>
        </p:nvSpPr>
        <p:spPr>
          <a:xfrm>
            <a:off x="76200" y="369332"/>
            <a:ext cx="9067800" cy="1015663"/>
          </a:xfrm>
          <a:prstGeom prst="rect">
            <a:avLst/>
          </a:prstGeom>
          <a:noFill/>
        </p:spPr>
        <p:txBody>
          <a:bodyPr wrap="square" rtlCol="0">
            <a:spAutoFit/>
          </a:bodyPr>
          <a:lstStyle/>
          <a:p>
            <a:r>
              <a:rPr lang="en-US" sz="1200" dirty="0" smtClean="0"/>
              <a:t>However, looking at positive control </a:t>
            </a:r>
            <a:r>
              <a:rPr lang="en-US" sz="1200" dirty="0" smtClean="0">
                <a:latin typeface="Symbol" panose="05050102010706020507" pitchFamily="18" charset="2"/>
              </a:rPr>
              <a:t>D</a:t>
            </a:r>
            <a:r>
              <a:rPr lang="en-US" sz="1200" dirty="0" smtClean="0"/>
              <a:t>AFU, the number constantly increasing as increasing time. This is indicated that</a:t>
            </a:r>
          </a:p>
          <a:p>
            <a:pPr marL="228600" indent="-228600">
              <a:buAutoNum type="arabicParenBoth"/>
            </a:pPr>
            <a:r>
              <a:rPr lang="en-US" sz="1200" dirty="0" err="1" smtClean="0"/>
              <a:t>SIRTainty</a:t>
            </a:r>
            <a:r>
              <a:rPr lang="en-US" sz="1200" dirty="0" smtClean="0"/>
              <a:t> assay has no quenching reagent to stop the reaction.</a:t>
            </a:r>
          </a:p>
          <a:p>
            <a:pPr marL="228600" indent="-228600">
              <a:buAutoNum type="arabicParenBoth"/>
            </a:pPr>
            <a:r>
              <a:rPr lang="en-US" sz="1200" dirty="0" smtClean="0"/>
              <a:t>It is possible to study kinetic reaction (initial rate </a:t>
            </a:r>
            <a:r>
              <a:rPr lang="en-US" sz="1200" dirty="0" err="1" smtClean="0"/>
              <a:t>etc</a:t>
            </a:r>
            <a:r>
              <a:rPr lang="en-US" sz="1200" dirty="0" smtClean="0"/>
              <a:t>)  using the same reaction but taking different readings at different time point. This will </a:t>
            </a:r>
          </a:p>
          <a:p>
            <a:pPr marL="685800" lvl="1" indent="-228600">
              <a:buAutoNum type="arabicParenBoth"/>
            </a:pPr>
            <a:r>
              <a:rPr lang="en-US" sz="1200" dirty="0" smtClean="0"/>
              <a:t>Eliminate the error from using different reaction for different time point!!!</a:t>
            </a:r>
          </a:p>
          <a:p>
            <a:pPr marL="685800" lvl="1" indent="-228600">
              <a:buAutoNum type="arabicParenBoth"/>
            </a:pPr>
            <a:r>
              <a:rPr lang="en-US" sz="1200" dirty="0" smtClean="0"/>
              <a:t>Save a lot of reagent!!!</a:t>
            </a:r>
          </a:p>
        </p:txBody>
      </p:sp>
    </p:spTree>
    <p:extLst>
      <p:ext uri="{BB962C8B-B14F-4D97-AF65-F5344CB8AC3E}">
        <p14:creationId xmlns:p14="http://schemas.microsoft.com/office/powerpoint/2010/main" val="790311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4258602" cy="369332"/>
          </a:xfrm>
          <a:prstGeom prst="rect">
            <a:avLst/>
          </a:prstGeom>
          <a:noFill/>
        </p:spPr>
        <p:txBody>
          <a:bodyPr wrap="none" rtlCol="0">
            <a:spAutoFit/>
          </a:bodyPr>
          <a:lstStyle/>
          <a:p>
            <a:r>
              <a:rPr lang="en-US" b="1" dirty="0" err="1"/>
              <a:t>SIRTainty</a:t>
            </a:r>
            <a:r>
              <a:rPr lang="en-US" b="1" dirty="0"/>
              <a:t>™ Class III HDAC </a:t>
            </a:r>
            <a:r>
              <a:rPr lang="en-US" b="1" dirty="0" smtClean="0"/>
              <a:t>Assay – </a:t>
            </a:r>
            <a:r>
              <a:rPr lang="en-US" b="1" dirty="0" smtClean="0"/>
              <a:t>Highlight</a:t>
            </a:r>
            <a:endParaRPr lang="en-US" b="1" dirty="0"/>
          </a:p>
        </p:txBody>
      </p:sp>
      <p:sp>
        <p:nvSpPr>
          <p:cNvPr id="3" name="Rectangle 2"/>
          <p:cNvSpPr/>
          <p:nvPr/>
        </p:nvSpPr>
        <p:spPr>
          <a:xfrm>
            <a:off x="228600" y="457200"/>
            <a:ext cx="8763000" cy="954107"/>
          </a:xfrm>
          <a:prstGeom prst="rect">
            <a:avLst/>
          </a:prstGeom>
        </p:spPr>
        <p:txBody>
          <a:bodyPr wrap="square">
            <a:spAutoFit/>
          </a:bodyPr>
          <a:lstStyle/>
          <a:p>
            <a:pPr marL="285750" indent="-285750">
              <a:buFont typeface="Wingdings" panose="05000000000000000000" pitchFamily="2" charset="2"/>
              <a:buChar char="ü"/>
            </a:pPr>
            <a:r>
              <a:rPr lang="en-US" sz="1400" dirty="0" smtClean="0"/>
              <a:t>SIRT1 activation was detected by addition of 50uM DHP1c under current conditions (Exact JMC 2015 conditions).</a:t>
            </a:r>
          </a:p>
          <a:p>
            <a:pPr marL="285750" indent="-285750">
              <a:buFont typeface="Wingdings" panose="05000000000000000000" pitchFamily="2" charset="2"/>
              <a:buChar char="ü"/>
            </a:pPr>
            <a:r>
              <a:rPr lang="en-US" sz="1400" dirty="0" smtClean="0"/>
              <a:t>Method for % Activity calculation are important.</a:t>
            </a:r>
          </a:p>
          <a:p>
            <a:pPr marL="285750" indent="-285750">
              <a:buFont typeface="Wingdings" panose="05000000000000000000" pitchFamily="2" charset="2"/>
              <a:buChar char="ü"/>
            </a:pPr>
            <a:r>
              <a:rPr lang="en-US" sz="1400" dirty="0" err="1" smtClean="0"/>
              <a:t>SIRTainty</a:t>
            </a:r>
            <a:r>
              <a:rPr lang="en-US" sz="1400" dirty="0" smtClean="0"/>
              <a:t> assay can be used for initial rate study.</a:t>
            </a:r>
          </a:p>
          <a:p>
            <a:pPr marL="285750" indent="-285750">
              <a:buFont typeface="Wingdings" panose="05000000000000000000" pitchFamily="2" charset="2"/>
              <a:buChar char="ü"/>
            </a:pPr>
            <a:endParaRPr lang="en-US" sz="1400" dirty="0"/>
          </a:p>
        </p:txBody>
      </p:sp>
      <p:sp>
        <p:nvSpPr>
          <p:cNvPr id="4" name="TextBox 3"/>
          <p:cNvSpPr txBox="1"/>
          <p:nvPr/>
        </p:nvSpPr>
        <p:spPr>
          <a:xfrm>
            <a:off x="0" y="1383268"/>
            <a:ext cx="1112805" cy="369332"/>
          </a:xfrm>
          <a:prstGeom prst="rect">
            <a:avLst/>
          </a:prstGeom>
          <a:noFill/>
        </p:spPr>
        <p:txBody>
          <a:bodyPr wrap="none" rtlCol="0">
            <a:spAutoFit/>
          </a:bodyPr>
          <a:lstStyle/>
          <a:p>
            <a:r>
              <a:rPr lang="en-US" b="1" dirty="0" smtClean="0"/>
              <a:t>Next Step</a:t>
            </a:r>
          </a:p>
        </p:txBody>
      </p:sp>
      <p:sp>
        <p:nvSpPr>
          <p:cNvPr id="5" name="Rectangle 4"/>
          <p:cNvSpPr/>
          <p:nvPr/>
        </p:nvSpPr>
        <p:spPr>
          <a:xfrm>
            <a:off x="228600" y="1789093"/>
            <a:ext cx="8763000" cy="2031325"/>
          </a:xfrm>
          <a:prstGeom prst="rect">
            <a:avLst/>
          </a:prstGeom>
        </p:spPr>
        <p:txBody>
          <a:bodyPr wrap="square">
            <a:spAutoFit/>
          </a:bodyPr>
          <a:lstStyle/>
          <a:p>
            <a:pPr marL="285750" indent="-285750">
              <a:buFont typeface="Wingdings" panose="05000000000000000000" pitchFamily="2" charset="2"/>
              <a:buChar char="ü"/>
            </a:pPr>
            <a:r>
              <a:rPr lang="en-US" sz="1400" dirty="0" smtClean="0"/>
              <a:t>The reactions solutions from </a:t>
            </a:r>
            <a:r>
              <a:rPr lang="en-US" sz="1400" dirty="0" err="1" smtClean="0"/>
              <a:t>SIRTainty</a:t>
            </a:r>
            <a:r>
              <a:rPr lang="en-US" sz="1400" dirty="0" smtClean="0"/>
              <a:t> have been collected and frozen into -80oC.</a:t>
            </a:r>
          </a:p>
          <a:p>
            <a:pPr marL="285750" indent="-285750">
              <a:buFont typeface="Wingdings" panose="05000000000000000000" pitchFamily="2" charset="2"/>
              <a:buChar char="ü"/>
            </a:pPr>
            <a:r>
              <a:rPr lang="en-US" sz="1400" dirty="0" smtClean="0"/>
              <a:t>HPLC method need to be applied to validate the DHP1c/SIRT1 </a:t>
            </a:r>
            <a:r>
              <a:rPr lang="en-US" sz="1400" dirty="0" err="1" smtClean="0"/>
              <a:t>SIRTainty</a:t>
            </a:r>
            <a:r>
              <a:rPr lang="en-US" sz="1400" dirty="0" smtClean="0"/>
              <a:t> results. </a:t>
            </a:r>
          </a:p>
          <a:p>
            <a:pPr marL="742950" lvl="1" indent="-285750">
              <a:buFont typeface="Wingdings" panose="05000000000000000000" pitchFamily="2" charset="2"/>
              <a:buChar char="ü"/>
            </a:pPr>
            <a:r>
              <a:rPr lang="en-US" sz="1400" dirty="0" smtClean="0"/>
              <a:t>Run samples collected from </a:t>
            </a:r>
            <a:r>
              <a:rPr lang="en-US" sz="1400" dirty="0" err="1" smtClean="0"/>
              <a:t>SIRTainty</a:t>
            </a:r>
            <a:r>
              <a:rPr lang="en-US" sz="1400" dirty="0" smtClean="0"/>
              <a:t> reaction</a:t>
            </a:r>
          </a:p>
          <a:p>
            <a:pPr marL="742950" lvl="1" indent="-285750">
              <a:buFont typeface="Wingdings" panose="05000000000000000000" pitchFamily="2" charset="2"/>
              <a:buChar char="ü"/>
            </a:pPr>
            <a:r>
              <a:rPr lang="en-US" sz="1400" dirty="0" smtClean="0"/>
              <a:t>Prepare reactions under the same conditions for the first step. Read the finished reaction sample without adding developer.</a:t>
            </a:r>
          </a:p>
          <a:p>
            <a:pPr marL="285750" indent="-285750">
              <a:buFont typeface="Wingdings" panose="05000000000000000000" pitchFamily="2" charset="2"/>
              <a:buChar char="ü"/>
            </a:pPr>
            <a:r>
              <a:rPr lang="en-US" sz="1400" dirty="0" smtClean="0"/>
              <a:t>If the activation have been spotted, it may suggested DHP1c is a substrate specific SIRT1 activator.</a:t>
            </a:r>
          </a:p>
          <a:p>
            <a:pPr marL="285750" indent="-285750">
              <a:buFont typeface="Wingdings" panose="05000000000000000000" pitchFamily="2" charset="2"/>
              <a:buChar char="ü"/>
            </a:pPr>
            <a:r>
              <a:rPr lang="en-US" sz="1400" dirty="0" smtClean="0"/>
              <a:t>we will move to test DHP1c/SIRT3 using H3K14 peptide (available in lab) using </a:t>
            </a:r>
            <a:r>
              <a:rPr lang="en-US" sz="1400" dirty="0" err="1" smtClean="0"/>
              <a:t>SIRTainty</a:t>
            </a:r>
            <a:r>
              <a:rPr lang="en-US" sz="1400" dirty="0" smtClean="0"/>
              <a:t> assay. </a:t>
            </a:r>
          </a:p>
          <a:p>
            <a:pPr lvl="1"/>
            <a:endParaRPr lang="en-US" sz="1400" dirty="0" smtClean="0"/>
          </a:p>
          <a:p>
            <a:pPr marL="285750" indent="-285750">
              <a:buFont typeface="Wingdings" panose="05000000000000000000" pitchFamily="2" charset="2"/>
              <a:buChar char="ü"/>
            </a:pPr>
            <a:endParaRPr lang="en-US" sz="1400" dirty="0"/>
          </a:p>
        </p:txBody>
      </p:sp>
    </p:spTree>
    <p:extLst>
      <p:ext uri="{BB962C8B-B14F-4D97-AF65-F5344CB8AC3E}">
        <p14:creationId xmlns:p14="http://schemas.microsoft.com/office/powerpoint/2010/main" val="36631959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4066</TotalTime>
  <Words>1064</Words>
  <Application>Microsoft Office PowerPoint</Application>
  <PresentationFormat>On-screen Show (4:3)</PresentationFormat>
  <Paragraphs>242</Paragraphs>
  <Slides>7</Slides>
  <Notes>2</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xguan</dc:creator>
  <cp:lastModifiedBy>xguan</cp:lastModifiedBy>
  <cp:revision>32</cp:revision>
  <dcterms:created xsi:type="dcterms:W3CDTF">2016-05-10T19:18:10Z</dcterms:created>
  <dcterms:modified xsi:type="dcterms:W3CDTF">2016-05-27T19:48:53Z</dcterms:modified>
</cp:coreProperties>
</file>