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1" r:id="rId4"/>
    <p:sldId id="258" r:id="rId5"/>
    <p:sldId id="263" r:id="rId6"/>
    <p:sldId id="262" r:id="rId7"/>
    <p:sldId id="259" r:id="rId8"/>
    <p:sldId id="260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AceCS2%20vs.%20p53%20deacetylation%20efficiency%20for%20in-house%20SIRT3%20comparis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AceCS2%20vs.%20p53%20deacetylation%20efficiency%20for%20in-house%20SIRT3%20comparis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390310849698004"/>
          <c:y val="5.1400554097404488E-2"/>
          <c:w val="0.83223628371754732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v>p53 peptide</c:v>
          </c:tx>
          <c:invertIfNegative val="0"/>
          <c:cat>
            <c:strRef>
              <c:f>Sheet1!$L$7:$L$8</c:f>
              <c:strCache>
                <c:ptCount val="2"/>
                <c:pt idx="0">
                  <c:v>30min</c:v>
                </c:pt>
                <c:pt idx="1">
                  <c:v>60min</c:v>
                </c:pt>
              </c:strCache>
            </c:strRef>
          </c:cat>
          <c:val>
            <c:numRef>
              <c:f>Sheet1!$M$7:$N$7</c:f>
              <c:numCache>
                <c:formatCode>General</c:formatCode>
                <c:ptCount val="2"/>
                <c:pt idx="0">
                  <c:v>208.6</c:v>
                </c:pt>
                <c:pt idx="1">
                  <c:v>431.5</c:v>
                </c:pt>
              </c:numCache>
            </c:numRef>
          </c:val>
        </c:ser>
        <c:ser>
          <c:idx val="1"/>
          <c:order val="1"/>
          <c:tx>
            <c:v>AceCS2 peptide</c:v>
          </c:tx>
          <c:invertIfNegative val="0"/>
          <c:cat>
            <c:strRef>
              <c:f>Sheet1!$L$7:$L$8</c:f>
              <c:strCache>
                <c:ptCount val="2"/>
                <c:pt idx="0">
                  <c:v>30min</c:v>
                </c:pt>
                <c:pt idx="1">
                  <c:v>60min</c:v>
                </c:pt>
              </c:strCache>
            </c:strRef>
          </c:cat>
          <c:val>
            <c:numRef>
              <c:f>Sheet1!$M$8:$N$8</c:f>
              <c:numCache>
                <c:formatCode>General</c:formatCode>
                <c:ptCount val="2"/>
                <c:pt idx="0">
                  <c:v>421.4</c:v>
                </c:pt>
                <c:pt idx="1">
                  <c:v>617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1077504"/>
        <c:axId val="201079040"/>
      </c:barChart>
      <c:catAx>
        <c:axId val="2010775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01079040"/>
        <c:crosses val="autoZero"/>
        <c:auto val="1"/>
        <c:lblAlgn val="ctr"/>
        <c:lblOffset val="100"/>
        <c:noMultiLvlLbl val="0"/>
      </c:catAx>
      <c:valAx>
        <c:axId val="20107904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Product formed, pmoles</a:t>
                </a:r>
              </a:p>
            </c:rich>
          </c:tx>
          <c:layout>
            <c:manualLayout>
              <c:xMode val="edge"/>
              <c:yMode val="edge"/>
              <c:x val="1.9244220978401796E-3"/>
              <c:y val="0.1790179352580927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1077504"/>
        <c:crosses val="autoZero"/>
        <c:crossBetween val="between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20225013539974168"/>
          <c:y val="7.6539134531260516E-2"/>
          <c:w val="0.37165177244410713"/>
          <c:h val="0.12576771653543306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380361969679166"/>
          <c:y val="5.1400554097404488E-2"/>
          <c:w val="0.81233576213421088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v>p53 peptide</c:v>
          </c:tx>
          <c:invertIfNegative val="0"/>
          <c:cat>
            <c:strRef>
              <c:f>Sheet1!$L$7:$L$8</c:f>
              <c:strCache>
                <c:ptCount val="2"/>
                <c:pt idx="0">
                  <c:v>30min</c:v>
                </c:pt>
                <c:pt idx="1">
                  <c:v>60min</c:v>
                </c:pt>
              </c:strCache>
            </c:strRef>
          </c:cat>
          <c:val>
            <c:numRef>
              <c:f>Sheet1!$M$27:$M$28</c:f>
              <c:numCache>
                <c:formatCode>General</c:formatCode>
                <c:ptCount val="2"/>
                <c:pt idx="0">
                  <c:v>1987.9</c:v>
                </c:pt>
                <c:pt idx="1">
                  <c:v>3327.1</c:v>
                </c:pt>
              </c:numCache>
            </c:numRef>
          </c:val>
        </c:ser>
        <c:ser>
          <c:idx val="1"/>
          <c:order val="1"/>
          <c:tx>
            <c:v>AceCS2 peptide</c:v>
          </c:tx>
          <c:invertIfNegative val="0"/>
          <c:cat>
            <c:strRef>
              <c:f>Sheet1!$L$7:$L$8</c:f>
              <c:strCache>
                <c:ptCount val="2"/>
                <c:pt idx="0">
                  <c:v>30min</c:v>
                </c:pt>
                <c:pt idx="1">
                  <c:v>60min</c:v>
                </c:pt>
              </c:strCache>
            </c:strRef>
          </c:cat>
          <c:val>
            <c:numRef>
              <c:f>Sheet1!$N$27:$N$28</c:f>
              <c:numCache>
                <c:formatCode>General</c:formatCode>
                <c:ptCount val="2"/>
                <c:pt idx="0">
                  <c:v>2802.8</c:v>
                </c:pt>
                <c:pt idx="1">
                  <c:v>3511.8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3838208"/>
        <c:axId val="203840896"/>
      </c:barChart>
      <c:catAx>
        <c:axId val="2038382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03840896"/>
        <c:crosses val="autoZero"/>
        <c:auto val="1"/>
        <c:lblAlgn val="ctr"/>
        <c:lblOffset val="100"/>
        <c:noMultiLvlLbl val="0"/>
      </c:catAx>
      <c:valAx>
        <c:axId val="20384089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Product formed, pmoles</a:t>
                </a:r>
              </a:p>
            </c:rich>
          </c:tx>
          <c:layout>
            <c:manualLayout>
              <c:xMode val="edge"/>
              <c:yMode val="edge"/>
              <c:x val="1.9244220978401796E-3"/>
              <c:y val="0.1790179352580927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3838208"/>
        <c:crosses val="autoZero"/>
        <c:crossBetween val="between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17508442041759703"/>
          <c:y val="5.1004921259842517E-2"/>
          <c:w val="0.37165177244410713"/>
          <c:h val="0.12576771653543306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EB1E-0100-4166-9BB2-633841E517D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7DEA-D4DC-475D-8091-247809773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3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EB1E-0100-4166-9BB2-633841E517D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7DEA-D4DC-475D-8091-247809773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1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EB1E-0100-4166-9BB2-633841E517D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7DEA-D4DC-475D-8091-247809773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6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EB1E-0100-4166-9BB2-633841E517D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7DEA-D4DC-475D-8091-247809773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00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EB1E-0100-4166-9BB2-633841E517D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7DEA-D4DC-475D-8091-247809773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4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EB1E-0100-4166-9BB2-633841E517D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7DEA-D4DC-475D-8091-247809773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04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EB1E-0100-4166-9BB2-633841E517D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7DEA-D4DC-475D-8091-247809773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525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EB1E-0100-4166-9BB2-633841E517D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7DEA-D4DC-475D-8091-247809773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904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EB1E-0100-4166-9BB2-633841E517D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7DEA-D4DC-475D-8091-247809773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03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EB1E-0100-4166-9BB2-633841E517D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7DEA-D4DC-475D-8091-247809773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0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EB1E-0100-4166-9BB2-633841E517D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7DEA-D4DC-475D-8091-247809773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5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BEB1E-0100-4166-9BB2-633841E517D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E7DEA-D4DC-475D-8091-247809773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61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6320" y="2133600"/>
            <a:ext cx="731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700" b="1" dirty="0" smtClean="0"/>
              <a:t>Comparison of deacetylation efficiency between  AceCS2 and p53 by in-house SIRT3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628071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6572" y="152400"/>
            <a:ext cx="8788827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Remarks</a:t>
            </a:r>
          </a:p>
          <a:p>
            <a:r>
              <a:rPr lang="en-US" b="1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Under sub saturating  conditions, AceCS2 peptide </a:t>
            </a:r>
            <a:r>
              <a:rPr lang="en-US" sz="1400" dirty="0" err="1" smtClean="0"/>
              <a:t>deacetylated</a:t>
            </a:r>
            <a:r>
              <a:rPr lang="en-US" sz="1400" dirty="0" smtClean="0"/>
              <a:t> </a:t>
            </a:r>
            <a:r>
              <a:rPr lang="en-US" sz="1400" dirty="0"/>
              <a:t>more efficiently by in-house </a:t>
            </a:r>
            <a:r>
              <a:rPr lang="en-US" sz="1400" dirty="0" smtClean="0"/>
              <a:t>SIRT3.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Under saturating  conditions, AceCS2 peptide </a:t>
            </a:r>
            <a:r>
              <a:rPr lang="en-US" sz="1400" dirty="0" err="1" smtClean="0"/>
              <a:t>deacetylated</a:t>
            </a:r>
            <a:r>
              <a:rPr lang="en-US" sz="1400" dirty="0" smtClean="0"/>
              <a:t> more efficiently by in-house SIRT3.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The conditions selected from AU experiments, down the line, therefore, the current data can be used for comparison of the performance of Old HPLC+ New column vs. New HPLC + old column.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38501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28600"/>
            <a:ext cx="84582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Experimental conditions</a:t>
            </a:r>
            <a:endParaRPr lang="en-US" sz="1400" dirty="0"/>
          </a:p>
          <a:p>
            <a:pPr lvl="1"/>
            <a:r>
              <a:rPr lang="en-US" sz="1400" dirty="0" smtClean="0"/>
              <a:t>[</a:t>
            </a:r>
            <a:r>
              <a:rPr lang="en-US" sz="1400" dirty="0"/>
              <a:t>In-house SIRT3</a:t>
            </a:r>
            <a:r>
              <a:rPr lang="en-US" sz="1400" dirty="0" smtClean="0"/>
              <a:t>]=9.5U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dirty="0"/>
              <a:t>[AceCS2 or p53 peptide]= 50, 600 </a:t>
            </a:r>
            <a:r>
              <a:rPr lang="en-US" sz="1400" dirty="0" err="1"/>
              <a:t>uM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dirty="0"/>
              <a:t>[NAD+]=100, 2000 </a:t>
            </a:r>
            <a:r>
              <a:rPr lang="en-US" sz="1400" dirty="0" err="1"/>
              <a:t>uM</a:t>
            </a:r>
            <a:endParaRPr lang="en-US" sz="1400" dirty="0"/>
          </a:p>
          <a:p>
            <a:pPr lvl="1"/>
            <a:r>
              <a:rPr lang="en-US" sz="1400" dirty="0"/>
              <a:t>Temp.= </a:t>
            </a:r>
            <a:r>
              <a:rPr lang="en-US" sz="1400" dirty="0" smtClean="0"/>
              <a:t>37 </a:t>
            </a:r>
            <a:r>
              <a:rPr lang="en-US" sz="1400" baseline="30000" dirty="0" err="1" smtClean="0"/>
              <a:t>o</a:t>
            </a:r>
            <a:r>
              <a:rPr lang="en-US" sz="1400" dirty="0" err="1" smtClean="0"/>
              <a:t>C</a:t>
            </a:r>
            <a:endParaRPr lang="en-US" sz="1400" dirty="0"/>
          </a:p>
          <a:p>
            <a:pPr lvl="1"/>
            <a:r>
              <a:rPr lang="en-US" sz="1400" dirty="0"/>
              <a:t>Time point = 30 </a:t>
            </a:r>
            <a:r>
              <a:rPr lang="en-US" sz="1400" dirty="0" smtClean="0"/>
              <a:t>min</a:t>
            </a:r>
          </a:p>
          <a:p>
            <a:endParaRPr lang="en-US" sz="1400" b="1" dirty="0"/>
          </a:p>
          <a:p>
            <a:r>
              <a:rPr lang="en-US" sz="1400" b="1" dirty="0" smtClean="0"/>
              <a:t>Note: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In-house SIRT3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Batch 3 with activity 0.95U/</a:t>
            </a:r>
            <a:r>
              <a:rPr lang="en-US" sz="1400" dirty="0" err="1" smtClean="0"/>
              <a:t>ul</a:t>
            </a:r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P53 peptide</a:t>
            </a:r>
            <a:endParaRPr lang="en-US" sz="14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400" dirty="0"/>
              <a:t>Pep1: NH2-KKGQSTSRHK(</a:t>
            </a:r>
            <a:r>
              <a:rPr lang="en-US" sz="1400" dirty="0" err="1"/>
              <a:t>KAc</a:t>
            </a:r>
            <a:r>
              <a:rPr lang="en-US" sz="1400" dirty="0"/>
              <a:t>)LMFKTEG-COOH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400" dirty="0"/>
              <a:t>Pep1c: NH2-KKGQSTSRHKKLMFKTEG-COOH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K</a:t>
            </a:r>
            <a:r>
              <a:rPr lang="en-US" sz="1400" b="1" baseline="30000" dirty="0" smtClean="0"/>
              <a:t>642</a:t>
            </a:r>
            <a:r>
              <a:rPr lang="en-US" sz="1400" b="1" dirty="0" smtClean="0"/>
              <a:t>acetylated </a:t>
            </a:r>
            <a:r>
              <a:rPr lang="en-US" sz="1400" b="1" dirty="0"/>
              <a:t>human acetyl-coenzyme A </a:t>
            </a:r>
            <a:r>
              <a:rPr lang="en-US" sz="1400" b="1" dirty="0" err="1"/>
              <a:t>synthetase</a:t>
            </a:r>
            <a:r>
              <a:rPr lang="en-US" sz="1400" b="1" dirty="0"/>
              <a:t> 2 (AceCS2) </a:t>
            </a:r>
            <a:endParaRPr lang="en-US" sz="1400" b="1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Pep3</a:t>
            </a:r>
            <a:r>
              <a:rPr lang="en-US" sz="1400" dirty="0"/>
              <a:t>: NH2-TRSG(</a:t>
            </a:r>
            <a:r>
              <a:rPr lang="en-US" sz="1400" dirty="0" err="1"/>
              <a:t>KAc</a:t>
            </a:r>
            <a:r>
              <a:rPr lang="en-US" sz="1400" dirty="0"/>
              <a:t>)VMRRLLR-COOH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400" dirty="0"/>
              <a:t>Pep3c: NH2-TRSGKVMRRLLR-COOH</a:t>
            </a:r>
            <a:r>
              <a:rPr lang="en-US" sz="1400" b="1" dirty="0"/>
              <a:t/>
            </a:r>
            <a:br>
              <a:rPr lang="en-US" sz="1400" b="1" dirty="0"/>
            </a:b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4614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609600"/>
            <a:ext cx="8334375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819510" y="1063823"/>
            <a:ext cx="228589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1400" b="1" dirty="0" smtClean="0">
                <a:solidFill>
                  <a:srgbClr val="0000FF"/>
                </a:solidFill>
              </a:rPr>
              <a:t>Deacetyl-AceCS2</a:t>
            </a:r>
            <a:endParaRPr lang="en-US" alt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" y="61519"/>
            <a:ext cx="590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Identify retention time of different acetyl/</a:t>
            </a:r>
            <a:r>
              <a:rPr lang="en-US" b="1" u="sng" dirty="0" err="1" smtClean="0"/>
              <a:t>deacetyl</a:t>
            </a:r>
            <a:r>
              <a:rPr lang="en-US" b="1" u="sng" dirty="0" smtClean="0"/>
              <a:t> peptides</a:t>
            </a:r>
            <a:endParaRPr lang="en-US" b="1" u="sng" dirty="0"/>
          </a:p>
        </p:txBody>
      </p:sp>
      <p:sp>
        <p:nvSpPr>
          <p:cNvPr id="5" name="Rectangle 4"/>
          <p:cNvSpPr/>
          <p:nvPr/>
        </p:nvSpPr>
        <p:spPr>
          <a:xfrm>
            <a:off x="4114800" y="1673423"/>
            <a:ext cx="12494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400" b="1" dirty="0" smtClean="0">
                <a:solidFill>
                  <a:srgbClr val="0000FF"/>
                </a:solidFill>
              </a:rPr>
              <a:t>Acetyl-AceCS2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905000" y="3505200"/>
            <a:ext cx="228589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1400" b="1" dirty="0" smtClean="0">
                <a:solidFill>
                  <a:srgbClr val="FF00FF"/>
                </a:solidFill>
              </a:rPr>
              <a:t>Deacetyl-p53</a:t>
            </a:r>
            <a:endParaRPr lang="en-US" altLang="en-US" sz="1400" b="1" dirty="0" smtClean="0">
              <a:solidFill>
                <a:srgbClr val="FF00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0290" y="4114800"/>
            <a:ext cx="9833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400" b="1" dirty="0" smtClean="0">
                <a:solidFill>
                  <a:srgbClr val="FF00FF"/>
                </a:solidFill>
              </a:rPr>
              <a:t>Acetyl-p53</a:t>
            </a:r>
          </a:p>
        </p:txBody>
      </p:sp>
    </p:spTree>
    <p:extLst>
      <p:ext uri="{BB962C8B-B14F-4D97-AF65-F5344CB8AC3E}">
        <p14:creationId xmlns:p14="http://schemas.microsoft.com/office/powerpoint/2010/main" val="2744754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815856"/>
              </p:ext>
            </p:extLst>
          </p:nvPr>
        </p:nvGraphicFramePr>
        <p:xfrm>
          <a:off x="228600" y="609600"/>
          <a:ext cx="8686798" cy="2819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6323"/>
                <a:gridCol w="1060277"/>
                <a:gridCol w="1066800"/>
                <a:gridCol w="1066800"/>
                <a:gridCol w="1066800"/>
                <a:gridCol w="1143000"/>
                <a:gridCol w="1066798"/>
              </a:tblGrid>
              <a:tr h="28194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sng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[NAD+] = 100uM</a:t>
                      </a:r>
                      <a:endParaRPr lang="en-US" sz="1400" b="1" i="1" u="sng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u="sng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[Peptide]= 50uM</a:t>
                      </a:r>
                      <a:endParaRPr lang="en-US" sz="1400" b="1" i="1" u="sng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p53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b="1" u="none" strike="noStrike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AceCS2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1940"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1" u="sng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 min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30min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60min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 min</a:t>
                      </a:r>
                      <a:endParaRPr lang="en-US" sz="1400" b="1" i="0" u="none" strike="noStrik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30min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60min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Rt_Product</a:t>
                      </a:r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, min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Rt</a:t>
                      </a:r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_ Acetyl- peptide, min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400" b="1" u="none" strike="noStrike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Rt</a:t>
                      </a:r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, min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Peak </a:t>
                      </a:r>
                      <a:r>
                        <a:rPr lang="en-US" sz="1400" b="1" u="none" strike="noStrike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Are_product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495538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239326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359211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Peak </a:t>
                      </a:r>
                      <a:r>
                        <a:rPr lang="en-US" sz="1400" b="1" u="none" strike="noStrike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Are_Acetyl</a:t>
                      </a:r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peptide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1873354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1856208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1123548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869971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805077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Total Area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2091528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2351746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1123548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1109297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1164288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% Product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pmoles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421.4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431.5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617.0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6573" y="64423"/>
            <a:ext cx="8179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AceCS2 and p53 </a:t>
            </a:r>
            <a:r>
              <a:rPr lang="en-US" b="1" dirty="0" smtClean="0"/>
              <a:t>D</a:t>
            </a:r>
            <a:r>
              <a:rPr lang="en-US" b="1" dirty="0" smtClean="0"/>
              <a:t>eacetylation efficiency by in-house SIRT3- Sub saturating condition</a:t>
            </a:r>
            <a:endParaRPr lang="en-US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4118515"/>
              </p:ext>
            </p:extLst>
          </p:nvPr>
        </p:nvGraphicFramePr>
        <p:xfrm>
          <a:off x="1905000" y="3733800"/>
          <a:ext cx="48006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2639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9550" y="192643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p53</a:t>
            </a:r>
            <a:endParaRPr lang="en-US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39" y="566738"/>
            <a:ext cx="8835261" cy="598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705600" y="1676400"/>
            <a:ext cx="1219200" cy="4953000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85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561975"/>
            <a:ext cx="8724900" cy="591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9550" y="19264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AceCS2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7010400" y="1676400"/>
            <a:ext cx="1219200" cy="4953000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320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88823"/>
              </p:ext>
            </p:extLst>
          </p:nvPr>
        </p:nvGraphicFramePr>
        <p:xfrm>
          <a:off x="304800" y="457200"/>
          <a:ext cx="8534402" cy="2819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7441"/>
                <a:gridCol w="1212937"/>
                <a:gridCol w="1212937"/>
                <a:gridCol w="1212937"/>
                <a:gridCol w="906050"/>
                <a:gridCol w="906050"/>
                <a:gridCol w="906050"/>
              </a:tblGrid>
              <a:tr h="28194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sng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[NAD+] = </a:t>
                      </a:r>
                      <a:r>
                        <a:rPr lang="en-US" sz="1400" b="1" u="sng" strike="noStrike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2000uM</a:t>
                      </a:r>
                      <a:endParaRPr lang="en-US" sz="1400" b="1" i="1" u="sng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u="sng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[Peptide]= </a:t>
                      </a:r>
                      <a:r>
                        <a:rPr lang="en-US" sz="1400" b="1" u="sng" strike="noStrike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600uM</a:t>
                      </a:r>
                      <a:endParaRPr lang="en-US" sz="1400" b="1" i="1" u="sng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p53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b="1" u="none" strike="noStrike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AceCS2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1940"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1" u="sng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 min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30min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60min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 min</a:t>
                      </a:r>
                      <a:endParaRPr lang="en-US" sz="1400" b="1" i="0" u="none" strike="noStrik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30min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60min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Rt_Product</a:t>
                      </a:r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, min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Rt</a:t>
                      </a:r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_ Acetyl- peptide, min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13.833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13.833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13.783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14.767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400" b="1" u="none" strike="noStrike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Rt</a:t>
                      </a:r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, min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Peak </a:t>
                      </a:r>
                      <a:r>
                        <a:rPr lang="en-US" sz="1400" b="1" u="none" strike="noStrike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Are_product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1837706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3167191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1447055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1831106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Peak </a:t>
                      </a:r>
                      <a:r>
                        <a:rPr lang="en-US" sz="1400" b="1" u="none" strike="noStrike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Are_Acetyl</a:t>
                      </a:r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peptide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22146987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20348934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19679357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12108531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10943774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10683000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Total Area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22146987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22186640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22846548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12108531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12390829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12514106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% Product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pmoles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1987.9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3327.1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2802.8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3511.8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6297" y="64423"/>
            <a:ext cx="7859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AceCS2 and p53 </a:t>
            </a:r>
            <a:r>
              <a:rPr lang="en-US" b="1" dirty="0" smtClean="0"/>
              <a:t>D</a:t>
            </a:r>
            <a:r>
              <a:rPr lang="en-US" b="1" dirty="0" smtClean="0"/>
              <a:t>eacetylation efficiency by in-house SIRT3- Saturating condition</a:t>
            </a:r>
            <a:endParaRPr lang="en-US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288278"/>
              </p:ext>
            </p:extLst>
          </p:nvPr>
        </p:nvGraphicFramePr>
        <p:xfrm>
          <a:off x="1981200" y="3581400"/>
          <a:ext cx="51054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8574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4" y="557213"/>
            <a:ext cx="8831996" cy="5997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9550" y="192643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p53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6705600" y="990600"/>
            <a:ext cx="1371600" cy="5638800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63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17" y="685800"/>
            <a:ext cx="8835283" cy="5992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9550" y="19264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AceCS2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6096000" y="1219200"/>
            <a:ext cx="1219200" cy="5562600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990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282</Words>
  <Application>Microsoft Office PowerPoint</Application>
  <PresentationFormat>On-screen Show (4:3)</PresentationFormat>
  <Paragraphs>150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14</cp:revision>
  <dcterms:created xsi:type="dcterms:W3CDTF">2016-06-10T14:09:47Z</dcterms:created>
  <dcterms:modified xsi:type="dcterms:W3CDTF">2016-06-10T20:12:07Z</dcterms:modified>
</cp:coreProperties>
</file>