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912439831946801"/>
          <c:y val="9.1454442722764484E-2"/>
          <c:w val="0.82809580052493437"/>
          <c:h val="0.78169364246135897"/>
        </c:manualLayout>
      </c:layout>
      <c:scatterChart>
        <c:scatterStyle val="lineMarker"/>
        <c:varyColors val="0"/>
        <c:ser>
          <c:idx val="0"/>
          <c:order val="0"/>
          <c:tx>
            <c:v>600uM K122 + 50uM NAD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9.1687057033180294E-2"/>
                  <c:y val="-0.54021716369657768"/>
                </c:manualLayout>
              </c:layout>
              <c:numFmt formatCode="General" sourceLinked="0"/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sz="1200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Sheet1!$O$17:$O$25</c:f>
                <c:numCache>
                  <c:formatCode>General</c:formatCode>
                  <c:ptCount val="9"/>
                  <c:pt idx="0">
                    <c:v>0</c:v>
                  </c:pt>
                  <c:pt idx="1">
                    <c:v>1.9</c:v>
                  </c:pt>
                  <c:pt idx="2">
                    <c:v>6.7</c:v>
                  </c:pt>
                  <c:pt idx="3">
                    <c:v>1.8</c:v>
                  </c:pt>
                  <c:pt idx="4">
                    <c:v>3.6</c:v>
                  </c:pt>
                  <c:pt idx="5">
                    <c:v>4.0999999999999996</c:v>
                  </c:pt>
                  <c:pt idx="6">
                    <c:v>3.6</c:v>
                  </c:pt>
                  <c:pt idx="7">
                    <c:v>2.9</c:v>
                  </c:pt>
                  <c:pt idx="8">
                    <c:v>0.4</c:v>
                  </c:pt>
                </c:numCache>
              </c:numRef>
            </c:plus>
            <c:minus>
              <c:numRef>
                <c:f>Sheet1!$O$17:$O$25</c:f>
                <c:numCache>
                  <c:formatCode>General</c:formatCode>
                  <c:ptCount val="9"/>
                  <c:pt idx="0">
                    <c:v>0</c:v>
                  </c:pt>
                  <c:pt idx="1">
                    <c:v>1.9</c:v>
                  </c:pt>
                  <c:pt idx="2">
                    <c:v>6.7</c:v>
                  </c:pt>
                  <c:pt idx="3">
                    <c:v>1.8</c:v>
                  </c:pt>
                  <c:pt idx="4">
                    <c:v>3.6</c:v>
                  </c:pt>
                  <c:pt idx="5">
                    <c:v>4.0999999999999996</c:v>
                  </c:pt>
                  <c:pt idx="6">
                    <c:v>3.6</c:v>
                  </c:pt>
                  <c:pt idx="7">
                    <c:v>2.9</c:v>
                  </c:pt>
                  <c:pt idx="8">
                    <c:v>0.4</c:v>
                  </c:pt>
                </c:numCache>
              </c:numRef>
            </c:minus>
          </c:errBars>
          <c:xVal>
            <c:numRef>
              <c:f>Sheet1!$C$33:$C$41</c:f>
              <c:numCache>
                <c:formatCode>General</c:formatCode>
                <c:ptCount val="9"/>
                <c:pt idx="0">
                  <c:v>0.1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25</c:v>
                </c:pt>
                <c:pt idx="5">
                  <c:v>50</c:v>
                </c:pt>
                <c:pt idx="6">
                  <c:v>100</c:v>
                </c:pt>
                <c:pt idx="7">
                  <c:v>200</c:v>
                </c:pt>
                <c:pt idx="8">
                  <c:v>350</c:v>
                </c:pt>
              </c:numCache>
            </c:numRef>
          </c:xVal>
          <c:yVal>
            <c:numRef>
              <c:f>Sheet1!$D$33:$D$41</c:f>
              <c:numCache>
                <c:formatCode>General</c:formatCode>
                <c:ptCount val="9"/>
                <c:pt idx="0" formatCode="0.0">
                  <c:v>100</c:v>
                </c:pt>
                <c:pt idx="1">
                  <c:v>99.8</c:v>
                </c:pt>
                <c:pt idx="2">
                  <c:v>95.7</c:v>
                </c:pt>
                <c:pt idx="3">
                  <c:v>94.4</c:v>
                </c:pt>
                <c:pt idx="4">
                  <c:v>86.2</c:v>
                </c:pt>
                <c:pt idx="5">
                  <c:v>79.5</c:v>
                </c:pt>
                <c:pt idx="6">
                  <c:v>60.4</c:v>
                </c:pt>
                <c:pt idx="7">
                  <c:v>41.8</c:v>
                </c:pt>
                <c:pt idx="8">
                  <c:v>23.6</c:v>
                </c:pt>
              </c:numCache>
            </c:numRef>
          </c:yVal>
          <c:smooth val="0"/>
        </c:ser>
        <c:ser>
          <c:idx val="1"/>
          <c:order val="1"/>
          <c:tx>
            <c:v>250uM FdL2 peptode + 25uM NAD</c:v>
          </c:tx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12597309711286089"/>
                  <c:y val="-0.18253681831437737"/>
                </c:manualLayout>
              </c:layout>
              <c:numFmt formatCode="General" sourceLinked="0"/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sz="1200"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Sheet1!$P$17:$P$25</c:f>
                <c:numCache>
                  <c:formatCode>General</c:formatCode>
                  <c:ptCount val="9"/>
                  <c:pt idx="0">
                    <c:v>0</c:v>
                  </c:pt>
                  <c:pt idx="2">
                    <c:v>4.5</c:v>
                  </c:pt>
                  <c:pt idx="3">
                    <c:v>4.3</c:v>
                  </c:pt>
                  <c:pt idx="4">
                    <c:v>9.8000000000000007</c:v>
                  </c:pt>
                  <c:pt idx="5">
                    <c:v>3.1</c:v>
                  </c:pt>
                  <c:pt idx="6">
                    <c:v>3.7</c:v>
                  </c:pt>
                  <c:pt idx="7">
                    <c:v>3.3</c:v>
                  </c:pt>
                  <c:pt idx="8">
                    <c:v>2.4</c:v>
                  </c:pt>
                </c:numCache>
              </c:numRef>
            </c:plus>
            <c:minus>
              <c:numRef>
                <c:f>Sheet1!$P$17:$P$25</c:f>
                <c:numCache>
                  <c:formatCode>General</c:formatCode>
                  <c:ptCount val="9"/>
                  <c:pt idx="0">
                    <c:v>0</c:v>
                  </c:pt>
                  <c:pt idx="2">
                    <c:v>4.5</c:v>
                  </c:pt>
                  <c:pt idx="3">
                    <c:v>4.3</c:v>
                  </c:pt>
                  <c:pt idx="4">
                    <c:v>9.8000000000000007</c:v>
                  </c:pt>
                  <c:pt idx="5">
                    <c:v>3.1</c:v>
                  </c:pt>
                  <c:pt idx="6">
                    <c:v>3.7</c:v>
                  </c:pt>
                  <c:pt idx="7">
                    <c:v>3.3</c:v>
                  </c:pt>
                  <c:pt idx="8">
                    <c:v>2.4</c:v>
                  </c:pt>
                </c:numCache>
              </c:numRef>
            </c:minus>
          </c:errBars>
          <c:xVal>
            <c:numRef>
              <c:f>Sheet1!$C$33:$C$41</c:f>
              <c:numCache>
                <c:formatCode>General</c:formatCode>
                <c:ptCount val="9"/>
                <c:pt idx="0">
                  <c:v>0.1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25</c:v>
                </c:pt>
                <c:pt idx="5">
                  <c:v>50</c:v>
                </c:pt>
                <c:pt idx="6">
                  <c:v>100</c:v>
                </c:pt>
                <c:pt idx="7">
                  <c:v>200</c:v>
                </c:pt>
                <c:pt idx="8">
                  <c:v>350</c:v>
                </c:pt>
              </c:numCache>
            </c:numRef>
          </c:xVal>
          <c:yVal>
            <c:numRef>
              <c:f>Sheet1!$E$33:$E$41</c:f>
              <c:numCache>
                <c:formatCode>0.0</c:formatCode>
                <c:ptCount val="9"/>
                <c:pt idx="0">
                  <c:v>100</c:v>
                </c:pt>
                <c:pt idx="2">
                  <c:v>94.1</c:v>
                </c:pt>
                <c:pt idx="3">
                  <c:v>90.1</c:v>
                </c:pt>
                <c:pt idx="4">
                  <c:v>84.9</c:v>
                </c:pt>
                <c:pt idx="5">
                  <c:v>66.599999999999994</c:v>
                </c:pt>
                <c:pt idx="6">
                  <c:v>49.4</c:v>
                </c:pt>
                <c:pt idx="7">
                  <c:v>38.700000000000003</c:v>
                </c:pt>
                <c:pt idx="8">
                  <c:v>12.6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187264"/>
        <c:axId val="174189184"/>
      </c:scatterChart>
      <c:valAx>
        <c:axId val="174187264"/>
        <c:scaling>
          <c:logBase val="10"/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[Honokiol], uM</a:t>
                </a:r>
              </a:p>
            </c:rich>
          </c:tx>
          <c:layout>
            <c:manualLayout>
              <c:xMode val="edge"/>
              <c:yMode val="edge"/>
              <c:x val="0.46728034402865765"/>
              <c:y val="0.9441736353370142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189184"/>
        <c:crosses val="autoZero"/>
        <c:crossBetween val="midCat"/>
      </c:valAx>
      <c:valAx>
        <c:axId val="174189184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Enzyme acitivity</a:t>
                </a:r>
              </a:p>
            </c:rich>
          </c:tx>
          <c:layout>
            <c:manualLayout>
              <c:xMode val="edge"/>
              <c:yMode val="edge"/>
              <c:x val="9.4228504122497048E-3"/>
              <c:y val="0.30094229832872504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187264"/>
        <c:crossesAt val="0.1"/>
        <c:crossBetween val="midCat"/>
      </c:valAx>
    </c:plotArea>
    <c:legend>
      <c:legendPos val="r"/>
      <c:layout>
        <c:manualLayout>
          <c:xMode val="edge"/>
          <c:yMode val="edge"/>
          <c:x val="0.12662665538143236"/>
          <c:y val="0.7340435435300835"/>
          <c:w val="0.52231466994964393"/>
          <c:h val="8.6168783988573361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40507436570429"/>
          <c:y val="5.1400554097404488E-2"/>
          <c:w val="0.82809580052493437"/>
          <c:h val="0.78169364246135897"/>
        </c:manualLayout>
      </c:layout>
      <c:scatterChart>
        <c:scatterStyle val="lineMarker"/>
        <c:varyColors val="0"/>
        <c:ser>
          <c:idx val="0"/>
          <c:order val="0"/>
          <c:tx>
            <c:v>6.25uM K122 + 2.5mM NAD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15670684682933153"/>
                  <c:y val="-0.21218147073721047"/>
                </c:manualLayout>
              </c:layout>
              <c:numFmt formatCode="General" sourceLinked="0"/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sz="1200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Sheet1!$P$40:$P$47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10.79</c:v>
                  </c:pt>
                  <c:pt idx="2">
                    <c:v>18.829999999999998</c:v>
                  </c:pt>
                  <c:pt idx="3">
                    <c:v>4.97</c:v>
                  </c:pt>
                  <c:pt idx="4">
                    <c:v>15.79</c:v>
                  </c:pt>
                  <c:pt idx="5">
                    <c:v>6.52</c:v>
                  </c:pt>
                  <c:pt idx="6">
                    <c:v>3.3</c:v>
                  </c:pt>
                  <c:pt idx="7">
                    <c:v>5.04</c:v>
                  </c:pt>
                </c:numCache>
              </c:numRef>
            </c:plus>
            <c:minus>
              <c:numRef>
                <c:f>Sheet1!$P$40:$P$47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10.79</c:v>
                  </c:pt>
                  <c:pt idx="2">
                    <c:v>18.829999999999998</c:v>
                  </c:pt>
                  <c:pt idx="3">
                    <c:v>4.97</c:v>
                  </c:pt>
                  <c:pt idx="4">
                    <c:v>15.79</c:v>
                  </c:pt>
                  <c:pt idx="5">
                    <c:v>6.52</c:v>
                  </c:pt>
                  <c:pt idx="6">
                    <c:v>3.3</c:v>
                  </c:pt>
                  <c:pt idx="7">
                    <c:v>5.04</c:v>
                  </c:pt>
                </c:numCache>
              </c:numRef>
            </c:minus>
          </c:errBars>
          <c:xVal>
            <c:numRef>
              <c:f>Sheet1!$C$33:$C$41</c:f>
              <c:numCache>
                <c:formatCode>General</c:formatCode>
                <c:ptCount val="9"/>
                <c:pt idx="0">
                  <c:v>0.1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25</c:v>
                </c:pt>
                <c:pt idx="5">
                  <c:v>50</c:v>
                </c:pt>
                <c:pt idx="6">
                  <c:v>100</c:v>
                </c:pt>
                <c:pt idx="7">
                  <c:v>200</c:v>
                </c:pt>
                <c:pt idx="8">
                  <c:v>350</c:v>
                </c:pt>
              </c:numCache>
            </c:numRef>
          </c:xVal>
          <c:yVal>
            <c:numRef>
              <c:f>Sheet1!$D$46:$D$53</c:f>
              <c:numCache>
                <c:formatCode>General</c:formatCode>
                <c:ptCount val="8"/>
                <c:pt idx="0">
                  <c:v>100</c:v>
                </c:pt>
                <c:pt idx="1">
                  <c:v>95.23</c:v>
                </c:pt>
                <c:pt idx="2">
                  <c:v>99.83</c:v>
                </c:pt>
                <c:pt idx="3">
                  <c:v>82.95</c:v>
                </c:pt>
                <c:pt idx="4">
                  <c:v>86.04</c:v>
                </c:pt>
                <c:pt idx="5">
                  <c:v>67.819999999999993</c:v>
                </c:pt>
                <c:pt idx="6">
                  <c:v>42.07</c:v>
                </c:pt>
                <c:pt idx="7">
                  <c:v>18.66</c:v>
                </c:pt>
              </c:numCache>
            </c:numRef>
          </c:yVal>
          <c:smooth val="0"/>
        </c:ser>
        <c:ser>
          <c:idx val="1"/>
          <c:order val="1"/>
          <c:tx>
            <c:v>3uM FdL2 peptode + 3mM NAD</c:v>
          </c:tx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9.6054680664916889E-2"/>
                  <c:y val="-0.57954724409448821"/>
                </c:manualLayout>
              </c:layout>
              <c:numFmt formatCode="General" sourceLinked="0"/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sz="1200"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Sheet1!$Q$40:$Q$48</c:f>
                <c:numCache>
                  <c:formatCode>General</c:formatCode>
                  <c:ptCount val="9"/>
                  <c:pt idx="0">
                    <c:v>0</c:v>
                  </c:pt>
                  <c:pt idx="2">
                    <c:v>0.7</c:v>
                  </c:pt>
                  <c:pt idx="3">
                    <c:v>0.9</c:v>
                  </c:pt>
                  <c:pt idx="4">
                    <c:v>1.8</c:v>
                  </c:pt>
                  <c:pt idx="5">
                    <c:v>6.1</c:v>
                  </c:pt>
                  <c:pt idx="6">
                    <c:v>3.9</c:v>
                  </c:pt>
                  <c:pt idx="7">
                    <c:v>0.6</c:v>
                  </c:pt>
                  <c:pt idx="8">
                    <c:v>1.5</c:v>
                  </c:pt>
                </c:numCache>
              </c:numRef>
            </c:plus>
            <c:minus>
              <c:numRef>
                <c:f>Sheet1!$Q$40:$Q$48</c:f>
                <c:numCache>
                  <c:formatCode>General</c:formatCode>
                  <c:ptCount val="9"/>
                  <c:pt idx="0">
                    <c:v>0</c:v>
                  </c:pt>
                  <c:pt idx="2">
                    <c:v>0.7</c:v>
                  </c:pt>
                  <c:pt idx="3">
                    <c:v>0.9</c:v>
                  </c:pt>
                  <c:pt idx="4">
                    <c:v>1.8</c:v>
                  </c:pt>
                  <c:pt idx="5">
                    <c:v>6.1</c:v>
                  </c:pt>
                  <c:pt idx="6">
                    <c:v>3.9</c:v>
                  </c:pt>
                  <c:pt idx="7">
                    <c:v>0.6</c:v>
                  </c:pt>
                  <c:pt idx="8">
                    <c:v>1.5</c:v>
                  </c:pt>
                </c:numCache>
              </c:numRef>
            </c:minus>
          </c:errBars>
          <c:xVal>
            <c:numRef>
              <c:f>Sheet1!$C$33:$C$41</c:f>
              <c:numCache>
                <c:formatCode>General</c:formatCode>
                <c:ptCount val="9"/>
                <c:pt idx="0">
                  <c:v>0.1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25</c:v>
                </c:pt>
                <c:pt idx="5">
                  <c:v>50</c:v>
                </c:pt>
                <c:pt idx="6">
                  <c:v>100</c:v>
                </c:pt>
                <c:pt idx="7">
                  <c:v>200</c:v>
                </c:pt>
                <c:pt idx="8">
                  <c:v>350</c:v>
                </c:pt>
              </c:numCache>
            </c:numRef>
          </c:xVal>
          <c:yVal>
            <c:numRef>
              <c:f>Sheet1!$E$46:$E$54</c:f>
              <c:numCache>
                <c:formatCode>0.0</c:formatCode>
                <c:ptCount val="9"/>
                <c:pt idx="0">
                  <c:v>100</c:v>
                </c:pt>
                <c:pt idx="2">
                  <c:v>95.4</c:v>
                </c:pt>
                <c:pt idx="3">
                  <c:v>93.2</c:v>
                </c:pt>
                <c:pt idx="4">
                  <c:v>89</c:v>
                </c:pt>
                <c:pt idx="5">
                  <c:v>76.7</c:v>
                </c:pt>
                <c:pt idx="6">
                  <c:v>64.8</c:v>
                </c:pt>
                <c:pt idx="7">
                  <c:v>37.6</c:v>
                </c:pt>
                <c:pt idx="8">
                  <c:v>18.5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641920"/>
        <c:axId val="68643840"/>
      </c:scatterChart>
      <c:valAx>
        <c:axId val="68641920"/>
        <c:scaling>
          <c:logBase val="10"/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[Honokiol], uM</a:t>
                </a:r>
              </a:p>
            </c:rich>
          </c:tx>
          <c:layout>
            <c:manualLayout>
              <c:xMode val="edge"/>
              <c:yMode val="edge"/>
              <c:x val="0.41892282045825352"/>
              <c:y val="0.888625730994152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8643840"/>
        <c:crosses val="autoZero"/>
        <c:crossBetween val="midCat"/>
      </c:valAx>
      <c:valAx>
        <c:axId val="68643840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Enzyme acitivity</a:t>
                </a:r>
              </a:p>
            </c:rich>
          </c:tx>
          <c:layout>
            <c:manualLayout>
              <c:xMode val="edge"/>
              <c:yMode val="edge"/>
              <c:x val="7.9012345679012348E-3"/>
              <c:y val="0.3211725836901966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68641920"/>
        <c:crossesAt val="0.1"/>
        <c:crossBetween val="midCat"/>
      </c:valAx>
    </c:plotArea>
    <c:legend>
      <c:legendPos val="r"/>
      <c:layout>
        <c:manualLayout>
          <c:xMode val="edge"/>
          <c:yMode val="edge"/>
          <c:x val="0.1284453193350831"/>
          <c:y val="0.67515820939049287"/>
          <c:w val="0.40190450730695698"/>
          <c:h val="8.0239213519362695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1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8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6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2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7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1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1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7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0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2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B6DB2-D775-481B-B2C7-BD8FD3BDE07B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8EB26-E201-4D9E-B084-8BBDC048A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9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500689"/>
              </p:ext>
            </p:extLst>
          </p:nvPr>
        </p:nvGraphicFramePr>
        <p:xfrm>
          <a:off x="1828800" y="2590800"/>
          <a:ext cx="5391150" cy="4121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3810"/>
            <a:ext cx="5137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Honokiol dose response</a:t>
            </a:r>
          </a:p>
          <a:p>
            <a:r>
              <a:rPr lang="en-US" b="1" dirty="0" smtClean="0"/>
              <a:t>Saturating Peptide substrate + non-saturating NAD</a:t>
            </a:r>
            <a:r>
              <a:rPr lang="en-US" b="1" baseline="30000" dirty="0" smtClean="0"/>
              <a:t>+</a:t>
            </a:r>
            <a:r>
              <a:rPr lang="en-US" b="1" dirty="0" smtClean="0"/>
              <a:t> 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74303"/>
              </p:ext>
            </p:extLst>
          </p:nvPr>
        </p:nvGraphicFramePr>
        <p:xfrm>
          <a:off x="457200" y="638711"/>
          <a:ext cx="4495799" cy="2120265"/>
        </p:xfrm>
        <a:graphic>
          <a:graphicData uri="http://schemas.openxmlformats.org/drawingml/2006/table">
            <a:tbl>
              <a:tblPr/>
              <a:tblGrid>
                <a:gridCol w="1009261"/>
                <a:gridCol w="1743269"/>
                <a:gridCol w="174326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Honokiol],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600uM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MnSOD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K122</a:t>
                      </a:r>
                    </a:p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50uM NAD+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250uM FdL2 peptide</a:t>
                      </a:r>
                    </a:p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25uM NAD+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040977"/>
              </p:ext>
            </p:extLst>
          </p:nvPr>
        </p:nvGraphicFramePr>
        <p:xfrm>
          <a:off x="5334000" y="1066800"/>
          <a:ext cx="34290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2904"/>
                <a:gridCol w="1057883"/>
                <a:gridCol w="778213"/>
              </a:tblGrid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IC50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FdL2 peptide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MnSOD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Saturating Peptide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117.2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151.5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93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"/>
            <a:ext cx="5137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Honokiol dose response</a:t>
            </a:r>
          </a:p>
          <a:p>
            <a:r>
              <a:rPr lang="en-US" b="1" dirty="0" smtClean="0"/>
              <a:t>Saturating  NAD</a:t>
            </a:r>
            <a:r>
              <a:rPr lang="en-US" b="1" baseline="30000" dirty="0" smtClean="0"/>
              <a:t>+</a:t>
            </a:r>
            <a:r>
              <a:rPr lang="en-US" b="1" dirty="0" smtClean="0"/>
              <a:t> + non-saturating Peptide substrate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057161"/>
              </p:ext>
            </p:extLst>
          </p:nvPr>
        </p:nvGraphicFramePr>
        <p:xfrm>
          <a:off x="1676400" y="2743200"/>
          <a:ext cx="5638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99555"/>
              </p:ext>
            </p:extLst>
          </p:nvPr>
        </p:nvGraphicFramePr>
        <p:xfrm>
          <a:off x="457200" y="650141"/>
          <a:ext cx="4495799" cy="2185511"/>
        </p:xfrm>
        <a:graphic>
          <a:graphicData uri="http://schemas.openxmlformats.org/drawingml/2006/table">
            <a:tbl>
              <a:tblPr/>
              <a:tblGrid>
                <a:gridCol w="1009261"/>
                <a:gridCol w="1743269"/>
                <a:gridCol w="1743269"/>
              </a:tblGrid>
              <a:tr h="4462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Honokiol],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6.25uM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MnSOD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K122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NAD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30uM FdL2 peptide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NAD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04299"/>
              </p:ext>
            </p:extLst>
          </p:nvPr>
        </p:nvGraphicFramePr>
        <p:xfrm>
          <a:off x="5334000" y="1219200"/>
          <a:ext cx="34290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1126787"/>
                <a:gridCol w="778213"/>
              </a:tblGrid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IC50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FdL2 peptide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MnSOD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Saturating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147.3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84.2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99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Remarks</a:t>
            </a:r>
          </a:p>
          <a:p>
            <a:endParaRPr lang="en-US" b="1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Inhibition effect of SIRT3 was detected in the presence of FdL2 peptide.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For Saturating NAD+/ non saturating FdL2 peptide, and non-saturating NAD+/ saturating FdL2 peptide IC50 value are </a:t>
            </a:r>
            <a:r>
              <a:rPr lang="en-US" dirty="0" smtClean="0"/>
              <a:t>147.3 </a:t>
            </a:r>
            <a:r>
              <a:rPr lang="en-US" dirty="0" smtClean="0"/>
              <a:t>and </a:t>
            </a:r>
            <a:r>
              <a:rPr lang="en-US" dirty="0" smtClean="0"/>
              <a:t>117.2 </a:t>
            </a:r>
            <a:r>
              <a:rPr lang="en-US" dirty="0" err="1" smtClean="0"/>
              <a:t>uM</a:t>
            </a:r>
            <a:r>
              <a:rPr lang="en-US" dirty="0" smtClean="0"/>
              <a:t> respectively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For Saturating NAD+/ non saturating </a:t>
            </a:r>
            <a:r>
              <a:rPr lang="en-US" dirty="0" err="1" smtClean="0"/>
              <a:t>MnSOD</a:t>
            </a:r>
            <a:r>
              <a:rPr lang="en-US" dirty="0" smtClean="0"/>
              <a:t> K122 peptide, and non-saturating NAD+/ saturating </a:t>
            </a:r>
            <a:r>
              <a:rPr lang="en-US" dirty="0" err="1" smtClean="0"/>
              <a:t>MnSOD</a:t>
            </a:r>
            <a:r>
              <a:rPr lang="en-US" dirty="0" smtClean="0"/>
              <a:t> K122 peptide IC50 value are 84.2 and 151.5 </a:t>
            </a:r>
            <a:r>
              <a:rPr lang="en-US" dirty="0" err="1" smtClean="0"/>
              <a:t>uM</a:t>
            </a:r>
            <a:r>
              <a:rPr lang="en-US" dirty="0" smtClean="0"/>
              <a:t> respectively.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Honokiol </a:t>
            </a:r>
            <a:r>
              <a:rPr lang="en-US" dirty="0" smtClean="0"/>
              <a:t>is not a substrate specific inhibitor of hSIRT3.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Honokiol inhibits hSIRT3 (102-399) not as potent as NAM.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261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216</Words>
  <Application>Microsoft Office PowerPoint</Application>
  <PresentationFormat>On-screen Show (4:3)</PresentationFormat>
  <Paragraphs>91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5</cp:revision>
  <dcterms:created xsi:type="dcterms:W3CDTF">2016-10-04T16:18:16Z</dcterms:created>
  <dcterms:modified xsi:type="dcterms:W3CDTF">2016-10-04T18:47:09Z</dcterms:modified>
</cp:coreProperties>
</file>