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14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2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6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8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3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9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2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4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5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ADF6D-11F7-483B-8BAB-1869A035340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B8E8A-FA34-4214-B543-25DFEF55F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3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0" y="571500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62000"/>
            <a:ext cx="6096000" cy="4342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12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M summar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015" y="1066800"/>
            <a:ext cx="5476875" cy="3476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267199" y="5530334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143000"/>
            <a:ext cx="3954463" cy="3367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67199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78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199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11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139890"/>
            <a:ext cx="4643993" cy="34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4814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0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12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785794"/>
              </p:ext>
            </p:extLst>
          </p:nvPr>
        </p:nvGraphicFramePr>
        <p:xfrm>
          <a:off x="1718435" y="838200"/>
          <a:ext cx="5707129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3" imgW="5600733" imgH="4257662" progId="SigmaPlotGraphicObject.11">
                  <p:embed/>
                </p:oleObj>
              </mc:Choice>
              <mc:Fallback>
                <p:oleObj r:id="rId3" imgW="5600733" imgH="4257662" progId="SigmaPlotGraphicObject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8435" y="838200"/>
                        <a:ext cx="5707129" cy="403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624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13</a:t>
            </a:r>
            <a:endParaRPr lang="en-US" dirty="0"/>
          </a:p>
        </p:txBody>
      </p:sp>
      <p:pic>
        <p:nvPicPr>
          <p:cNvPr id="3" name="Picture 2" descr="temperature_cycle_profil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600" y="1066800"/>
            <a:ext cx="4267200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80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14</a:t>
            </a:r>
            <a:endParaRPr lang="en-US" dirty="0"/>
          </a:p>
        </p:txBody>
      </p:sp>
      <p:pic>
        <p:nvPicPr>
          <p:cNvPr id="3" name="Picture 2" descr="evolution_species_sequence_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800" y="1679305"/>
            <a:ext cx="3950970" cy="28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51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15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756" y="662473"/>
            <a:ext cx="6338888" cy="452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47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16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685800"/>
            <a:ext cx="6515100" cy="466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457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17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5972175" cy="445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699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18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32382"/>
            <a:ext cx="8465127" cy="245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93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0" y="571500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37" y="1688841"/>
            <a:ext cx="780521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777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19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131" y="609600"/>
            <a:ext cx="5672138" cy="431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321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20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09600"/>
            <a:ext cx="6000750" cy="427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625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21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2000"/>
            <a:ext cx="6034088" cy="434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525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5348" y="553033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22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" y="1447800"/>
            <a:ext cx="8205788" cy="326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471055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31052" y="4737145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39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0" y="571500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374" y="1295400"/>
            <a:ext cx="5420336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67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0" y="571500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4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66800"/>
            <a:ext cx="5370919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43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447800"/>
            <a:ext cx="4495800" cy="35535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81200" y="2590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468" y="6019800"/>
            <a:ext cx="8779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5. Predicted evolution of reaction species during a typical primer annealing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904331"/>
            <a:ext cx="606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</a:t>
            </a:r>
            <a:r>
              <a:rPr lang="en-US" dirty="0"/>
              <a:t>5. Flowchart for calculation of </a:t>
            </a:r>
            <a:r>
              <a:rPr lang="en-US" dirty="0" smtClean="0"/>
              <a:t>annealing rate </a:t>
            </a:r>
            <a:r>
              <a:rPr lang="en-US" dirty="0"/>
              <a:t>constants </a:t>
            </a:r>
            <a:endParaRPr lang="en-US" dirty="0"/>
          </a:p>
        </p:txBody>
      </p:sp>
      <p:pic>
        <p:nvPicPr>
          <p:cNvPr id="4" name="Picture 3" descr="flowchart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00" y="196334"/>
            <a:ext cx="5334000" cy="570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8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199" y="5530334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6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5823057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24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0484" y="5585332"/>
            <a:ext cx="8077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</a:t>
            </a:r>
            <a:r>
              <a:rPr lang="en-US" dirty="0" smtClean="0"/>
              <a:t>7. </a:t>
            </a:r>
            <a:r>
              <a:rPr lang="en-US" dirty="0" smtClean="0"/>
              <a:t>Reaction scheme for polymerase-mediated DNA extension. (k</a:t>
            </a:r>
            <a:r>
              <a:rPr lang="en-US" baseline="-25000" dirty="0" smtClean="0"/>
              <a:t>1</a:t>
            </a:r>
            <a:r>
              <a:rPr lang="en-US" dirty="0" smtClean="0"/>
              <a:t>,k</a:t>
            </a:r>
            <a:r>
              <a:rPr lang="en-US" baseline="-25000" dirty="0" smtClean="0"/>
              <a:t>-1</a:t>
            </a:r>
            <a:r>
              <a:rPr lang="en-US" dirty="0" smtClean="0"/>
              <a:t> in this </a:t>
            </a:r>
          </a:p>
          <a:p>
            <a:r>
              <a:rPr lang="en-US" dirty="0" smtClean="0"/>
              <a:t>scheme are denoted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e</a:t>
            </a:r>
            <a:r>
              <a:rPr lang="en-US" dirty="0" err="1" smtClean="0"/>
              <a:t>,k</a:t>
            </a:r>
            <a:r>
              <a:rPr lang="en-US" baseline="-25000" dirty="0" smtClean="0"/>
              <a:t>-e</a:t>
            </a:r>
            <a:r>
              <a:rPr lang="en-US" dirty="0" smtClean="0"/>
              <a:t> in the text.)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5705369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671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946849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</a:t>
            </a:r>
            <a:r>
              <a:rPr lang="en-US" dirty="0"/>
              <a:t>8. </a:t>
            </a:r>
            <a:r>
              <a:rPr lang="en-US" dirty="0" smtClean="0"/>
              <a:t>Flowchart for calculation of polymerase extension rate constants (</a:t>
            </a:r>
            <a:r>
              <a:rPr lang="en-US" dirty="0"/>
              <a:t>k</a:t>
            </a:r>
            <a:r>
              <a:rPr lang="en-US" baseline="-25000" dirty="0"/>
              <a:t>1</a:t>
            </a:r>
            <a:r>
              <a:rPr lang="en-US" dirty="0"/>
              <a:t>,k</a:t>
            </a:r>
            <a:r>
              <a:rPr lang="en-US" baseline="-25000" dirty="0"/>
              <a:t>-1</a:t>
            </a:r>
            <a:r>
              <a:rPr lang="en-US" dirty="0"/>
              <a:t> in this </a:t>
            </a:r>
            <a:r>
              <a:rPr lang="en-US" dirty="0" smtClean="0"/>
              <a:t>scheme </a:t>
            </a:r>
            <a:r>
              <a:rPr lang="en-US" dirty="0"/>
              <a:t>are denoted </a:t>
            </a:r>
            <a:r>
              <a:rPr lang="en-US" dirty="0" err="1"/>
              <a:t>k</a:t>
            </a:r>
            <a:r>
              <a:rPr lang="en-US" baseline="-25000" dirty="0" err="1"/>
              <a:t>e</a:t>
            </a:r>
            <a:r>
              <a:rPr lang="en-US" dirty="0" err="1"/>
              <a:t>,k</a:t>
            </a:r>
            <a:r>
              <a:rPr lang="en-US" baseline="-25000" dirty="0"/>
              <a:t>-e</a:t>
            </a:r>
            <a:r>
              <a:rPr lang="en-US" dirty="0"/>
              <a:t> in the text.)</a:t>
            </a:r>
          </a:p>
          <a:p>
            <a:endParaRPr lang="en-US" dirty="0"/>
          </a:p>
        </p:txBody>
      </p:sp>
      <p:pic>
        <p:nvPicPr>
          <p:cNvPr id="3" name="Picture 2" descr="flowchart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1" y="57439"/>
            <a:ext cx="3886200" cy="580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9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113</Words>
  <Application>Microsoft Office PowerPoint</Application>
  <PresentationFormat>On-screen Show (4:3)</PresentationFormat>
  <Paragraphs>26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SigmaPlotGraphicObject.11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Clint Wimbish</dc:creator>
  <cp:lastModifiedBy>Sherry C</cp:lastModifiedBy>
  <cp:revision>9</cp:revision>
  <cp:lastPrinted>2014-05-22T22:11:25Z</cp:lastPrinted>
  <dcterms:created xsi:type="dcterms:W3CDTF">2014-05-22T20:30:16Z</dcterms:created>
  <dcterms:modified xsi:type="dcterms:W3CDTF">2014-05-23T00:38:34Z</dcterms:modified>
</cp:coreProperties>
</file>