
<file path=[Content_Types].xml><?xml version="1.0" encoding="utf-8"?>
<Types xmlns="http://schemas.openxmlformats.org/package/2006/content-types"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munshi\Desktop\Truncated%20Sirt3\3-29-17_BradfordAssay2_T-Sirt3%20batche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Bradford Assay - Standard Curve</a:t>
            </a:r>
          </a:p>
        </c:rich>
      </c:tx>
      <c:layout>
        <c:manualLayout>
          <c:xMode val="edge"/>
          <c:yMode val="edge"/>
          <c:x val="0.25240895278057407"/>
          <c:y val="3.343465045592704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414287192706813"/>
          <c:y val="0.20972644376899696"/>
          <c:w val="0.52215897865294336"/>
          <c:h val="0.57446808510638303"/>
        </c:manualLayout>
      </c:layout>
      <c:scatterChart>
        <c:scatterStyle val="lineMarker"/>
        <c:varyColors val="0"/>
        <c:ser>
          <c:idx val="0"/>
          <c:order val="0"/>
          <c:spPr>
            <a:ln w="19050">
              <a:noFill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trendline>
            <c:spPr>
              <a:ln w="25400">
                <a:solidFill>
                  <a:srgbClr val="000000"/>
                </a:solidFill>
                <a:prstDash val="solid"/>
              </a:ln>
            </c:spPr>
            <c:trendlineType val="linear"/>
            <c:dispRSqr val="1"/>
            <c:dispEq val="1"/>
            <c:trendlineLbl>
              <c:layout>
                <c:manualLayout>
                  <c:x val="0.47618540223697747"/>
                  <c:y val="0"/>
                </c:manualLayout>
              </c:layout>
              <c:numFmt formatCode="General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5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Sheet1!$G$4:$G$7</c:f>
              <c:numCache>
                <c:formatCode>General</c:formatCode>
                <c:ptCount val="4"/>
                <c:pt idx="0">
                  <c:v>2.5</c:v>
                </c:pt>
                <c:pt idx="1">
                  <c:v>5</c:v>
                </c:pt>
                <c:pt idx="2">
                  <c:v>7.5</c:v>
                </c:pt>
                <c:pt idx="3">
                  <c:v>10</c:v>
                </c:pt>
              </c:numCache>
            </c:numRef>
          </c:xVal>
          <c:yVal>
            <c:numRef>
              <c:f>Sheet1!$H$4:$H$7</c:f>
              <c:numCache>
                <c:formatCode>General</c:formatCode>
                <c:ptCount val="4"/>
                <c:pt idx="0">
                  <c:v>2.3999989032745361E-2</c:v>
                </c:pt>
                <c:pt idx="1">
                  <c:v>8.7250009179115295E-2</c:v>
                </c:pt>
                <c:pt idx="2">
                  <c:v>0.13125000894069672</c:v>
                </c:pt>
                <c:pt idx="3">
                  <c:v>0.16915000975131989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6800600"/>
        <c:axId val="316800992"/>
      </c:scatterChart>
      <c:valAx>
        <c:axId val="3168006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ug/ml (BSA)</a:t>
                </a:r>
              </a:p>
            </c:rich>
          </c:tx>
          <c:layout>
            <c:manualLayout>
              <c:xMode val="edge"/>
              <c:yMode val="edge"/>
              <c:x val="0.33333396054228487"/>
              <c:y val="0.881458966565349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16800992"/>
        <c:crosses val="autoZero"/>
        <c:crossBetween val="midCat"/>
      </c:valAx>
      <c:valAx>
        <c:axId val="316800992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A595 nm_corrected</a:t>
                </a:r>
              </a:p>
            </c:rich>
          </c:tx>
          <c:layout>
            <c:manualLayout>
              <c:xMode val="edge"/>
              <c:yMode val="edge"/>
              <c:x val="3.0828574385413629E-2"/>
              <c:y val="0.285714285714285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16800600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0327685316724842"/>
          <c:y val="0.57446808510638303"/>
          <c:w val="0.26782323997328089"/>
          <c:h val="0.13677811550151975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6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A3A20-6225-46D0-8CAB-B1224CEF87CF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FEB43-E992-4D89-B07D-822C9A09C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30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A3A20-6225-46D0-8CAB-B1224CEF87CF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FEB43-E992-4D89-B07D-822C9A09C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02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A3A20-6225-46D0-8CAB-B1224CEF87CF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FEB43-E992-4D89-B07D-822C9A09C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8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A3A20-6225-46D0-8CAB-B1224CEF87CF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FEB43-E992-4D89-B07D-822C9A09C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28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A3A20-6225-46D0-8CAB-B1224CEF87CF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FEB43-E992-4D89-B07D-822C9A09C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48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A3A20-6225-46D0-8CAB-B1224CEF87CF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FEB43-E992-4D89-B07D-822C9A09C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89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A3A20-6225-46D0-8CAB-B1224CEF87CF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FEB43-E992-4D89-B07D-822C9A09C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6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A3A20-6225-46D0-8CAB-B1224CEF87CF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FEB43-E992-4D89-B07D-822C9A09C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6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A3A20-6225-46D0-8CAB-B1224CEF87CF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FEB43-E992-4D89-B07D-822C9A09C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66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A3A20-6225-46D0-8CAB-B1224CEF87CF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FEB43-E992-4D89-B07D-822C9A09C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01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A3A20-6225-46D0-8CAB-B1224CEF87CF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FEB43-E992-4D89-B07D-822C9A09C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77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A3A20-6225-46D0-8CAB-B1224CEF87CF}" type="datetimeFigureOut">
              <a:rPr lang="en-US" smtClean="0"/>
              <a:t>3/29/2017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FEB43-E992-4D89-B07D-822C9A09C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4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1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0476" y="1921519"/>
            <a:ext cx="9144000" cy="1655762"/>
          </a:xfrm>
        </p:spPr>
        <p:txBody>
          <a:bodyPr/>
          <a:lstStyle/>
          <a:p>
            <a:r>
              <a:rPr lang="en-US" dirty="0" smtClean="0"/>
              <a:t>Correct concentration of T-Sirt3 batches, based on Bradford Assay</a:t>
            </a:r>
          </a:p>
          <a:p>
            <a:endParaRPr lang="en-US" dirty="0"/>
          </a:p>
          <a:p>
            <a:r>
              <a:rPr lang="en-US" dirty="0" smtClean="0"/>
              <a:t>3/29/2017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5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Issues with concentration of protein samples: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The protein concentrations measured in-house were done using a BSA standard curve from the absorbance of the BSA standards and samples at 280 nm.</a:t>
            </a:r>
          </a:p>
          <a:p>
            <a:endParaRPr lang="en-US" sz="1800" dirty="0"/>
          </a:p>
          <a:p>
            <a:r>
              <a:rPr lang="en-US" sz="1800" dirty="0" smtClean="0"/>
              <a:t>However, from the SEC results it was discovered that there was a lot of DNA present in the T-Sirt3 protein samples.</a:t>
            </a:r>
          </a:p>
          <a:p>
            <a:endParaRPr lang="en-US" sz="1800" dirty="0"/>
          </a:p>
          <a:p>
            <a:r>
              <a:rPr lang="en-US" sz="1800" dirty="0" smtClean="0"/>
              <a:t>Since DNA absorbs at 260 nm, the absorbance at 280 nm (used to estimate protein concentration) is mostly from the DNA.</a:t>
            </a:r>
          </a:p>
          <a:p>
            <a:endParaRPr lang="en-US" sz="1800" dirty="0"/>
          </a:p>
          <a:p>
            <a:r>
              <a:rPr lang="en-US" sz="1800" dirty="0" smtClean="0"/>
              <a:t>Therefore the concentrations determined from the BSA standard curve are wrong (much higher than the correct concentrations).</a:t>
            </a:r>
          </a:p>
          <a:p>
            <a:endParaRPr lang="en-US" sz="1800" dirty="0"/>
          </a:p>
          <a:p>
            <a:r>
              <a:rPr lang="en-US" sz="1800" dirty="0" smtClean="0"/>
              <a:t>Thus to determine the correct protein concentrations, Bradford assay was used.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6450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2914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Concentration of T-Sirt3 batches from Bradford assay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877456"/>
              </p:ext>
            </p:extLst>
          </p:nvPr>
        </p:nvGraphicFramePr>
        <p:xfrm>
          <a:off x="210065" y="1671080"/>
          <a:ext cx="6293506" cy="1418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Worksheet" r:id="rId3" imgW="5791110" imgH="1304910" progId="Excel.Sheet.8">
                  <p:embed/>
                </p:oleObj>
              </mc:Choice>
              <mc:Fallback>
                <p:oleObj name="Worksheet" r:id="rId3" imgW="5791110" imgH="13049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0065" y="1671080"/>
                        <a:ext cx="6293506" cy="14181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5260722"/>
              </p:ext>
            </p:extLst>
          </p:nvPr>
        </p:nvGraphicFramePr>
        <p:xfrm>
          <a:off x="751730" y="3361424"/>
          <a:ext cx="5210175" cy="3133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265772" y="2380134"/>
            <a:ext cx="44813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Manufacturers instructions were followed for the microplate based Bradford assay procedure.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Absorbance of the standards and samples were measured at 595 nm.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Concentrations of the T-Sirt3 samples (dilutions) were determined from the standard curve.</a:t>
            </a:r>
          </a:p>
        </p:txBody>
      </p:sp>
    </p:spTree>
    <p:extLst>
      <p:ext uri="{BB962C8B-B14F-4D97-AF65-F5344CB8AC3E}">
        <p14:creationId xmlns:p14="http://schemas.microsoft.com/office/powerpoint/2010/main" val="58367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913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Concentrations of the T-Sirt3 batches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3"/>
          <a:stretch/>
        </p:blipFill>
        <p:spPr>
          <a:xfrm>
            <a:off x="321277" y="1663671"/>
            <a:ext cx="6969212" cy="42048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69427" y="1919416"/>
            <a:ext cx="431662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Based on the Bradford assay, concentrations 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Batch 1 = 0.51 mg/ml</a:t>
            </a:r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Batch 2A = 0.21 mg/ml</a:t>
            </a:r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Batch 2B = 0.16 mg/ml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However, since Batch 1 is impure, based on comparison with Batches 2A and B and </a:t>
            </a:r>
            <a:r>
              <a:rPr lang="en-US" dirty="0" err="1" smtClean="0"/>
              <a:t>densitometric</a:t>
            </a:r>
            <a:r>
              <a:rPr lang="en-US" dirty="0" smtClean="0"/>
              <a:t> analysis, the correct concentration of Batch 1 is 0.3 mg/ml.</a:t>
            </a:r>
          </a:p>
        </p:txBody>
      </p:sp>
    </p:spTree>
    <p:extLst>
      <p:ext uri="{BB962C8B-B14F-4D97-AF65-F5344CB8AC3E}">
        <p14:creationId xmlns:p14="http://schemas.microsoft.com/office/powerpoint/2010/main" val="106921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67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Corrected concentrations and specific activities of the batches:</a:t>
            </a:r>
            <a:endParaRPr lang="en-US" sz="24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54675" y="1346160"/>
            <a:ext cx="7529384" cy="52770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u="sng" dirty="0" smtClean="0"/>
              <a:t>Batch 1:</a:t>
            </a:r>
          </a:p>
          <a:p>
            <a:pPr>
              <a:buFontTx/>
              <a:buChar char="-"/>
            </a:pPr>
            <a:r>
              <a:rPr lang="en-US" sz="1800" dirty="0" smtClean="0"/>
              <a:t>Activity = </a:t>
            </a:r>
            <a:r>
              <a:rPr lang="en-US" sz="1800" b="1" dirty="0"/>
              <a:t>7</a:t>
            </a:r>
            <a:r>
              <a:rPr lang="en-US" sz="1800" b="1" dirty="0" smtClean="0"/>
              <a:t> U/ul</a:t>
            </a:r>
          </a:p>
          <a:p>
            <a:pPr>
              <a:buFontTx/>
              <a:buChar char="-"/>
            </a:pPr>
            <a:r>
              <a:rPr lang="en-US" sz="1800" dirty="0" smtClean="0"/>
              <a:t>Concentration = </a:t>
            </a:r>
            <a:r>
              <a:rPr lang="en-US" sz="1800" b="1" dirty="0" smtClean="0"/>
              <a:t>0.3 </a:t>
            </a:r>
            <a:r>
              <a:rPr lang="en-US" sz="1800" b="1" dirty="0" err="1" smtClean="0"/>
              <a:t>ug</a:t>
            </a:r>
            <a:r>
              <a:rPr lang="en-US" sz="1800" b="1" dirty="0" smtClean="0"/>
              <a:t>/ul     </a:t>
            </a:r>
            <a:r>
              <a:rPr lang="en-US" sz="1800" dirty="0" smtClean="0"/>
              <a:t>(Value from A280 nm = </a:t>
            </a:r>
            <a:r>
              <a:rPr lang="en-US" sz="1800" b="1" dirty="0" smtClean="0"/>
              <a:t>5.5 mg/ml</a:t>
            </a:r>
            <a:r>
              <a:rPr lang="en-US" sz="1800" dirty="0" smtClean="0"/>
              <a:t>)</a:t>
            </a:r>
          </a:p>
          <a:p>
            <a:pPr>
              <a:buFontTx/>
              <a:buChar char="-"/>
            </a:pPr>
            <a:r>
              <a:rPr lang="en-US" sz="1800" dirty="0" smtClean="0"/>
              <a:t>Therefore, specific activity for </a:t>
            </a:r>
            <a:r>
              <a:rPr lang="en-US" sz="1800" b="1" dirty="0" smtClean="0"/>
              <a:t>Batch 1 = 23.3 U/</a:t>
            </a:r>
            <a:r>
              <a:rPr lang="en-US" sz="1800" b="1" dirty="0" err="1" smtClean="0"/>
              <a:t>ug</a:t>
            </a:r>
            <a:endParaRPr lang="en-US" sz="1800" b="1" dirty="0" smtClean="0"/>
          </a:p>
          <a:p>
            <a:pPr marL="0" indent="0">
              <a:buNone/>
            </a:pPr>
            <a:endParaRPr lang="en-US" sz="1800" b="1" u="sng" dirty="0"/>
          </a:p>
          <a:p>
            <a:r>
              <a:rPr lang="en-US" sz="1800" b="1" u="sng" dirty="0" smtClean="0"/>
              <a:t>Batch 2A</a:t>
            </a:r>
            <a:r>
              <a:rPr lang="en-US" sz="1800" dirty="0" smtClean="0"/>
              <a:t>: </a:t>
            </a:r>
          </a:p>
          <a:p>
            <a:pPr>
              <a:buFontTx/>
              <a:buChar char="-"/>
            </a:pPr>
            <a:r>
              <a:rPr lang="en-US" sz="1800" dirty="0" smtClean="0"/>
              <a:t>Activity = </a:t>
            </a:r>
            <a:r>
              <a:rPr lang="en-US" sz="1800" b="1" dirty="0" smtClean="0"/>
              <a:t>5.2 U/ul</a:t>
            </a:r>
          </a:p>
          <a:p>
            <a:pPr>
              <a:buFontTx/>
              <a:buChar char="-"/>
            </a:pPr>
            <a:r>
              <a:rPr lang="en-US" sz="1800" dirty="0" smtClean="0"/>
              <a:t>Concentration = </a:t>
            </a:r>
            <a:r>
              <a:rPr lang="en-US" sz="1800" b="1" dirty="0" smtClean="0"/>
              <a:t>0.21 </a:t>
            </a:r>
            <a:r>
              <a:rPr lang="en-US" sz="1800" b="1" dirty="0" err="1" smtClean="0"/>
              <a:t>ug</a:t>
            </a:r>
            <a:r>
              <a:rPr lang="en-US" sz="1800" b="1" dirty="0" smtClean="0"/>
              <a:t>/ul     </a:t>
            </a:r>
            <a:r>
              <a:rPr lang="en-US" sz="1800" dirty="0" smtClean="0"/>
              <a:t>(Value from A280 nm = </a:t>
            </a:r>
            <a:r>
              <a:rPr lang="en-US" sz="1800" b="1" dirty="0" smtClean="0"/>
              <a:t>4.5 mg/ml</a:t>
            </a:r>
            <a:r>
              <a:rPr lang="en-US" sz="1800" dirty="0" smtClean="0"/>
              <a:t>)</a:t>
            </a:r>
            <a:endParaRPr lang="en-US" sz="1800" dirty="0" smtClean="0"/>
          </a:p>
          <a:p>
            <a:pPr>
              <a:buFontTx/>
              <a:buChar char="-"/>
            </a:pPr>
            <a:r>
              <a:rPr lang="en-US" sz="1800" dirty="0" smtClean="0"/>
              <a:t>Therefore, specific activity for </a:t>
            </a:r>
            <a:r>
              <a:rPr lang="en-US" sz="1800" b="1" dirty="0" smtClean="0"/>
              <a:t>Batch 2A = 24.7 U/</a:t>
            </a:r>
            <a:r>
              <a:rPr lang="en-US" sz="1800" b="1" dirty="0" err="1" smtClean="0"/>
              <a:t>ug</a:t>
            </a:r>
            <a:endParaRPr lang="en-US" sz="1800" b="1" dirty="0" smtClean="0"/>
          </a:p>
          <a:p>
            <a:pPr>
              <a:buFontTx/>
              <a:buChar char="-"/>
            </a:pPr>
            <a:endParaRPr lang="en-US" sz="1800" b="1" dirty="0" smtClean="0"/>
          </a:p>
          <a:p>
            <a:r>
              <a:rPr lang="en-US" sz="1800" b="1" u="sng" dirty="0" smtClean="0"/>
              <a:t>Batch 2B</a:t>
            </a:r>
            <a:r>
              <a:rPr lang="en-US" sz="1800" b="1" dirty="0" smtClean="0"/>
              <a:t>:</a:t>
            </a:r>
          </a:p>
          <a:p>
            <a:pPr>
              <a:buFontTx/>
              <a:buChar char="-"/>
            </a:pPr>
            <a:r>
              <a:rPr lang="en-US" sz="1800" dirty="0" smtClean="0"/>
              <a:t>Activity = </a:t>
            </a:r>
            <a:r>
              <a:rPr lang="en-US" sz="1800" b="1" dirty="0" smtClean="0"/>
              <a:t>3.5 U/ul</a:t>
            </a:r>
          </a:p>
          <a:p>
            <a:pPr>
              <a:buFontTx/>
              <a:buChar char="-"/>
            </a:pPr>
            <a:r>
              <a:rPr lang="en-US" sz="1800" dirty="0" smtClean="0"/>
              <a:t>Concentration = </a:t>
            </a:r>
            <a:r>
              <a:rPr lang="en-US" sz="1800" b="1" dirty="0" smtClean="0"/>
              <a:t>0.16 </a:t>
            </a:r>
            <a:r>
              <a:rPr lang="en-US" sz="1800" b="1" dirty="0" err="1" smtClean="0"/>
              <a:t>ug</a:t>
            </a:r>
            <a:r>
              <a:rPr lang="en-US" sz="1800" b="1" dirty="0" smtClean="0"/>
              <a:t>/ul </a:t>
            </a:r>
            <a:r>
              <a:rPr lang="en-US" sz="1800" dirty="0" smtClean="0"/>
              <a:t>(Value from A280 nm = </a:t>
            </a:r>
            <a:r>
              <a:rPr lang="en-US" sz="1800" b="1" dirty="0" smtClean="0"/>
              <a:t>3.8</a:t>
            </a:r>
            <a:r>
              <a:rPr lang="en-US" sz="1800" b="1" dirty="0" smtClean="0"/>
              <a:t> mg/ml</a:t>
            </a:r>
            <a:r>
              <a:rPr lang="en-US" sz="1800" dirty="0" smtClean="0"/>
              <a:t>)</a:t>
            </a:r>
            <a:endParaRPr lang="en-US" sz="1800" dirty="0" smtClean="0"/>
          </a:p>
          <a:p>
            <a:pPr>
              <a:buFontTx/>
              <a:buChar char="-"/>
            </a:pPr>
            <a:r>
              <a:rPr lang="en-US" sz="1800" dirty="0" smtClean="0"/>
              <a:t>Therefore, specific activity for </a:t>
            </a:r>
            <a:r>
              <a:rPr lang="en-US" sz="1800" b="1" dirty="0" smtClean="0"/>
              <a:t>Batch 2B = 21.9 U/</a:t>
            </a:r>
            <a:r>
              <a:rPr lang="en-US" sz="1800" b="1" dirty="0" err="1" smtClean="0"/>
              <a:t>ug</a:t>
            </a:r>
            <a:endParaRPr lang="en-US" sz="1800" b="1" dirty="0" smtClean="0"/>
          </a:p>
          <a:p>
            <a:pPr>
              <a:buFontTx/>
              <a:buChar char="-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3270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Summary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The correct protein concentrations of T-Sirt3 in the 3 in-house batches were determined.</a:t>
            </a:r>
          </a:p>
          <a:p>
            <a:endParaRPr lang="en-US" sz="1800" dirty="0"/>
          </a:p>
          <a:p>
            <a:r>
              <a:rPr lang="en-US" sz="1800" dirty="0" smtClean="0"/>
              <a:t>Compared to previous measurements, which were based on absorbance at 280 nm, the concentrations determined by the Bradford assay (measured at 595 nm) are much lower and more accurate.</a:t>
            </a:r>
          </a:p>
          <a:p>
            <a:endParaRPr lang="en-US" sz="1800" dirty="0"/>
          </a:p>
          <a:p>
            <a:r>
              <a:rPr lang="en-US" sz="1800" dirty="0" smtClean="0"/>
              <a:t>For future in-house measurements of protein concentration, the Bradford assay procedure is strongly recommended.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5264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403</Words>
  <Application>Microsoft Office PowerPoint</Application>
  <PresentationFormat>Widescreen</PresentationFormat>
  <Paragraphs>53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Microsoft Excel 97-2003 Worksheet</vt:lpstr>
      <vt:lpstr>PowerPoint Presentation</vt:lpstr>
      <vt:lpstr>Issues with concentration of protein samples:</vt:lpstr>
      <vt:lpstr>Concentration of T-Sirt3 batches from Bradford assay</vt:lpstr>
      <vt:lpstr>Concentrations of the T-Sirt3 batches</vt:lpstr>
      <vt:lpstr>Corrected concentrations and specific activities of the batches:</vt:lpstr>
      <vt:lpstr>Summary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Sudipto Munshi</dc:creator>
  <cp:lastModifiedBy>Sudipto Munshi</cp:lastModifiedBy>
  <cp:revision>13</cp:revision>
  <dcterms:created xsi:type="dcterms:W3CDTF">2017-03-29T16:02:52Z</dcterms:created>
  <dcterms:modified xsi:type="dcterms:W3CDTF">2017-03-29T18:08:38Z</dcterms:modified>
</cp:coreProperties>
</file>