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56" r:id="rId7"/>
    <p:sldId id="257" r:id="rId8"/>
    <p:sldId id="258" r:id="rId9"/>
    <p:sldId id="259" r:id="rId10"/>
    <p:sldId id="260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5FF-7547-4FCE-8F7A-D55350970589}" type="datetimeFigureOut">
              <a:rPr lang="en-US" smtClean="0"/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DF4D-1324-4845-B589-F0CAE9376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40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5FF-7547-4FCE-8F7A-D55350970589}" type="datetimeFigureOut">
              <a:rPr lang="en-US" smtClean="0"/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DF4D-1324-4845-B589-F0CAE9376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8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5FF-7547-4FCE-8F7A-D55350970589}" type="datetimeFigureOut">
              <a:rPr lang="en-US" smtClean="0"/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DF4D-1324-4845-B589-F0CAE9376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8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5FF-7547-4FCE-8F7A-D55350970589}" type="datetimeFigureOut">
              <a:rPr lang="en-US" smtClean="0"/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DF4D-1324-4845-B589-F0CAE9376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5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5FF-7547-4FCE-8F7A-D55350970589}" type="datetimeFigureOut">
              <a:rPr lang="en-US" smtClean="0"/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DF4D-1324-4845-B589-F0CAE9376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93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5FF-7547-4FCE-8F7A-D55350970589}" type="datetimeFigureOut">
              <a:rPr lang="en-US" smtClean="0"/>
              <a:t>10/2/2014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DF4D-1324-4845-B589-F0CAE9376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0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5FF-7547-4FCE-8F7A-D55350970589}" type="datetimeFigureOut">
              <a:rPr lang="en-US" smtClean="0"/>
              <a:t>10/2/2014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DF4D-1324-4845-B589-F0CAE9376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25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5FF-7547-4FCE-8F7A-D55350970589}" type="datetimeFigureOut">
              <a:rPr lang="en-US" smtClean="0"/>
              <a:t>10/2/2014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DF4D-1324-4845-B589-F0CAE9376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6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5FF-7547-4FCE-8F7A-D55350970589}" type="datetimeFigureOut">
              <a:rPr lang="en-US" smtClean="0"/>
              <a:t>10/2/2014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DF4D-1324-4845-B589-F0CAE9376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65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5FF-7547-4FCE-8F7A-D55350970589}" type="datetimeFigureOut">
              <a:rPr lang="en-US" smtClean="0"/>
              <a:t>10/2/2014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DF4D-1324-4845-B589-F0CAE9376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24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5FF-7547-4FCE-8F7A-D55350970589}" type="datetimeFigureOut">
              <a:rPr lang="en-US" smtClean="0"/>
              <a:t>10/2/2014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DF4D-1324-4845-B589-F0CAE9376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8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1E5FF-7547-4FCE-8F7A-D55350970589}" type="datetimeFigureOut">
              <a:rPr lang="en-US" smtClean="0"/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FDF4D-1324-4845-B589-F0CAE9376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2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" y="76200"/>
            <a:ext cx="88392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000" smtClean="0">
                <a:solidFill>
                  <a:srgbClr val="0000FF"/>
                </a:solidFill>
                <a:latin typeface="+mn-lt"/>
              </a:rPr>
              <a:t>BL21 transformation &amp; protein expression</a:t>
            </a:r>
            <a:endParaRPr lang="en-US" altLang="en-US" sz="40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3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238" y="1600200"/>
            <a:ext cx="6040437" cy="411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1063" y="4602163"/>
            <a:ext cx="5561012" cy="2746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76200" y="4476750"/>
            <a:ext cx="955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000000"/>
                </a:solidFill>
                <a:sym typeface="Wingdings" pitchFamily="2" charset="2"/>
              </a:rPr>
              <a:t>40 Kda </a:t>
            </a:r>
            <a:endParaRPr lang="en-US" altLang="en-US" sz="1500" b="1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84275" y="5791200"/>
            <a:ext cx="5334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5"/>
          <p:cNvSpPr txBox="1">
            <a:spLocks noChangeArrowheads="1"/>
          </p:cNvSpPr>
          <p:nvPr/>
        </p:nvSpPr>
        <p:spPr bwMode="auto">
          <a:xfrm>
            <a:off x="1184275" y="5791200"/>
            <a:ext cx="4810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WT-A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08175" y="5791200"/>
            <a:ext cx="5334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55875" y="5800725"/>
            <a:ext cx="381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89275" y="5800725"/>
            <a:ext cx="4572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98875" y="5791200"/>
            <a:ext cx="4572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08475" y="5791200"/>
            <a:ext cx="4572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18075" y="5810250"/>
            <a:ext cx="4572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27675" y="5810250"/>
            <a:ext cx="5334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2011363" y="5791200"/>
            <a:ext cx="327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A1</a:t>
            </a:r>
          </a:p>
        </p:txBody>
      </p:sp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2582863" y="5791200"/>
            <a:ext cx="327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A2</a:t>
            </a:r>
          </a:p>
        </p:txBody>
      </p:sp>
      <p:sp>
        <p:nvSpPr>
          <p:cNvPr id="17" name="TextBox 25"/>
          <p:cNvSpPr txBox="1">
            <a:spLocks noChangeArrowheads="1"/>
          </p:cNvSpPr>
          <p:nvPr/>
        </p:nvSpPr>
        <p:spPr bwMode="auto">
          <a:xfrm>
            <a:off x="3154363" y="5791200"/>
            <a:ext cx="3921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B050"/>
                </a:solidFill>
              </a:rPr>
              <a:t>A3*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3763963" y="5791200"/>
            <a:ext cx="3921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B050"/>
                </a:solidFill>
              </a:rPr>
              <a:t>A4*</a:t>
            </a: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4384675" y="5791200"/>
            <a:ext cx="3921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B050"/>
                </a:solidFill>
              </a:rPr>
              <a:t>A5*</a:t>
            </a: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4994275" y="5791200"/>
            <a:ext cx="3921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B050"/>
                </a:solidFill>
              </a:rPr>
              <a:t>A6*</a:t>
            </a:r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>
            <a:off x="5630863" y="5800725"/>
            <a:ext cx="3921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B050"/>
                </a:solidFill>
              </a:rPr>
              <a:t>A7*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1371600" y="6248400"/>
            <a:ext cx="478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Clones expressing </a:t>
            </a:r>
            <a:r>
              <a:rPr lang="el-GR" altLang="en-US" sz="1800"/>
              <a:t>β</a:t>
            </a:r>
            <a:r>
              <a:rPr lang="en-US" altLang="en-US" sz="1800"/>
              <a:t>-Lactamase A3, A4, A5, A6, A7</a:t>
            </a:r>
          </a:p>
        </p:txBody>
      </p:sp>
      <p:sp>
        <p:nvSpPr>
          <p:cNvPr id="23" name="TextBox 32"/>
          <p:cNvSpPr txBox="1">
            <a:spLocks noChangeArrowheads="1"/>
          </p:cNvSpPr>
          <p:nvPr/>
        </p:nvSpPr>
        <p:spPr bwMode="auto">
          <a:xfrm>
            <a:off x="6718300" y="1657350"/>
            <a:ext cx="2178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2% O/N Saturated culture inoculated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in 150  µL in duplicate</a:t>
            </a:r>
          </a:p>
        </p:txBody>
      </p:sp>
      <p:sp>
        <p:nvSpPr>
          <p:cNvPr id="24" name="TextBox 33"/>
          <p:cNvSpPr txBox="1">
            <a:spLocks noChangeArrowheads="1"/>
          </p:cNvSpPr>
          <p:nvPr/>
        </p:nvSpPr>
        <p:spPr bwMode="auto">
          <a:xfrm>
            <a:off x="6856413" y="2192338"/>
            <a:ext cx="18780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Grown for 2 hrs, 37</a:t>
            </a:r>
            <a:r>
              <a:rPr lang="en-US" altLang="en-US" sz="1000" b="1" baseline="30000">
                <a:solidFill>
                  <a:srgbClr val="000000"/>
                </a:solidFill>
              </a:rPr>
              <a:t>O</a:t>
            </a:r>
            <a:r>
              <a:rPr lang="en-US" altLang="en-US" sz="1000" b="1">
                <a:solidFill>
                  <a:srgbClr val="000000"/>
                </a:solidFill>
              </a:rPr>
              <a:t>C, 250 RPM</a:t>
            </a:r>
          </a:p>
        </p:txBody>
      </p:sp>
      <p:sp>
        <p:nvSpPr>
          <p:cNvPr id="25" name="TextBox 35"/>
          <p:cNvSpPr txBox="1">
            <a:spLocks noChangeArrowheads="1"/>
          </p:cNvSpPr>
          <p:nvPr/>
        </p:nvSpPr>
        <p:spPr bwMode="auto">
          <a:xfrm>
            <a:off x="7124700" y="2590800"/>
            <a:ext cx="1198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IPTG added, 1 mM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00" b="1">
              <a:solidFill>
                <a:srgbClr val="000000"/>
              </a:solidFill>
            </a:endParaRPr>
          </a:p>
        </p:txBody>
      </p:sp>
      <p:sp>
        <p:nvSpPr>
          <p:cNvPr id="26" name="TextBox 36"/>
          <p:cNvSpPr txBox="1">
            <a:spLocks noChangeArrowheads="1"/>
          </p:cNvSpPr>
          <p:nvPr/>
        </p:nvSpPr>
        <p:spPr bwMode="auto">
          <a:xfrm>
            <a:off x="6629400" y="3030538"/>
            <a:ext cx="19065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Grown for 3 hrs, 37</a:t>
            </a:r>
            <a:r>
              <a:rPr lang="en-US" altLang="en-US" sz="1000" b="1" baseline="30000">
                <a:solidFill>
                  <a:srgbClr val="000000"/>
                </a:solidFill>
              </a:rPr>
              <a:t>O</a:t>
            </a:r>
            <a:r>
              <a:rPr lang="en-US" altLang="en-US" sz="1000" b="1">
                <a:solidFill>
                  <a:srgbClr val="000000"/>
                </a:solidFill>
              </a:rPr>
              <a:t>C, 250 RPM</a:t>
            </a:r>
          </a:p>
        </p:txBody>
      </p:sp>
      <p:sp>
        <p:nvSpPr>
          <p:cNvPr id="27" name="TextBox 37"/>
          <p:cNvSpPr txBox="1">
            <a:spLocks noChangeArrowheads="1"/>
          </p:cNvSpPr>
          <p:nvPr/>
        </p:nvSpPr>
        <p:spPr bwMode="auto">
          <a:xfrm>
            <a:off x="6507163" y="3486150"/>
            <a:ext cx="2601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Bacteria harvested, lysed by 20 µL BugBuster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                             reagent+ LDS buffer</a:t>
            </a:r>
          </a:p>
        </p:txBody>
      </p:sp>
      <p:sp>
        <p:nvSpPr>
          <p:cNvPr id="28" name="TextBox 38"/>
          <p:cNvSpPr txBox="1">
            <a:spLocks noChangeArrowheads="1"/>
          </p:cNvSpPr>
          <p:nvPr/>
        </p:nvSpPr>
        <p:spPr bwMode="auto">
          <a:xfrm>
            <a:off x="6913563" y="4019550"/>
            <a:ext cx="2052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Heat 90</a:t>
            </a:r>
            <a:r>
              <a:rPr lang="en-US" altLang="en-US" sz="1000" b="1" baseline="30000">
                <a:solidFill>
                  <a:srgbClr val="000000"/>
                </a:solidFill>
              </a:rPr>
              <a:t>O</a:t>
            </a:r>
            <a:r>
              <a:rPr lang="en-US" altLang="en-US" sz="1000" b="1">
                <a:solidFill>
                  <a:srgbClr val="000000"/>
                </a:solidFill>
              </a:rPr>
              <a:t>C, 10 Minutes, sonicate,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load on gel, Run 170V, ~1hrs, stain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696200" y="3856038"/>
            <a:ext cx="0" cy="1825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734300" y="2057400"/>
            <a:ext cx="0" cy="1825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734300" y="2408238"/>
            <a:ext cx="0" cy="1825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734300" y="3322638"/>
            <a:ext cx="0" cy="1825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696200" y="2819400"/>
            <a:ext cx="0" cy="1825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86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85825"/>
            <a:ext cx="6041204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31358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</a:t>
            </a:r>
            <a:r>
              <a:rPr lang="en-US" dirty="0" err="1" smtClean="0"/>
              <a:t>kDa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74796" y="3135868"/>
            <a:ext cx="5105400" cy="2931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93428" y="4412903"/>
            <a:ext cx="48926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00B050"/>
                </a:solidFill>
              </a:rPr>
              <a:t>F7*</a:t>
            </a:r>
            <a:r>
              <a:rPr lang="en-US" sz="1500" b="1" dirty="0" smtClean="0"/>
              <a:t> </a:t>
            </a:r>
            <a:r>
              <a:rPr lang="en-US" sz="1500" b="1" dirty="0" smtClean="0">
                <a:solidFill>
                  <a:srgbClr val="00B050"/>
                </a:solidFill>
              </a:rPr>
              <a:t>       F8*         F9*      </a:t>
            </a:r>
            <a:r>
              <a:rPr lang="en-US" sz="1500" b="1" dirty="0" smtClean="0"/>
              <a:t>F10       </a:t>
            </a:r>
            <a:r>
              <a:rPr lang="en-US" sz="1500" b="1" dirty="0" smtClean="0">
                <a:solidFill>
                  <a:srgbClr val="00B050"/>
                </a:solidFill>
              </a:rPr>
              <a:t>F11*</a:t>
            </a:r>
            <a:r>
              <a:rPr lang="en-US" sz="1500" b="1" dirty="0" smtClean="0"/>
              <a:t>     </a:t>
            </a:r>
            <a:r>
              <a:rPr lang="en-US" sz="1500" b="1" dirty="0" smtClean="0">
                <a:solidFill>
                  <a:srgbClr val="C00000"/>
                </a:solidFill>
              </a:rPr>
              <a:t>*F12*</a:t>
            </a:r>
            <a:r>
              <a:rPr lang="en-US" sz="1500" b="1" dirty="0" smtClean="0">
                <a:solidFill>
                  <a:srgbClr val="00B050"/>
                </a:solidFill>
              </a:rPr>
              <a:t>     WT*      WT*</a:t>
            </a:r>
            <a:endParaRPr lang="en-US" sz="1500" b="1" dirty="0">
              <a:solidFill>
                <a:srgbClr val="00B05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62200" y="4412903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8000" y="4412903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29114" y="4412903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1000" y="4412903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00600" y="4412903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10200" y="4412903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19800" y="4412903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64404" y="4412903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97014" y="5022702"/>
            <a:ext cx="437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β</a:t>
            </a:r>
            <a:r>
              <a:rPr lang="en-US" dirty="0" smtClean="0"/>
              <a:t>-Lactamase positive clones: F7, F8, F9, F11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33600" y="6488668"/>
            <a:ext cx="509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*F12*: False positive colony?? (no growth observed)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53010" y="2907268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* *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8797" y="2362200"/>
            <a:ext cx="16707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FFF00"/>
                </a:solidFill>
              </a:rPr>
              <a:t>**Reverse Loading</a:t>
            </a:r>
            <a:endParaRPr lang="en-US" sz="15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" y="5678269"/>
            <a:ext cx="200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β-Lactamase positive clones:</a:t>
            </a:r>
          </a:p>
          <a:p>
            <a:r>
              <a:rPr lang="en-US" sz="1200" b="1" dirty="0" smtClean="0"/>
              <a:t>D4, D5, D6, D7, D9, D12</a:t>
            </a:r>
          </a:p>
          <a:p>
            <a:r>
              <a:rPr lang="en-US" sz="1200" b="1" dirty="0" smtClean="0"/>
              <a:t>E3, E5, E6, E8</a:t>
            </a:r>
          </a:p>
          <a:p>
            <a:r>
              <a:rPr lang="en-US" sz="1200" b="1" dirty="0" smtClean="0"/>
              <a:t>F3, F4, F5, F6, F7, F8, F9, F11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54905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228600" y="1638300"/>
            <a:ext cx="87630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 smtClean="0">
                <a:solidFill>
                  <a:srgbClr val="0000FF"/>
                </a:solidFill>
              </a:rPr>
              <a:t>IPTG induced protein corresponding to </a:t>
            </a:r>
            <a:r>
              <a:rPr lang="en-US" altLang="en-US" sz="2000" u="sng" dirty="0" smtClean="0">
                <a:solidFill>
                  <a:srgbClr val="0000FF"/>
                </a:solidFill>
              </a:rPr>
              <a:t>β-Lactamase molecular weight size (37/72)</a:t>
            </a:r>
            <a:endParaRPr lang="en-US" altLang="en-US" sz="2000" u="sng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A3</a:t>
            </a:r>
            <a:r>
              <a:rPr lang="en-US" altLang="en-US" sz="2000" dirty="0"/>
              <a:t>, A4, A5, A6, A7, A9, A10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B2, B5, B6, B9, B11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C1, C2, C3, C4, C7, C8, </a:t>
            </a:r>
            <a:r>
              <a:rPr lang="en-US" altLang="en-US" sz="2000" dirty="0" smtClean="0"/>
              <a:t>C11</a:t>
            </a:r>
          </a:p>
          <a:p>
            <a:pPr>
              <a:buNone/>
            </a:pPr>
            <a:r>
              <a:rPr lang="en-US" sz="2000" dirty="0" smtClean="0"/>
              <a:t>D4, D5, D6, D7, D9, D12</a:t>
            </a:r>
          </a:p>
          <a:p>
            <a:pPr>
              <a:buNone/>
            </a:pPr>
            <a:r>
              <a:rPr lang="en-US" sz="2000" dirty="0" smtClean="0"/>
              <a:t>E3, E5, E6, E8</a:t>
            </a:r>
          </a:p>
          <a:p>
            <a:pPr>
              <a:buNone/>
            </a:pPr>
            <a:r>
              <a:rPr lang="en-US" sz="2000" dirty="0" smtClean="0"/>
              <a:t>F3, F4, F5, F6, F7, F8, F9, F11</a:t>
            </a:r>
            <a:endParaRPr lang="en-US" alt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507530" y="762000"/>
            <a:ext cx="35216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Protein expression summary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54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000" smtClean="0">
                <a:solidFill>
                  <a:srgbClr val="0000FF"/>
                </a:solidFill>
                <a:latin typeface="+mn-lt"/>
              </a:rPr>
              <a:t>Protein expression…</a:t>
            </a:r>
            <a:endParaRPr lang="en-US" altLang="en-US" sz="40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3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600200"/>
            <a:ext cx="6400800" cy="411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4754563"/>
            <a:ext cx="6019800" cy="2746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838200" y="4705350"/>
            <a:ext cx="955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000000"/>
                </a:solidFill>
                <a:sym typeface="Wingdings" pitchFamily="2" charset="2"/>
              </a:rPr>
              <a:t>40 Kda </a:t>
            </a:r>
            <a:endParaRPr lang="en-US" altLang="en-US" sz="1500" b="1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209800" y="5791200"/>
            <a:ext cx="5334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5"/>
          <p:cNvSpPr txBox="1">
            <a:spLocks noChangeArrowheads="1"/>
          </p:cNvSpPr>
          <p:nvPr/>
        </p:nvSpPr>
        <p:spPr bwMode="auto">
          <a:xfrm>
            <a:off x="2339975" y="5791200"/>
            <a:ext cx="327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A8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971800" y="5791200"/>
            <a:ext cx="4572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81400" y="5800725"/>
            <a:ext cx="381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1000" y="5800725"/>
            <a:ext cx="4572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76800" y="5791200"/>
            <a:ext cx="4572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86400" y="5791200"/>
            <a:ext cx="4572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72200" y="5810250"/>
            <a:ext cx="4572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81800" y="5810250"/>
            <a:ext cx="5334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3048000" y="5791200"/>
            <a:ext cx="3921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B050"/>
                </a:solidFill>
              </a:rPr>
              <a:t>A9*</a:t>
            </a:r>
          </a:p>
        </p:txBody>
      </p:sp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3568700" y="5791200"/>
            <a:ext cx="457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B050"/>
                </a:solidFill>
              </a:rPr>
              <a:t>A10*</a:t>
            </a:r>
          </a:p>
        </p:txBody>
      </p:sp>
      <p:sp>
        <p:nvSpPr>
          <p:cNvPr id="17" name="TextBox 25"/>
          <p:cNvSpPr txBox="1">
            <a:spLocks noChangeArrowheads="1"/>
          </p:cNvSpPr>
          <p:nvPr/>
        </p:nvSpPr>
        <p:spPr bwMode="auto">
          <a:xfrm>
            <a:off x="4254500" y="5773738"/>
            <a:ext cx="393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A11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4940300" y="5773738"/>
            <a:ext cx="393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A12</a:t>
            </a: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5562600" y="5773738"/>
            <a:ext cx="3222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B1</a:t>
            </a: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6230938" y="5791200"/>
            <a:ext cx="3873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B050"/>
                </a:solidFill>
              </a:rPr>
              <a:t>B2*</a:t>
            </a:r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>
            <a:off x="6916738" y="5800725"/>
            <a:ext cx="322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</a:rPr>
              <a:t>B3</a:t>
            </a: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2667000" y="6248400"/>
            <a:ext cx="4287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Clones expressing </a:t>
            </a:r>
            <a:r>
              <a:rPr lang="el-GR" altLang="en-US" sz="1800"/>
              <a:t>β</a:t>
            </a:r>
            <a:r>
              <a:rPr lang="en-US" altLang="en-US" sz="1800"/>
              <a:t>-Lactamase: A9, A10, B2</a:t>
            </a:r>
          </a:p>
        </p:txBody>
      </p:sp>
    </p:spTree>
    <p:extLst>
      <p:ext uri="{BB962C8B-B14F-4D97-AF65-F5344CB8AC3E}">
        <p14:creationId xmlns:p14="http://schemas.microsoft.com/office/powerpoint/2010/main" val="3437851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000" smtClean="0">
                <a:solidFill>
                  <a:srgbClr val="0000FF"/>
                </a:solidFill>
                <a:latin typeface="+mn-lt"/>
              </a:rPr>
              <a:t>Protein expression…</a:t>
            </a:r>
            <a:endParaRPr lang="en-US" altLang="en-US" sz="4000" dirty="0">
              <a:latin typeface="+mn-lt"/>
            </a:endParaRP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00200"/>
            <a:ext cx="6040438" cy="411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09800" y="4267200"/>
            <a:ext cx="4876800" cy="274638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644650" y="4219575"/>
            <a:ext cx="955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000000"/>
                </a:solidFill>
                <a:sym typeface="Wingdings" pitchFamily="2" charset="2"/>
              </a:rPr>
              <a:t>40 Kda </a:t>
            </a:r>
            <a:endParaRPr lang="en-US" altLang="en-US" sz="1500" b="1">
              <a:solidFill>
                <a:srgbClr val="000000"/>
              </a:solidFill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590800" y="6488113"/>
            <a:ext cx="4621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Clones expressing </a:t>
            </a:r>
            <a:r>
              <a:rPr lang="el-GR" altLang="en-US" sz="1800"/>
              <a:t>β</a:t>
            </a:r>
            <a:r>
              <a:rPr lang="en-US" altLang="en-US" sz="1800"/>
              <a:t>-Lactamase: B5, B6, B9, B11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684463" y="5421313"/>
            <a:ext cx="4033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B4    </a:t>
            </a:r>
            <a:r>
              <a:rPr lang="en-US" altLang="en-US" sz="1800">
                <a:solidFill>
                  <a:srgbClr val="00B050"/>
                </a:solidFill>
              </a:rPr>
              <a:t>B5*</a:t>
            </a:r>
            <a:r>
              <a:rPr lang="en-US" altLang="en-US" sz="1800"/>
              <a:t>  </a:t>
            </a:r>
            <a:r>
              <a:rPr lang="en-US" altLang="en-US" sz="1800">
                <a:solidFill>
                  <a:srgbClr val="00B050"/>
                </a:solidFill>
              </a:rPr>
              <a:t>B6*</a:t>
            </a:r>
            <a:r>
              <a:rPr lang="en-US" altLang="en-US" sz="1800"/>
              <a:t>    B7    B8   </a:t>
            </a:r>
            <a:r>
              <a:rPr lang="en-US" altLang="en-US" sz="1800">
                <a:solidFill>
                  <a:srgbClr val="00B050"/>
                </a:solidFill>
              </a:rPr>
              <a:t>B9*</a:t>
            </a:r>
            <a:r>
              <a:rPr lang="en-US" altLang="en-US" sz="1800"/>
              <a:t>   B10   </a:t>
            </a:r>
            <a:r>
              <a:rPr lang="en-US" altLang="en-US" sz="1800">
                <a:solidFill>
                  <a:srgbClr val="00B050"/>
                </a:solidFill>
              </a:rPr>
              <a:t>B11*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84463" y="5410200"/>
            <a:ext cx="381000" cy="95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227388" y="5419725"/>
            <a:ext cx="363537" cy="95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657600" y="5410200"/>
            <a:ext cx="371475" cy="95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91000" y="5419725"/>
            <a:ext cx="3048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648200" y="5419725"/>
            <a:ext cx="357188" cy="95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05400" y="5429250"/>
            <a:ext cx="3048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62600" y="5429250"/>
            <a:ext cx="381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96000" y="5448300"/>
            <a:ext cx="381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17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000" smtClean="0">
                <a:solidFill>
                  <a:srgbClr val="0000FF"/>
                </a:solidFill>
                <a:latin typeface="+mn-lt"/>
              </a:rPr>
              <a:t>Protein expression…</a:t>
            </a:r>
            <a:endParaRPr lang="en-US" altLang="en-US" sz="4000" dirty="0">
              <a:latin typeface="+mn-lt"/>
            </a:endParaRP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9363" y="1600200"/>
            <a:ext cx="6069012" cy="4114800"/>
          </a:xfrm>
          <a:prstGeom prst="rect">
            <a:avLst/>
          </a:prstGeom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5486400"/>
            <a:ext cx="4179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B12   </a:t>
            </a:r>
            <a:r>
              <a:rPr lang="en-US" altLang="en-US" sz="1800">
                <a:solidFill>
                  <a:srgbClr val="00B050"/>
                </a:solidFill>
              </a:rPr>
              <a:t>C1*   C2*   C3*  C4* </a:t>
            </a:r>
            <a:r>
              <a:rPr lang="en-US" altLang="en-US" sz="1800"/>
              <a:t>  C5     C6     </a:t>
            </a:r>
            <a:r>
              <a:rPr lang="en-US" altLang="en-US" sz="1800">
                <a:solidFill>
                  <a:srgbClr val="00B050"/>
                </a:solidFill>
              </a:rPr>
              <a:t>C7*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209800" y="5562600"/>
            <a:ext cx="381000" cy="95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743200" y="5553075"/>
            <a:ext cx="363538" cy="95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200400" y="5543550"/>
            <a:ext cx="371475" cy="95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33800" y="5553075"/>
            <a:ext cx="3048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191000" y="5553075"/>
            <a:ext cx="357188" cy="95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56138" y="5553075"/>
            <a:ext cx="3048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05400" y="5553075"/>
            <a:ext cx="381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15000" y="5543550"/>
            <a:ext cx="381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631950" y="4371975"/>
            <a:ext cx="4876800" cy="274638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1066800" y="4324350"/>
            <a:ext cx="955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000000"/>
                </a:solidFill>
                <a:sym typeface="Wingdings" pitchFamily="2" charset="2"/>
              </a:rPr>
              <a:t>40 Kda </a:t>
            </a:r>
            <a:endParaRPr lang="en-US" altLang="en-US" sz="1500" b="1">
              <a:solidFill>
                <a:srgbClr val="000000"/>
              </a:solidFill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1752600" y="6172200"/>
            <a:ext cx="4849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Clones expressing </a:t>
            </a:r>
            <a:r>
              <a:rPr lang="el-GR" altLang="en-US" sz="1800"/>
              <a:t>β</a:t>
            </a:r>
            <a:r>
              <a:rPr lang="en-US" altLang="en-US" sz="1800"/>
              <a:t>-Lactamase: C1, C2, C3, C4, C7</a:t>
            </a:r>
          </a:p>
        </p:txBody>
      </p:sp>
    </p:spTree>
    <p:extLst>
      <p:ext uri="{BB962C8B-B14F-4D97-AF65-F5344CB8AC3E}">
        <p14:creationId xmlns:p14="http://schemas.microsoft.com/office/powerpoint/2010/main" val="2016679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000" smtClean="0">
                <a:solidFill>
                  <a:srgbClr val="0000FF"/>
                </a:solidFill>
                <a:latin typeface="+mn-lt"/>
              </a:rPr>
              <a:t>Protein expression, Summary</a:t>
            </a:r>
            <a:endParaRPr lang="en-US" altLang="en-US" sz="4000" dirty="0">
              <a:latin typeface="+mn-lt"/>
            </a:endParaRPr>
          </a:p>
        </p:txBody>
      </p:sp>
      <p:pic>
        <p:nvPicPr>
          <p:cNvPr id="3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763" y="1600200"/>
            <a:ext cx="6040437" cy="4114800"/>
          </a:xfrm>
          <a:prstGeom prst="rect">
            <a:avLst/>
          </a:prstGeom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12963" y="5724525"/>
            <a:ext cx="3027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B050"/>
                </a:solidFill>
              </a:rPr>
              <a:t>C8*      </a:t>
            </a:r>
            <a:r>
              <a:rPr lang="en-US" altLang="en-US" sz="1800"/>
              <a:t>C9      C10    </a:t>
            </a:r>
            <a:r>
              <a:rPr lang="en-US" altLang="en-US" sz="1800">
                <a:solidFill>
                  <a:srgbClr val="00B050"/>
                </a:solidFill>
              </a:rPr>
              <a:t>C11*</a:t>
            </a:r>
            <a:r>
              <a:rPr lang="en-US" altLang="en-US" sz="1800"/>
              <a:t>    C12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112963" y="5715000"/>
            <a:ext cx="381000" cy="95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798763" y="5705475"/>
            <a:ext cx="363537" cy="95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416300" y="5705475"/>
            <a:ext cx="371475" cy="95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17963" y="5724525"/>
            <a:ext cx="3048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587875" y="5695950"/>
            <a:ext cx="357188" cy="95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447800" y="4314825"/>
            <a:ext cx="4572000" cy="274638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785813" y="4267200"/>
            <a:ext cx="955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000000"/>
                </a:solidFill>
                <a:sym typeface="Wingdings" pitchFamily="2" charset="2"/>
              </a:rPr>
              <a:t>40 Kda </a:t>
            </a:r>
            <a:endParaRPr lang="en-US" altLang="en-US" sz="1500" b="1">
              <a:solidFill>
                <a:srgbClr val="000000"/>
              </a:solidFill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600200" y="6400800"/>
            <a:ext cx="4262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Clones expressing </a:t>
            </a:r>
            <a:r>
              <a:rPr lang="el-GR" altLang="en-US" sz="1800"/>
              <a:t>β</a:t>
            </a:r>
            <a:r>
              <a:rPr lang="en-US" altLang="en-US" sz="1800"/>
              <a:t>-Lactamase: C8 and C11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6096000" y="2438400"/>
            <a:ext cx="2813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u="sng" dirty="0">
                <a:solidFill>
                  <a:srgbClr val="0000FF"/>
                </a:solidFill>
              </a:rPr>
              <a:t>β-Lactamase positive clones (19/36)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A3, A4, A5, A6, A7, A9, A10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B2, B5, B6, B9, B11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C1, C2, C3, C4, C7, C8, C11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809865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43000"/>
            <a:ext cx="6041204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4204" y="35930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</a:t>
            </a:r>
            <a:r>
              <a:rPr lang="en-US" dirty="0" err="1" smtClean="0"/>
              <a:t>kDa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3593068"/>
            <a:ext cx="52578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22028" y="4876800"/>
            <a:ext cx="49455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00B050"/>
                </a:solidFill>
              </a:rPr>
              <a:t>WT*      WT*      </a:t>
            </a:r>
            <a:r>
              <a:rPr lang="en-US" sz="1500" b="1" dirty="0" smtClean="0"/>
              <a:t>D1         D2         D3        </a:t>
            </a:r>
            <a:r>
              <a:rPr lang="en-US" sz="1500" b="1" dirty="0" smtClean="0">
                <a:solidFill>
                  <a:srgbClr val="00B050"/>
                </a:solidFill>
              </a:rPr>
              <a:t>D4*       D5*        D6*</a:t>
            </a:r>
            <a:endParaRPr lang="en-US" sz="1500" b="1" dirty="0">
              <a:solidFill>
                <a:srgbClr val="00B05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590800" y="4876800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76600" y="4876800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57714" y="4876800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19600" y="4876800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29200" y="4899589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62600" y="4915256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72200" y="4915256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58000" y="4915256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76600" y="5943600"/>
            <a:ext cx="3978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β</a:t>
            </a:r>
            <a:r>
              <a:rPr lang="en-US" dirty="0" smtClean="0"/>
              <a:t>-Lactamase positive clones: D4, D5, D6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3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04341"/>
            <a:ext cx="6041204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4204" y="35052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</a:t>
            </a:r>
            <a:r>
              <a:rPr lang="en-US" dirty="0" err="1" smtClean="0"/>
              <a:t>kDa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38400" y="3429000"/>
            <a:ext cx="51054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45828" y="4648200"/>
            <a:ext cx="46762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00B050"/>
                </a:solidFill>
              </a:rPr>
              <a:t>D7*         </a:t>
            </a:r>
            <a:r>
              <a:rPr lang="en-US" sz="1500" b="1" dirty="0" smtClean="0">
                <a:solidFill>
                  <a:srgbClr val="FF0000"/>
                </a:solidFill>
              </a:rPr>
              <a:t>D8</a:t>
            </a:r>
            <a:r>
              <a:rPr lang="en-US" sz="1500" b="1" dirty="0" smtClean="0">
                <a:solidFill>
                  <a:srgbClr val="00B050"/>
                </a:solidFill>
              </a:rPr>
              <a:t>       D9*        </a:t>
            </a:r>
            <a:r>
              <a:rPr lang="en-US" sz="1500" b="1" dirty="0" smtClean="0"/>
              <a:t>D10     D11      </a:t>
            </a:r>
            <a:r>
              <a:rPr lang="en-US" sz="1500" b="1" dirty="0" smtClean="0">
                <a:solidFill>
                  <a:srgbClr val="00B050"/>
                </a:solidFill>
              </a:rPr>
              <a:t>D12*       </a:t>
            </a:r>
            <a:r>
              <a:rPr lang="en-US" sz="1500" b="1" dirty="0" smtClean="0"/>
              <a:t>E1         E2</a:t>
            </a:r>
            <a:endParaRPr lang="en-US" sz="15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514600" y="4648200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00400" y="4648200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81514" y="4648200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43400" y="4648200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953000" y="4670989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62600" y="4686656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72200" y="4686656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81800" y="4686656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24200" y="3886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0" y="5943600"/>
            <a:ext cx="4094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β</a:t>
            </a:r>
            <a:r>
              <a:rPr lang="en-US" dirty="0" smtClean="0"/>
              <a:t>-Lactamase positive clones: D7, D9, D12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6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96" y="914400"/>
            <a:ext cx="6041204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35930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</a:t>
            </a:r>
            <a:r>
              <a:rPr lang="en-US" dirty="0" err="1" smtClean="0"/>
              <a:t>kDa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50996" y="3516868"/>
            <a:ext cx="51054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58424" y="4876800"/>
            <a:ext cx="48029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00B050"/>
                </a:solidFill>
              </a:rPr>
              <a:t>E3*         </a:t>
            </a:r>
            <a:r>
              <a:rPr lang="en-US" sz="1500" b="1" dirty="0" smtClean="0"/>
              <a:t>E4</a:t>
            </a:r>
            <a:r>
              <a:rPr lang="en-US" sz="1500" b="1" dirty="0" smtClean="0">
                <a:solidFill>
                  <a:srgbClr val="00B050"/>
                </a:solidFill>
              </a:rPr>
              <a:t>          E5*     E6*</a:t>
            </a:r>
            <a:r>
              <a:rPr lang="en-US" sz="1500" b="1" dirty="0" smtClean="0"/>
              <a:t>         E7         </a:t>
            </a:r>
            <a:r>
              <a:rPr lang="en-US" sz="1500" b="1" dirty="0" smtClean="0">
                <a:solidFill>
                  <a:srgbClr val="00B050"/>
                </a:solidFill>
              </a:rPr>
              <a:t>E8*       </a:t>
            </a:r>
            <a:r>
              <a:rPr lang="en-US" sz="1500" b="1" dirty="0" smtClean="0"/>
              <a:t>E9           E10</a:t>
            </a:r>
            <a:endParaRPr lang="en-US" sz="15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327196" y="4876800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12996" y="4876800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94110" y="4876800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55996" y="4876800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65596" y="4899589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75196" y="4915256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984796" y="4915256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29400" y="4915256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60596" y="5715000"/>
            <a:ext cx="417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β</a:t>
            </a:r>
            <a:r>
              <a:rPr lang="en-US" dirty="0" smtClean="0"/>
              <a:t>-Lactamase positive clones: E3, E5, E6, E8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171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96" y="885825"/>
            <a:ext cx="6041204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35052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</a:t>
            </a:r>
            <a:r>
              <a:rPr lang="en-US" dirty="0" err="1" smtClean="0"/>
              <a:t>kDa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74796" y="3505200"/>
            <a:ext cx="51054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2224" y="4782235"/>
            <a:ext cx="48189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E11 </a:t>
            </a:r>
            <a:r>
              <a:rPr lang="en-US" sz="1500" b="1" dirty="0" smtClean="0">
                <a:solidFill>
                  <a:srgbClr val="00B050"/>
                </a:solidFill>
              </a:rPr>
              <a:t>       </a:t>
            </a:r>
            <a:r>
              <a:rPr lang="en-US" sz="1500" b="1" dirty="0" smtClean="0"/>
              <a:t>E12</a:t>
            </a:r>
            <a:r>
              <a:rPr lang="en-US" sz="1500" b="1" dirty="0" smtClean="0">
                <a:solidFill>
                  <a:srgbClr val="00B050"/>
                </a:solidFill>
              </a:rPr>
              <a:t>         </a:t>
            </a:r>
            <a:r>
              <a:rPr lang="en-US" sz="1500" b="1" dirty="0" smtClean="0"/>
              <a:t>F1         F2         </a:t>
            </a:r>
            <a:r>
              <a:rPr lang="en-US" sz="1500" b="1" dirty="0" smtClean="0">
                <a:solidFill>
                  <a:srgbClr val="00B050"/>
                </a:solidFill>
              </a:rPr>
              <a:t>F3*</a:t>
            </a:r>
            <a:r>
              <a:rPr lang="en-US" sz="1500" b="1" dirty="0" smtClean="0"/>
              <a:t>        </a:t>
            </a:r>
            <a:r>
              <a:rPr lang="en-US" sz="1500" b="1" dirty="0" smtClean="0">
                <a:solidFill>
                  <a:srgbClr val="00B050"/>
                </a:solidFill>
              </a:rPr>
              <a:t>F4*       F5*         F6*</a:t>
            </a:r>
            <a:endParaRPr lang="en-US" sz="1500" b="1" dirty="0">
              <a:solidFill>
                <a:srgbClr val="00B05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250996" y="4782235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936796" y="4782235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17910" y="4782235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79796" y="4782235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89396" y="4782235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98996" y="4782235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908596" y="4782235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53200" y="4782235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84396" y="5562600"/>
            <a:ext cx="414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β</a:t>
            </a:r>
            <a:r>
              <a:rPr lang="en-US" dirty="0" smtClean="0"/>
              <a:t>-Lactamase positive clones: F3, F4, F5, F6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53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521</Words>
  <Application>Microsoft Office PowerPoint</Application>
  <PresentationFormat>On-screen Show (4:3)</PresentationFormat>
  <Paragraphs>80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Alok Upadhyay</dc:creator>
  <cp:lastModifiedBy>Alok Upadhyay</cp:lastModifiedBy>
  <cp:revision>8</cp:revision>
  <dcterms:created xsi:type="dcterms:W3CDTF">2014-10-02T12:57:25Z</dcterms:created>
  <dcterms:modified xsi:type="dcterms:W3CDTF">2014-10-02T14:27:29Z</dcterms:modified>
</cp:coreProperties>
</file>