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0" r:id="rId3"/>
    <p:sldId id="261" r:id="rId4"/>
    <p:sldId id="263" r:id="rId5"/>
    <p:sldId id="26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278"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7952C8-EAB3-409E-BF3A-E186A091439D}" type="datetimeFigureOut">
              <a:rPr lang="en-US" smtClean="0"/>
              <a:t>7/8/2016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9046C-9C9E-4D10-9797-0005BE89E031}" type="slidenum">
              <a:rPr lang="en-US" smtClean="0"/>
              <a:t>‹#›</a:t>
            </a:fld>
            <a:endParaRPr lang="en-US"/>
          </a:p>
        </p:txBody>
      </p:sp>
    </p:spTree>
    <p:extLst>
      <p:ext uri="{BB962C8B-B14F-4D97-AF65-F5344CB8AC3E}">
        <p14:creationId xmlns:p14="http://schemas.microsoft.com/office/powerpoint/2010/main" val="1402385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7952C8-EAB3-409E-BF3A-E186A091439D}" type="datetimeFigureOut">
              <a:rPr lang="en-US" smtClean="0"/>
              <a:t>7/8/2016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9046C-9C9E-4D10-9797-0005BE89E031}" type="slidenum">
              <a:rPr lang="en-US" smtClean="0"/>
              <a:t>‹#›</a:t>
            </a:fld>
            <a:endParaRPr lang="en-US"/>
          </a:p>
        </p:txBody>
      </p:sp>
    </p:spTree>
    <p:extLst>
      <p:ext uri="{BB962C8B-B14F-4D97-AF65-F5344CB8AC3E}">
        <p14:creationId xmlns:p14="http://schemas.microsoft.com/office/powerpoint/2010/main" val="2391929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7952C8-EAB3-409E-BF3A-E186A091439D}" type="datetimeFigureOut">
              <a:rPr lang="en-US" smtClean="0"/>
              <a:t>7/8/2016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9046C-9C9E-4D10-9797-0005BE89E031}" type="slidenum">
              <a:rPr lang="en-US" smtClean="0"/>
              <a:t>‹#›</a:t>
            </a:fld>
            <a:endParaRPr lang="en-US"/>
          </a:p>
        </p:txBody>
      </p:sp>
    </p:spTree>
    <p:extLst>
      <p:ext uri="{BB962C8B-B14F-4D97-AF65-F5344CB8AC3E}">
        <p14:creationId xmlns:p14="http://schemas.microsoft.com/office/powerpoint/2010/main" val="2403699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7952C8-EAB3-409E-BF3A-E186A091439D}" type="datetimeFigureOut">
              <a:rPr lang="en-US" smtClean="0"/>
              <a:t>7/8/2016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9046C-9C9E-4D10-9797-0005BE89E031}" type="slidenum">
              <a:rPr lang="en-US" smtClean="0"/>
              <a:t>‹#›</a:t>
            </a:fld>
            <a:endParaRPr lang="en-US"/>
          </a:p>
        </p:txBody>
      </p:sp>
    </p:spTree>
    <p:extLst>
      <p:ext uri="{BB962C8B-B14F-4D97-AF65-F5344CB8AC3E}">
        <p14:creationId xmlns:p14="http://schemas.microsoft.com/office/powerpoint/2010/main" val="2491377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7952C8-EAB3-409E-BF3A-E186A091439D}" type="datetimeFigureOut">
              <a:rPr lang="en-US" smtClean="0"/>
              <a:t>7/8/2016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9046C-9C9E-4D10-9797-0005BE89E031}" type="slidenum">
              <a:rPr lang="en-US" smtClean="0"/>
              <a:t>‹#›</a:t>
            </a:fld>
            <a:endParaRPr lang="en-US"/>
          </a:p>
        </p:txBody>
      </p:sp>
    </p:spTree>
    <p:extLst>
      <p:ext uri="{BB962C8B-B14F-4D97-AF65-F5344CB8AC3E}">
        <p14:creationId xmlns:p14="http://schemas.microsoft.com/office/powerpoint/2010/main" val="2906322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7952C8-EAB3-409E-BF3A-E186A091439D}" type="datetimeFigureOut">
              <a:rPr lang="en-US" smtClean="0"/>
              <a:t>7/8/2016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D9046C-9C9E-4D10-9797-0005BE89E031}" type="slidenum">
              <a:rPr lang="en-US" smtClean="0"/>
              <a:t>‹#›</a:t>
            </a:fld>
            <a:endParaRPr lang="en-US"/>
          </a:p>
        </p:txBody>
      </p:sp>
    </p:spTree>
    <p:extLst>
      <p:ext uri="{BB962C8B-B14F-4D97-AF65-F5344CB8AC3E}">
        <p14:creationId xmlns:p14="http://schemas.microsoft.com/office/powerpoint/2010/main" val="545931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7952C8-EAB3-409E-BF3A-E186A091439D}" type="datetimeFigureOut">
              <a:rPr lang="en-US" smtClean="0"/>
              <a:t>7/8/2016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D9046C-9C9E-4D10-9797-0005BE89E031}" type="slidenum">
              <a:rPr lang="en-US" smtClean="0"/>
              <a:t>‹#›</a:t>
            </a:fld>
            <a:endParaRPr lang="en-US"/>
          </a:p>
        </p:txBody>
      </p:sp>
    </p:spTree>
    <p:extLst>
      <p:ext uri="{BB962C8B-B14F-4D97-AF65-F5344CB8AC3E}">
        <p14:creationId xmlns:p14="http://schemas.microsoft.com/office/powerpoint/2010/main" val="1899539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7952C8-EAB3-409E-BF3A-E186A091439D}" type="datetimeFigureOut">
              <a:rPr lang="en-US" smtClean="0"/>
              <a:t>7/8/2016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D9046C-9C9E-4D10-9797-0005BE89E031}" type="slidenum">
              <a:rPr lang="en-US" smtClean="0"/>
              <a:t>‹#›</a:t>
            </a:fld>
            <a:endParaRPr lang="en-US"/>
          </a:p>
        </p:txBody>
      </p:sp>
    </p:spTree>
    <p:extLst>
      <p:ext uri="{BB962C8B-B14F-4D97-AF65-F5344CB8AC3E}">
        <p14:creationId xmlns:p14="http://schemas.microsoft.com/office/powerpoint/2010/main" val="2792544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7952C8-EAB3-409E-BF3A-E186A091439D}" type="datetimeFigureOut">
              <a:rPr lang="en-US" smtClean="0"/>
              <a:t>7/8/2016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D9046C-9C9E-4D10-9797-0005BE89E031}" type="slidenum">
              <a:rPr lang="en-US" smtClean="0"/>
              <a:t>‹#›</a:t>
            </a:fld>
            <a:endParaRPr lang="en-US"/>
          </a:p>
        </p:txBody>
      </p:sp>
    </p:spTree>
    <p:extLst>
      <p:ext uri="{BB962C8B-B14F-4D97-AF65-F5344CB8AC3E}">
        <p14:creationId xmlns:p14="http://schemas.microsoft.com/office/powerpoint/2010/main" val="397357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7952C8-EAB3-409E-BF3A-E186A091439D}" type="datetimeFigureOut">
              <a:rPr lang="en-US" smtClean="0"/>
              <a:t>7/8/2016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D9046C-9C9E-4D10-9797-0005BE89E031}" type="slidenum">
              <a:rPr lang="en-US" smtClean="0"/>
              <a:t>‹#›</a:t>
            </a:fld>
            <a:endParaRPr lang="en-US"/>
          </a:p>
        </p:txBody>
      </p:sp>
    </p:spTree>
    <p:extLst>
      <p:ext uri="{BB962C8B-B14F-4D97-AF65-F5344CB8AC3E}">
        <p14:creationId xmlns:p14="http://schemas.microsoft.com/office/powerpoint/2010/main" val="376122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7952C8-EAB3-409E-BF3A-E186A091439D}" type="datetimeFigureOut">
              <a:rPr lang="en-US" smtClean="0"/>
              <a:t>7/8/2016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D9046C-9C9E-4D10-9797-0005BE89E031}" type="slidenum">
              <a:rPr lang="en-US" smtClean="0"/>
              <a:t>‹#›</a:t>
            </a:fld>
            <a:endParaRPr lang="en-US"/>
          </a:p>
        </p:txBody>
      </p:sp>
    </p:spTree>
    <p:extLst>
      <p:ext uri="{BB962C8B-B14F-4D97-AF65-F5344CB8AC3E}">
        <p14:creationId xmlns:p14="http://schemas.microsoft.com/office/powerpoint/2010/main" val="3989492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7952C8-EAB3-409E-BF3A-E186A091439D}" type="datetimeFigureOut">
              <a:rPr lang="en-US" smtClean="0"/>
              <a:t>7/8/2016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D9046C-9C9E-4D10-9797-0005BE89E031}" type="slidenum">
              <a:rPr lang="en-US" smtClean="0"/>
              <a:t>‹#›</a:t>
            </a:fld>
            <a:endParaRPr lang="en-US"/>
          </a:p>
        </p:txBody>
      </p:sp>
    </p:spTree>
    <p:extLst>
      <p:ext uri="{BB962C8B-B14F-4D97-AF65-F5344CB8AC3E}">
        <p14:creationId xmlns:p14="http://schemas.microsoft.com/office/powerpoint/2010/main" val="1496268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Experiment AU43-Activity of Sirt3 on K122-MnSOD peptide</a:t>
            </a:r>
          </a:p>
        </p:txBody>
      </p:sp>
      <p:sp>
        <p:nvSpPr>
          <p:cNvPr id="3" name="Content Placeholder 2"/>
          <p:cNvSpPr>
            <a:spLocks noGrp="1"/>
          </p:cNvSpPr>
          <p:nvPr>
            <p:ph idx="1"/>
          </p:nvPr>
        </p:nvSpPr>
        <p:spPr>
          <a:xfrm>
            <a:off x="457200" y="1600200"/>
            <a:ext cx="8229600" cy="5181600"/>
          </a:xfrm>
        </p:spPr>
        <p:txBody>
          <a:bodyPr>
            <a:noAutofit/>
          </a:bodyPr>
          <a:lstStyle/>
          <a:p>
            <a:pPr marL="0" indent="0">
              <a:buNone/>
            </a:pPr>
            <a:r>
              <a:rPr lang="en-US" sz="1150" u="sng" dirty="0" smtClean="0"/>
              <a:t>This experiment was task #9</a:t>
            </a:r>
          </a:p>
          <a:p>
            <a:pPr marL="0" indent="0">
              <a:buNone/>
            </a:pPr>
            <a:r>
              <a:rPr lang="en-US" sz="1150" b="1" dirty="0"/>
              <a:t>9: Assay of Sirt3 with MnSOD-K122 peptide, Enzo Sirt3 5U/</a:t>
            </a:r>
            <a:r>
              <a:rPr lang="en-US" sz="1150" b="1" dirty="0" err="1"/>
              <a:t>Rxn</a:t>
            </a:r>
            <a:endParaRPr lang="en-US" sz="1150" dirty="0"/>
          </a:p>
          <a:p>
            <a:pPr marL="0" indent="0">
              <a:buNone/>
            </a:pPr>
            <a:r>
              <a:rPr lang="en-US" sz="1150" dirty="0"/>
              <a:t>9a) Saturating NAD with 5 and 10 </a:t>
            </a:r>
            <a:r>
              <a:rPr lang="en-US" sz="1150" dirty="0" err="1"/>
              <a:t>uM</a:t>
            </a:r>
            <a:r>
              <a:rPr lang="en-US" sz="1150" dirty="0"/>
              <a:t> K-122 </a:t>
            </a:r>
            <a:r>
              <a:rPr lang="en-US" sz="1150" dirty="0" err="1"/>
              <a:t>MnSOD</a:t>
            </a:r>
            <a:endParaRPr lang="en-US" sz="1150" dirty="0"/>
          </a:p>
          <a:p>
            <a:pPr marL="0" indent="0">
              <a:buNone/>
            </a:pPr>
            <a:r>
              <a:rPr lang="en-US" sz="1150" dirty="0"/>
              <a:t>9b) Un-saturating NAD (100 </a:t>
            </a:r>
            <a:r>
              <a:rPr lang="en-US" sz="1150" dirty="0" err="1"/>
              <a:t>uM</a:t>
            </a:r>
            <a:r>
              <a:rPr lang="en-US" sz="1150" dirty="0"/>
              <a:t>) with 50 and 250</a:t>
            </a:r>
            <a:r>
              <a:rPr lang="en-US" sz="1150" b="1" dirty="0"/>
              <a:t> </a:t>
            </a:r>
            <a:r>
              <a:rPr lang="en-US" sz="1150" dirty="0" err="1"/>
              <a:t>uM</a:t>
            </a:r>
            <a:r>
              <a:rPr lang="en-US" sz="1150" dirty="0"/>
              <a:t> K-122 </a:t>
            </a:r>
            <a:r>
              <a:rPr lang="en-US" sz="1150" dirty="0" err="1"/>
              <a:t>MnSOD</a:t>
            </a:r>
            <a:endParaRPr lang="en-US" sz="1150" dirty="0"/>
          </a:p>
          <a:p>
            <a:pPr marL="0" indent="0">
              <a:buNone/>
            </a:pPr>
            <a:r>
              <a:rPr lang="en-US" sz="1150" b="1" dirty="0"/>
              <a:t>If 5U/</a:t>
            </a:r>
            <a:r>
              <a:rPr lang="en-US" sz="1150" b="1" dirty="0" err="1"/>
              <a:t>rxn</a:t>
            </a:r>
            <a:r>
              <a:rPr lang="en-US" sz="1150" b="1" dirty="0"/>
              <a:t> doesn’t work, then move to-</a:t>
            </a:r>
            <a:endParaRPr lang="en-US" sz="1150" dirty="0"/>
          </a:p>
          <a:p>
            <a:pPr marL="0" indent="0">
              <a:buNone/>
            </a:pPr>
            <a:r>
              <a:rPr lang="en-US" sz="1150" b="1" dirty="0"/>
              <a:t>Assay of Sirt3 with MnSOD-K122 peptide, Enzo Sirt3 10U/</a:t>
            </a:r>
            <a:r>
              <a:rPr lang="en-US" sz="1150" b="1" dirty="0" err="1"/>
              <a:t>Rxn</a:t>
            </a:r>
            <a:endParaRPr lang="en-US" sz="1150" dirty="0"/>
          </a:p>
          <a:p>
            <a:pPr marL="0" indent="0">
              <a:buNone/>
            </a:pPr>
            <a:r>
              <a:rPr lang="en-US" sz="1150" dirty="0"/>
              <a:t>9c) Saturating NAD with 5 and 10 </a:t>
            </a:r>
            <a:r>
              <a:rPr lang="en-US" sz="1150" dirty="0" err="1"/>
              <a:t>uM</a:t>
            </a:r>
            <a:r>
              <a:rPr lang="en-US" sz="1150" dirty="0"/>
              <a:t> K-122 </a:t>
            </a:r>
            <a:r>
              <a:rPr lang="en-US" sz="1150" dirty="0" smtClean="0"/>
              <a:t>MnSOD9d</a:t>
            </a:r>
            <a:r>
              <a:rPr lang="en-US" sz="1150" dirty="0"/>
              <a:t>) Un-saturating NAD (100 </a:t>
            </a:r>
            <a:r>
              <a:rPr lang="en-US" sz="1150" dirty="0" err="1"/>
              <a:t>uM</a:t>
            </a:r>
            <a:r>
              <a:rPr lang="en-US" sz="1150" dirty="0"/>
              <a:t>) with 50 and 250 </a:t>
            </a:r>
            <a:r>
              <a:rPr lang="en-US" sz="1150" dirty="0" err="1"/>
              <a:t>uM</a:t>
            </a:r>
            <a:r>
              <a:rPr lang="en-US" sz="1150" dirty="0"/>
              <a:t> K-122 </a:t>
            </a:r>
            <a:r>
              <a:rPr lang="en-US" sz="1150" dirty="0" err="1"/>
              <a:t>MnSOD</a:t>
            </a:r>
            <a:r>
              <a:rPr lang="en-US" sz="1150" b="1" dirty="0"/>
              <a:t> </a:t>
            </a:r>
            <a:endParaRPr lang="en-US" sz="1150" b="1" dirty="0" smtClean="0"/>
          </a:p>
          <a:p>
            <a:pPr marL="0" indent="0">
              <a:buNone/>
            </a:pPr>
            <a:r>
              <a:rPr lang="en-US" sz="1150" u="sng" dirty="0" smtClean="0"/>
              <a:t>Later, I included 10 </a:t>
            </a:r>
            <a:r>
              <a:rPr lang="en-US" sz="1150" u="sng" dirty="0" err="1" smtClean="0"/>
              <a:t>uM</a:t>
            </a:r>
            <a:r>
              <a:rPr lang="en-US" sz="1150" u="sng" dirty="0" smtClean="0"/>
              <a:t> Honokiol in each experiments</a:t>
            </a:r>
          </a:p>
          <a:p>
            <a:pPr marL="0" indent="0">
              <a:buNone/>
            </a:pPr>
            <a:r>
              <a:rPr lang="en-US" sz="1150" b="1" dirty="0" smtClean="0"/>
              <a:t>Following conclusions can be drawn from these experiments-</a:t>
            </a:r>
          </a:p>
          <a:p>
            <a:pPr marL="0" indent="0">
              <a:buNone/>
            </a:pPr>
            <a:r>
              <a:rPr lang="en-US" sz="1150" dirty="0" smtClean="0"/>
              <a:t>1: If using 100 </a:t>
            </a:r>
            <a:r>
              <a:rPr lang="en-US" sz="1150" dirty="0" err="1" smtClean="0"/>
              <a:t>uM</a:t>
            </a:r>
            <a:r>
              <a:rPr lang="en-US" sz="1150" dirty="0" smtClean="0"/>
              <a:t> NAD with 50 </a:t>
            </a:r>
            <a:r>
              <a:rPr lang="en-US" sz="1150" dirty="0" err="1" smtClean="0"/>
              <a:t>uM</a:t>
            </a:r>
            <a:r>
              <a:rPr lang="en-US" sz="1150" dirty="0" smtClean="0"/>
              <a:t> K122-MnSOD, in 30 min, the product formation is around 1.5%. I did not run set with 5 min reaction time. </a:t>
            </a:r>
          </a:p>
          <a:p>
            <a:pPr marL="0" indent="0">
              <a:buNone/>
            </a:pPr>
            <a:r>
              <a:rPr lang="en-US" sz="1150" dirty="0" smtClean="0"/>
              <a:t>2: With 100 </a:t>
            </a:r>
            <a:r>
              <a:rPr lang="en-US" sz="1150" dirty="0" err="1" smtClean="0"/>
              <a:t>uM</a:t>
            </a:r>
            <a:r>
              <a:rPr lang="en-US" sz="1150" dirty="0" smtClean="0"/>
              <a:t> NAD, and 250 </a:t>
            </a:r>
            <a:r>
              <a:rPr lang="en-US" sz="1150" dirty="0" err="1" smtClean="0"/>
              <a:t>uM</a:t>
            </a:r>
            <a:r>
              <a:rPr lang="en-US" sz="1150" dirty="0" smtClean="0"/>
              <a:t> peptide, the product formation at 5 min and 30 min was 0.4 and ~2% respectively.</a:t>
            </a:r>
          </a:p>
          <a:p>
            <a:pPr marL="0" indent="0">
              <a:buNone/>
            </a:pPr>
            <a:r>
              <a:rPr lang="en-US" sz="1150" dirty="0" smtClean="0"/>
              <a:t>3: With 2 mM NAD and 10 </a:t>
            </a:r>
            <a:r>
              <a:rPr lang="en-US" sz="1150" dirty="0" err="1" smtClean="0"/>
              <a:t>uM</a:t>
            </a:r>
            <a:r>
              <a:rPr lang="en-US" sz="1150" dirty="0" smtClean="0"/>
              <a:t> peptide, the product formation after 5 and 30 min was 3.3% and 17% respectively. </a:t>
            </a:r>
          </a:p>
          <a:p>
            <a:pPr marL="0" indent="0">
              <a:buNone/>
            </a:pPr>
            <a:r>
              <a:rPr lang="en-US" sz="1150" dirty="0" smtClean="0"/>
              <a:t>4: With </a:t>
            </a:r>
            <a:r>
              <a:rPr lang="en-US" sz="1150" dirty="0"/>
              <a:t>2 mM NAD and 5</a:t>
            </a:r>
            <a:r>
              <a:rPr lang="en-US" sz="1150" dirty="0" smtClean="0"/>
              <a:t> </a:t>
            </a:r>
            <a:r>
              <a:rPr lang="en-US" sz="1150" dirty="0" err="1"/>
              <a:t>uM</a:t>
            </a:r>
            <a:r>
              <a:rPr lang="en-US" sz="1150" dirty="0"/>
              <a:t> peptide, the product formation after </a:t>
            </a:r>
            <a:r>
              <a:rPr lang="en-US" sz="1150" dirty="0" smtClean="0"/>
              <a:t>30 </a:t>
            </a:r>
            <a:r>
              <a:rPr lang="en-US" sz="1150" dirty="0"/>
              <a:t>min was </a:t>
            </a:r>
            <a:r>
              <a:rPr lang="en-US" sz="1150" dirty="0" smtClean="0"/>
              <a:t>17%. I did not run the samples with 5 min time point. The samples are sitting in -80.</a:t>
            </a:r>
          </a:p>
          <a:p>
            <a:pPr marL="0" indent="0">
              <a:buNone/>
            </a:pPr>
            <a:r>
              <a:rPr lang="en-US" sz="1150" dirty="0" smtClean="0"/>
              <a:t>5: There is no activation with 10 </a:t>
            </a:r>
            <a:r>
              <a:rPr lang="en-US" sz="1150" dirty="0" err="1" smtClean="0"/>
              <a:t>uM</a:t>
            </a:r>
            <a:r>
              <a:rPr lang="en-US" sz="1150" dirty="0" smtClean="0"/>
              <a:t> Honokiol in these condition. Looking at numbers it appears that there might be some inhibition (?) but this is within the experimental error. To confirm this, we have to repeat the experiments.</a:t>
            </a:r>
          </a:p>
          <a:p>
            <a:pPr marL="0" indent="0">
              <a:buNone/>
            </a:pPr>
            <a:r>
              <a:rPr lang="en-US" sz="1150" dirty="0"/>
              <a:t>6</a:t>
            </a:r>
            <a:r>
              <a:rPr lang="en-US" sz="1150" dirty="0" smtClean="0"/>
              <a:t>: AceCS2 peptide is better substrate than K122-MnSOD. </a:t>
            </a:r>
          </a:p>
          <a:p>
            <a:pPr marL="0" indent="0">
              <a:buNone/>
            </a:pPr>
            <a:r>
              <a:rPr lang="en-US" sz="1150" dirty="0" smtClean="0"/>
              <a:t>7: For screening (Task #10), </a:t>
            </a:r>
          </a:p>
          <a:p>
            <a:pPr marL="228600" indent="-228600">
              <a:buAutoNum type="alphaLcParenR"/>
            </a:pPr>
            <a:r>
              <a:rPr lang="en-US" sz="1150" dirty="0" smtClean="0"/>
              <a:t>100 </a:t>
            </a:r>
            <a:r>
              <a:rPr lang="en-US" sz="1150" dirty="0" err="1" smtClean="0"/>
              <a:t>uM</a:t>
            </a:r>
            <a:r>
              <a:rPr lang="en-US" sz="1150" dirty="0" smtClean="0"/>
              <a:t> NAD, 250 </a:t>
            </a:r>
            <a:r>
              <a:rPr lang="en-US" sz="1150" dirty="0" err="1" smtClean="0"/>
              <a:t>uM</a:t>
            </a:r>
            <a:r>
              <a:rPr lang="en-US" sz="1150" dirty="0" smtClean="0"/>
              <a:t> K122-MnSOD peptide</a:t>
            </a:r>
          </a:p>
          <a:p>
            <a:pPr marL="228600" indent="-228600">
              <a:buAutoNum type="alphaLcParenR"/>
            </a:pPr>
            <a:r>
              <a:rPr lang="en-US" sz="1150" dirty="0" smtClean="0"/>
              <a:t>2 mM NAD, 10 </a:t>
            </a:r>
            <a:r>
              <a:rPr lang="en-US" sz="1150" dirty="0" err="1" smtClean="0"/>
              <a:t>uM</a:t>
            </a:r>
            <a:r>
              <a:rPr lang="en-US" sz="1150" dirty="0" smtClean="0"/>
              <a:t> K122-MnSOD peptide</a:t>
            </a:r>
          </a:p>
          <a:p>
            <a:pPr marL="0" indent="0">
              <a:buNone/>
            </a:pPr>
            <a:r>
              <a:rPr lang="en-US" sz="1150" dirty="0" smtClean="0"/>
              <a:t>May be used with 10, 50, 100, 200 </a:t>
            </a:r>
            <a:r>
              <a:rPr lang="en-US" sz="1150" dirty="0" err="1" smtClean="0"/>
              <a:t>uM</a:t>
            </a:r>
            <a:r>
              <a:rPr lang="en-US" sz="1150" dirty="0" smtClean="0"/>
              <a:t> Honokiol. The reaction time 30 min at 37 </a:t>
            </a:r>
            <a:r>
              <a:rPr lang="en-US" sz="1150" dirty="0" err="1" smtClean="0"/>
              <a:t>degreeC</a:t>
            </a:r>
            <a:r>
              <a:rPr lang="en-US" sz="1150" dirty="0" smtClean="0"/>
              <a:t>.</a:t>
            </a:r>
          </a:p>
          <a:p>
            <a:pPr marL="0" indent="0">
              <a:buNone/>
            </a:pPr>
            <a:endParaRPr lang="en-US" sz="1150" dirty="0" smtClean="0"/>
          </a:p>
          <a:p>
            <a:pPr marL="0" indent="0">
              <a:buNone/>
            </a:pPr>
            <a:r>
              <a:rPr lang="en-US" sz="1150" dirty="0" smtClean="0"/>
              <a:t>8: Currently I am running AU44 to see if 600 </a:t>
            </a:r>
            <a:r>
              <a:rPr lang="en-US" sz="1150" dirty="0" err="1" smtClean="0"/>
              <a:t>uM</a:t>
            </a:r>
            <a:r>
              <a:rPr lang="en-US" sz="1150" dirty="0" smtClean="0"/>
              <a:t> K122-MnSOD peptide will be saturating for the initial rate reactions. Data will be uploaded by end of the day.</a:t>
            </a:r>
            <a:endParaRPr lang="en-US" sz="1150" dirty="0"/>
          </a:p>
          <a:p>
            <a:pPr marL="0" indent="0">
              <a:buNone/>
            </a:pPr>
            <a:endParaRPr lang="en-US" sz="1150" dirty="0" smtClean="0"/>
          </a:p>
          <a:p>
            <a:pPr marL="0" indent="0">
              <a:buNone/>
            </a:pPr>
            <a:r>
              <a:rPr lang="en-US" sz="1150" dirty="0" smtClean="0"/>
              <a:t> </a:t>
            </a:r>
          </a:p>
          <a:p>
            <a:pPr marL="0" indent="0">
              <a:buNone/>
            </a:pPr>
            <a:endParaRPr lang="en-US" sz="1150" dirty="0"/>
          </a:p>
          <a:p>
            <a:pPr marL="0" indent="0">
              <a:buNone/>
            </a:pPr>
            <a:endParaRPr lang="en-US" sz="1150" dirty="0" smtClean="0"/>
          </a:p>
        </p:txBody>
      </p:sp>
    </p:spTree>
    <p:extLst>
      <p:ext uri="{BB962C8B-B14F-4D97-AF65-F5344CB8AC3E}">
        <p14:creationId xmlns:p14="http://schemas.microsoft.com/office/powerpoint/2010/main" val="2189211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543" y="76200"/>
            <a:ext cx="8229600" cy="609600"/>
          </a:xfrm>
        </p:spPr>
        <p:txBody>
          <a:bodyPr>
            <a:normAutofit/>
          </a:bodyPr>
          <a:lstStyle/>
          <a:p>
            <a:r>
              <a:rPr lang="en-US" sz="3000" dirty="0"/>
              <a:t>100 </a:t>
            </a:r>
            <a:r>
              <a:rPr lang="en-US" sz="3000" dirty="0" err="1"/>
              <a:t>uM</a:t>
            </a:r>
            <a:r>
              <a:rPr lang="en-US" sz="3000" dirty="0"/>
              <a:t> NAD, 50 </a:t>
            </a:r>
            <a:r>
              <a:rPr lang="en-US" sz="3000" dirty="0" err="1"/>
              <a:t>uM</a:t>
            </a:r>
            <a:r>
              <a:rPr lang="en-US" sz="3000" dirty="0"/>
              <a:t> K22-MnSOD</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1" y="1143000"/>
            <a:ext cx="3200400" cy="1934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114434" y="3163995"/>
            <a:ext cx="647934" cy="369332"/>
          </a:xfrm>
          <a:prstGeom prst="rect">
            <a:avLst/>
          </a:prstGeom>
          <a:noFill/>
        </p:spPr>
        <p:txBody>
          <a:bodyPr wrap="none" rtlCol="0">
            <a:spAutoFit/>
          </a:bodyPr>
          <a:lstStyle/>
          <a:p>
            <a:r>
              <a:rPr lang="en-US" dirty="0" smtClean="0"/>
              <a:t>Rxn4</a:t>
            </a:r>
            <a:endParaRPr lang="en-US"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2500" y="1153118"/>
            <a:ext cx="3243943" cy="1961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172200" y="3163995"/>
            <a:ext cx="647934" cy="369332"/>
          </a:xfrm>
          <a:prstGeom prst="rect">
            <a:avLst/>
          </a:prstGeom>
          <a:noFill/>
        </p:spPr>
        <p:txBody>
          <a:bodyPr wrap="none" rtlCol="0">
            <a:spAutoFit/>
          </a:bodyPr>
          <a:lstStyle/>
          <a:p>
            <a:r>
              <a:rPr lang="en-US" dirty="0" smtClean="0"/>
              <a:t>Rxn5</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68927951"/>
              </p:ext>
            </p:extLst>
          </p:nvPr>
        </p:nvGraphicFramePr>
        <p:xfrm>
          <a:off x="2133600" y="4038600"/>
          <a:ext cx="5181601" cy="2124075"/>
        </p:xfrm>
        <a:graphic>
          <a:graphicData uri="http://schemas.openxmlformats.org/drawingml/2006/table">
            <a:tbl>
              <a:tblPr/>
              <a:tblGrid>
                <a:gridCol w="1174826"/>
                <a:gridCol w="791462"/>
                <a:gridCol w="788370"/>
                <a:gridCol w="751270"/>
                <a:gridCol w="840928"/>
                <a:gridCol w="834745"/>
              </a:tblGrid>
              <a:tr h="200025">
                <a:tc rowSpan="4">
                  <a:txBody>
                    <a:bodyPr/>
                    <a:lstStyle/>
                    <a:p>
                      <a:pPr algn="ctr" fontAlgn="ctr"/>
                      <a:r>
                        <a:rPr lang="en-US" sz="1100" b="1" i="0" u="none" strike="noStrike" dirty="0">
                          <a:solidFill>
                            <a:srgbClr val="000000"/>
                          </a:solidFill>
                          <a:effectLst/>
                          <a:latin typeface="Calibri"/>
                        </a:rPr>
                        <a:t>5U Enzo Sirt3/</a:t>
                      </a:r>
                      <a:r>
                        <a:rPr lang="en-US" sz="1100" b="1" i="0" u="none" strike="noStrike" dirty="0" err="1">
                          <a:solidFill>
                            <a:srgbClr val="000000"/>
                          </a:solidFill>
                          <a:effectLst/>
                          <a:latin typeface="Calibri"/>
                        </a:rPr>
                        <a:t>Rxn</a:t>
                      </a:r>
                      <a:endParaRPr lang="en-US" sz="1100" b="1"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en-US" sz="1100" b="1" i="0" u="none" strike="noStrike">
                          <a:solidFill>
                            <a:srgbClr val="000000"/>
                          </a:solidFill>
                          <a:effectLst/>
                          <a:latin typeface="Calibri"/>
                        </a:rPr>
                        <a:t>100 uM NAD, 50 uM K22-MnSOD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vMerge="1">
                  <a:txBody>
                    <a:bodyPr/>
                    <a:lstStyle/>
                    <a:p>
                      <a:endParaRPr lang="en-US"/>
                    </a:p>
                  </a:txBody>
                  <a:tcPr/>
                </a:tc>
                <a:tc gridSpan="3">
                  <a:txBody>
                    <a:bodyPr/>
                    <a:lstStyle/>
                    <a:p>
                      <a:pPr algn="ctr" fontAlgn="ctr"/>
                      <a:r>
                        <a:rPr lang="en-US" sz="1100" b="0" i="0" u="none" strike="noStrike">
                          <a:solidFill>
                            <a:srgbClr val="000000"/>
                          </a:solidFill>
                          <a:effectLst/>
                          <a:latin typeface="Calibri"/>
                        </a:rPr>
                        <a:t>5 min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a:rPr>
                        <a:t>30 min</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81000">
                <a:tc vMerge="1">
                  <a:txBody>
                    <a:bodyPr/>
                    <a:lstStyle/>
                    <a:p>
                      <a:endParaRPr lang="en-US"/>
                    </a:p>
                  </a:txBody>
                  <a:tcPr/>
                </a:tc>
                <a:tc>
                  <a:txBody>
                    <a:bodyPr/>
                    <a:lstStyle/>
                    <a:p>
                      <a:pPr algn="ctr" fontAlgn="ctr"/>
                      <a:r>
                        <a:rPr lang="en-US" sz="1100" b="0" i="0" u="none" strike="noStrike">
                          <a:solidFill>
                            <a:srgbClr val="000000"/>
                          </a:solidFill>
                          <a:effectLst/>
                          <a:latin typeface="Calibri"/>
                        </a:rPr>
                        <a:t>5% DMSO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5% DMSO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10 uM HNK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5% DMSO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10 uM HNK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vMerge="1">
                  <a:txBody>
                    <a:bodyPr/>
                    <a:lstStyle/>
                    <a:p>
                      <a:endParaRPr lang="en-US"/>
                    </a:p>
                  </a:txBody>
                  <a:tcPr/>
                </a:tc>
                <a:tc>
                  <a:txBody>
                    <a:bodyPr/>
                    <a:lstStyle/>
                    <a:p>
                      <a:pPr algn="ctr" fontAlgn="ctr"/>
                      <a:r>
                        <a:rPr lang="en-US" sz="1100" b="1" i="0" u="none" strike="noStrike">
                          <a:solidFill>
                            <a:srgbClr val="000000"/>
                          </a:solidFill>
                          <a:effectLst/>
                          <a:latin typeface="Calibri"/>
                        </a:rPr>
                        <a:t>Rxn1-Blank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a:rPr>
                        <a:t>Rxn2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a:rPr>
                        <a:t>Rxn3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Rxn5</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ctr"/>
                      <a:r>
                        <a:rPr lang="en-US" sz="1100" b="1" i="0" u="none" strike="noStrike">
                          <a:solidFill>
                            <a:srgbClr val="000000"/>
                          </a:solidFill>
                          <a:effectLst/>
                          <a:latin typeface="Calibri"/>
                        </a:rPr>
                        <a:t>Product Rt (Min)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17.93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17.931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a:txBody>
                    <a:bodyPr/>
                    <a:lstStyle/>
                    <a:p>
                      <a:pPr algn="ctr" fontAlgn="ctr"/>
                      <a:r>
                        <a:rPr lang="en-US" sz="1100" b="1" i="0" u="none" strike="noStrike">
                          <a:solidFill>
                            <a:srgbClr val="000000"/>
                          </a:solidFill>
                          <a:effectLst/>
                          <a:latin typeface="Calibri"/>
                        </a:rPr>
                        <a:t>Substrate Rt (Min)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FF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19.082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19.084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0500">
                <a:tc>
                  <a:txBody>
                    <a:bodyPr/>
                    <a:lstStyle/>
                    <a:p>
                      <a:pPr algn="ctr" fontAlgn="ctr"/>
                      <a:r>
                        <a:rPr lang="en-US" sz="1100" b="1" i="0" u="none" strike="noStrike">
                          <a:solidFill>
                            <a:srgbClr val="000000"/>
                          </a:solidFill>
                          <a:effectLst/>
                          <a:latin typeface="Calibri"/>
                        </a:rPr>
                        <a:t>Product Area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32.5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0500">
                <a:tc>
                  <a:txBody>
                    <a:bodyPr/>
                    <a:lstStyle/>
                    <a:p>
                      <a:pPr algn="ctr" fontAlgn="ctr"/>
                      <a:r>
                        <a:rPr lang="en-US" sz="1100" b="1" i="0" u="none" strike="noStrike">
                          <a:solidFill>
                            <a:srgbClr val="000000"/>
                          </a:solidFill>
                          <a:effectLst/>
                          <a:latin typeface="Calibri"/>
                        </a:rPr>
                        <a:t>Substrate Area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2787.6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2715.6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0500">
                <a:tc>
                  <a:txBody>
                    <a:bodyPr/>
                    <a:lstStyle/>
                    <a:p>
                      <a:pPr algn="ctr" fontAlgn="ctr"/>
                      <a:r>
                        <a:rPr lang="en-US" sz="1100" b="1" i="0" u="none" strike="noStrike">
                          <a:solidFill>
                            <a:srgbClr val="000000"/>
                          </a:solidFill>
                          <a:effectLst/>
                          <a:latin typeface="Calibri"/>
                        </a:rPr>
                        <a:t>Total Area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2828.6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2748.1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00025">
                <a:tc>
                  <a:txBody>
                    <a:bodyPr/>
                    <a:lstStyle/>
                    <a:p>
                      <a:pPr algn="ctr" fontAlgn="ctr"/>
                      <a:r>
                        <a:rPr lang="en-US" sz="1100" b="1" i="0" u="none" strike="noStrike">
                          <a:solidFill>
                            <a:srgbClr val="000000"/>
                          </a:solidFill>
                          <a:effectLst/>
                          <a:latin typeface="Calibri"/>
                        </a:rPr>
                        <a:t>% product formed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#DIV/0!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#DIV/0!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#DIV/0!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1.44948031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1.182635275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04485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215" y="152400"/>
            <a:ext cx="8229600" cy="762000"/>
          </a:xfrm>
        </p:spPr>
        <p:txBody>
          <a:bodyPr>
            <a:normAutofit/>
          </a:bodyPr>
          <a:lstStyle/>
          <a:p>
            <a:r>
              <a:rPr lang="en-US" sz="3000" dirty="0"/>
              <a:t>100 </a:t>
            </a:r>
            <a:r>
              <a:rPr lang="en-US" sz="3000" dirty="0" err="1"/>
              <a:t>uM</a:t>
            </a:r>
            <a:r>
              <a:rPr lang="en-US" sz="3000" dirty="0"/>
              <a:t> NAD, 250 </a:t>
            </a:r>
            <a:r>
              <a:rPr lang="en-US" sz="3000" dirty="0" err="1"/>
              <a:t>uM</a:t>
            </a:r>
            <a:r>
              <a:rPr lang="en-US" sz="3000" dirty="0"/>
              <a:t> K22-MnSOD</a:t>
            </a: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447799"/>
            <a:ext cx="1499959" cy="942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19329" y="2416237"/>
            <a:ext cx="1233030" cy="369332"/>
          </a:xfrm>
          <a:prstGeom prst="rect">
            <a:avLst/>
          </a:prstGeom>
          <a:noFill/>
        </p:spPr>
        <p:txBody>
          <a:bodyPr wrap="none" rtlCol="0">
            <a:spAutoFit/>
          </a:bodyPr>
          <a:lstStyle/>
          <a:p>
            <a:r>
              <a:rPr lang="en-US" dirty="0" smtClean="0"/>
              <a:t>Rxn6-Blank</a:t>
            </a:r>
            <a:endParaRPr lang="en-US"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70440" y="1410817"/>
            <a:ext cx="1584987" cy="979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248400" y="2367195"/>
            <a:ext cx="647934" cy="369332"/>
          </a:xfrm>
          <a:prstGeom prst="rect">
            <a:avLst/>
          </a:prstGeom>
          <a:noFill/>
        </p:spPr>
        <p:txBody>
          <a:bodyPr wrap="none" rtlCol="0">
            <a:spAutoFit/>
          </a:bodyPr>
          <a:lstStyle/>
          <a:p>
            <a:r>
              <a:rPr lang="en-US" dirty="0" smtClean="0"/>
              <a:t>Rxn9</a:t>
            </a:r>
            <a:endParaRPr lang="en-US" dirty="0"/>
          </a:p>
        </p:txBody>
      </p:sp>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9000" y="1412594"/>
            <a:ext cx="1676401" cy="1004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7753233" y="2416686"/>
            <a:ext cx="764953" cy="369332"/>
          </a:xfrm>
          <a:prstGeom prst="rect">
            <a:avLst/>
          </a:prstGeom>
          <a:noFill/>
        </p:spPr>
        <p:txBody>
          <a:bodyPr wrap="none" rtlCol="0">
            <a:spAutoFit/>
          </a:bodyPr>
          <a:lstStyle/>
          <a:p>
            <a:r>
              <a:rPr lang="en-US" dirty="0" smtClean="0"/>
              <a:t>Rxn10</a:t>
            </a:r>
            <a:endParaRPr lang="en-US" dirty="0"/>
          </a:p>
        </p:txBody>
      </p:sp>
      <p:pic>
        <p:nvPicPr>
          <p:cNvPr id="4098"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34869" y="1434525"/>
            <a:ext cx="1594132" cy="96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2362200" y="2403412"/>
            <a:ext cx="647934" cy="369332"/>
          </a:xfrm>
          <a:prstGeom prst="rect">
            <a:avLst/>
          </a:prstGeom>
          <a:noFill/>
        </p:spPr>
        <p:txBody>
          <a:bodyPr wrap="none" rtlCol="0">
            <a:spAutoFit/>
          </a:bodyPr>
          <a:lstStyle/>
          <a:p>
            <a:r>
              <a:rPr lang="en-US" dirty="0" smtClean="0"/>
              <a:t>Rxn7</a:t>
            </a:r>
            <a:endParaRPr lang="en-US" dirty="0"/>
          </a:p>
        </p:txBody>
      </p:sp>
      <p:pic>
        <p:nvPicPr>
          <p:cNvPr id="4099"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05199" y="1447800"/>
            <a:ext cx="1912841" cy="1020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4267200" y="2467982"/>
            <a:ext cx="647934" cy="369332"/>
          </a:xfrm>
          <a:prstGeom prst="rect">
            <a:avLst/>
          </a:prstGeom>
          <a:noFill/>
        </p:spPr>
        <p:txBody>
          <a:bodyPr wrap="none" rtlCol="0">
            <a:spAutoFit/>
          </a:bodyPr>
          <a:lstStyle/>
          <a:p>
            <a:r>
              <a:rPr lang="en-US" dirty="0" smtClean="0"/>
              <a:t>Rxn8</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923218586"/>
              </p:ext>
            </p:extLst>
          </p:nvPr>
        </p:nvGraphicFramePr>
        <p:xfrm>
          <a:off x="2382078" y="3352800"/>
          <a:ext cx="4610101" cy="2124075"/>
        </p:xfrm>
        <a:graphic>
          <a:graphicData uri="http://schemas.openxmlformats.org/drawingml/2006/table">
            <a:tbl>
              <a:tblPr/>
              <a:tblGrid>
                <a:gridCol w="1202368"/>
                <a:gridCol w="736144"/>
                <a:gridCol w="748413"/>
                <a:gridCol w="745346"/>
                <a:gridCol w="588915"/>
                <a:gridCol w="588915"/>
              </a:tblGrid>
              <a:tr h="200025">
                <a:tc rowSpan="4">
                  <a:txBody>
                    <a:bodyPr/>
                    <a:lstStyle/>
                    <a:p>
                      <a:pPr algn="ctr" fontAlgn="ctr"/>
                      <a:r>
                        <a:rPr lang="en-US" sz="1100" b="1" i="0" u="none" strike="noStrike">
                          <a:solidFill>
                            <a:srgbClr val="000000"/>
                          </a:solidFill>
                          <a:effectLst/>
                          <a:latin typeface="Calibri"/>
                        </a:rPr>
                        <a:t>5U Enzo Sirt3/Rxn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en-US" sz="1100" b="1" i="0" u="none" strike="noStrike">
                          <a:solidFill>
                            <a:srgbClr val="000000"/>
                          </a:solidFill>
                          <a:effectLst/>
                          <a:latin typeface="Calibri"/>
                        </a:rPr>
                        <a:t>100 uM NAD, 250 uM K22-MnSOD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vMerge="1">
                  <a:txBody>
                    <a:bodyPr/>
                    <a:lstStyle/>
                    <a:p>
                      <a:endParaRPr lang="en-US"/>
                    </a:p>
                  </a:txBody>
                  <a:tcPr/>
                </a:tc>
                <a:tc gridSpan="3">
                  <a:txBody>
                    <a:bodyPr/>
                    <a:lstStyle/>
                    <a:p>
                      <a:pPr algn="ctr" fontAlgn="ctr"/>
                      <a:r>
                        <a:rPr lang="en-US" sz="1100" b="0" i="0" u="none" strike="noStrike">
                          <a:solidFill>
                            <a:srgbClr val="000000"/>
                          </a:solidFill>
                          <a:effectLst/>
                          <a:latin typeface="Calibri"/>
                        </a:rPr>
                        <a:t>5 min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a:rPr>
                        <a:t>30 min</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81000">
                <a:tc vMerge="1">
                  <a:txBody>
                    <a:bodyPr/>
                    <a:lstStyle/>
                    <a:p>
                      <a:endParaRPr lang="en-US"/>
                    </a:p>
                  </a:txBody>
                  <a:tcPr/>
                </a:tc>
                <a:tc>
                  <a:txBody>
                    <a:bodyPr/>
                    <a:lstStyle/>
                    <a:p>
                      <a:pPr algn="ctr" fontAlgn="ctr"/>
                      <a:r>
                        <a:rPr lang="en-US" sz="1100" b="0" i="0" u="none" strike="noStrike">
                          <a:solidFill>
                            <a:srgbClr val="000000"/>
                          </a:solidFill>
                          <a:effectLst/>
                          <a:latin typeface="Calibri"/>
                        </a:rPr>
                        <a:t>5% DMSO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5% DMSO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10 uM HNK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5% DMSO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10 uM HNK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vMerge="1">
                  <a:txBody>
                    <a:bodyPr/>
                    <a:lstStyle/>
                    <a:p>
                      <a:endParaRPr lang="en-US"/>
                    </a:p>
                  </a:txBody>
                  <a:tcPr/>
                </a:tc>
                <a:tc>
                  <a:txBody>
                    <a:bodyPr/>
                    <a:lstStyle/>
                    <a:p>
                      <a:pPr algn="ctr" fontAlgn="ctr"/>
                      <a:r>
                        <a:rPr lang="en-US" sz="1100" b="1" i="0" u="none" strike="noStrike">
                          <a:solidFill>
                            <a:srgbClr val="000000"/>
                          </a:solidFill>
                          <a:effectLst/>
                          <a:latin typeface="Calibri"/>
                        </a:rPr>
                        <a:t>Rxn6-Blank</a:t>
                      </a:r>
                    </a:p>
                  </a:txBody>
                  <a:tcPr marL="9525" marR="9525" marT="9525"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Rxn10</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ctr"/>
                      <a:r>
                        <a:rPr lang="en-US" sz="1100" b="1" i="0" u="none" strike="noStrike">
                          <a:solidFill>
                            <a:srgbClr val="000000"/>
                          </a:solidFill>
                          <a:effectLst/>
                          <a:latin typeface="Calibri"/>
                        </a:rPr>
                        <a:t>Product Rt (Min)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18.072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18.093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17.867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17.873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a:txBody>
                    <a:bodyPr/>
                    <a:lstStyle/>
                    <a:p>
                      <a:pPr algn="ctr" fontAlgn="ctr"/>
                      <a:r>
                        <a:rPr lang="en-US" sz="1100" b="1" i="0" u="none" strike="noStrike">
                          <a:solidFill>
                            <a:srgbClr val="000000"/>
                          </a:solidFill>
                          <a:effectLst/>
                          <a:latin typeface="Calibri"/>
                        </a:rPr>
                        <a:t>Substrate Rt (Min)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18.988</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18.969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18.976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19.946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18.979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0500">
                <a:tc>
                  <a:txBody>
                    <a:bodyPr/>
                    <a:lstStyle/>
                    <a:p>
                      <a:pPr algn="ctr" fontAlgn="ctr"/>
                      <a:r>
                        <a:rPr lang="en-US" sz="1100" b="1" i="0" u="none" strike="noStrike">
                          <a:solidFill>
                            <a:srgbClr val="000000"/>
                          </a:solidFill>
                          <a:effectLst/>
                          <a:latin typeface="Calibri"/>
                        </a:rPr>
                        <a:t>Product Area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56.9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257.7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224.7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0500">
                <a:tc>
                  <a:txBody>
                    <a:bodyPr/>
                    <a:lstStyle/>
                    <a:p>
                      <a:pPr algn="ctr" fontAlgn="ctr"/>
                      <a:r>
                        <a:rPr lang="en-US" sz="1100" b="1" i="0" u="none" strike="noStrike">
                          <a:solidFill>
                            <a:srgbClr val="000000"/>
                          </a:solidFill>
                          <a:effectLst/>
                          <a:latin typeface="Calibri"/>
                        </a:rPr>
                        <a:t>Substrate Area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13705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13674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13405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13083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13427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0500">
                <a:tc>
                  <a:txBody>
                    <a:bodyPr/>
                    <a:lstStyle/>
                    <a:p>
                      <a:pPr algn="ctr" fontAlgn="ctr"/>
                      <a:r>
                        <a:rPr lang="en-US" sz="1100" b="1" i="0" u="none" strike="noStrike">
                          <a:solidFill>
                            <a:srgbClr val="000000"/>
                          </a:solidFill>
                          <a:effectLst/>
                          <a:latin typeface="Calibri"/>
                        </a:rPr>
                        <a:t>Total Area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13705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13730.9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13457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13340.7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13651.7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00025">
                <a:tc>
                  <a:txBody>
                    <a:bodyPr/>
                    <a:lstStyle/>
                    <a:p>
                      <a:pPr algn="ctr" fontAlgn="ctr"/>
                      <a:r>
                        <a:rPr lang="en-US" sz="1100" b="1" i="0" u="none" strike="noStrike">
                          <a:solidFill>
                            <a:srgbClr val="000000"/>
                          </a:solidFill>
                          <a:effectLst/>
                          <a:latin typeface="Calibri"/>
                        </a:rPr>
                        <a:t>% product formed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0.414394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0.38641599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1.931683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1.645949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85960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685800"/>
          </a:xfrm>
        </p:spPr>
        <p:txBody>
          <a:bodyPr>
            <a:normAutofit/>
          </a:bodyPr>
          <a:lstStyle/>
          <a:p>
            <a:r>
              <a:rPr lang="de-DE" sz="3000" dirty="0"/>
              <a:t>2 mM NAD, 10 uM K22-MnSOD</a:t>
            </a:r>
            <a:endParaRPr lang="en-US" sz="3000"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10200" y="1447800"/>
            <a:ext cx="1801357" cy="955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019800" y="2404960"/>
            <a:ext cx="764953" cy="369332"/>
          </a:xfrm>
          <a:prstGeom prst="rect">
            <a:avLst/>
          </a:prstGeom>
          <a:noFill/>
        </p:spPr>
        <p:txBody>
          <a:bodyPr wrap="none" rtlCol="0">
            <a:spAutoFit/>
          </a:bodyPr>
          <a:lstStyle/>
          <a:p>
            <a:r>
              <a:rPr lang="en-US" dirty="0" smtClean="0"/>
              <a:t>Rxn19</a:t>
            </a:r>
            <a:endParaRPr lang="en-US" dirty="0"/>
          </a:p>
        </p:txBody>
      </p:sp>
      <p:sp>
        <p:nvSpPr>
          <p:cNvPr id="7" name="TextBox 6"/>
          <p:cNvSpPr txBox="1"/>
          <p:nvPr/>
        </p:nvSpPr>
        <p:spPr>
          <a:xfrm>
            <a:off x="7772400" y="2404960"/>
            <a:ext cx="764953" cy="369332"/>
          </a:xfrm>
          <a:prstGeom prst="rect">
            <a:avLst/>
          </a:prstGeom>
          <a:noFill/>
        </p:spPr>
        <p:txBody>
          <a:bodyPr wrap="none" rtlCol="0">
            <a:spAutoFit/>
          </a:bodyPr>
          <a:lstStyle/>
          <a:p>
            <a:r>
              <a:rPr lang="en-US" dirty="0" smtClean="0"/>
              <a:t>Rxn20</a:t>
            </a:r>
            <a:endParaRPr lang="en-US" dirty="0"/>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7150" y="1478891"/>
            <a:ext cx="1479394" cy="926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1" y="1472195"/>
            <a:ext cx="1454015" cy="890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507817" y="2362200"/>
            <a:ext cx="764953" cy="369332"/>
          </a:xfrm>
          <a:prstGeom prst="rect">
            <a:avLst/>
          </a:prstGeom>
          <a:noFill/>
        </p:spPr>
        <p:txBody>
          <a:bodyPr wrap="none" rtlCol="0">
            <a:spAutoFit/>
          </a:bodyPr>
          <a:lstStyle/>
          <a:p>
            <a:r>
              <a:rPr lang="en-US" dirty="0" smtClean="0"/>
              <a:t>Rxn16</a:t>
            </a:r>
            <a:endParaRPr lang="en-US" dirty="0"/>
          </a:p>
        </p:txBody>
      </p:sp>
      <p:pic>
        <p:nvPicPr>
          <p:cNvPr id="14"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33043" y="1491048"/>
            <a:ext cx="1598057" cy="852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Box 14"/>
          <p:cNvSpPr txBox="1"/>
          <p:nvPr/>
        </p:nvSpPr>
        <p:spPr>
          <a:xfrm>
            <a:off x="2149594" y="2343345"/>
            <a:ext cx="764953" cy="369332"/>
          </a:xfrm>
          <a:prstGeom prst="rect">
            <a:avLst/>
          </a:prstGeom>
          <a:noFill/>
        </p:spPr>
        <p:txBody>
          <a:bodyPr wrap="none" rtlCol="0">
            <a:spAutoFit/>
          </a:bodyPr>
          <a:lstStyle/>
          <a:p>
            <a:r>
              <a:rPr lang="en-US" dirty="0" smtClean="0"/>
              <a:t>Rxn17</a:t>
            </a:r>
            <a:endParaRPr lang="en-US" dirty="0"/>
          </a:p>
        </p:txBody>
      </p:sp>
      <p:pic>
        <p:nvPicPr>
          <p:cNvPr id="1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05201" y="1470156"/>
            <a:ext cx="1676400" cy="894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3960924" y="2364236"/>
            <a:ext cx="764953" cy="369332"/>
          </a:xfrm>
          <a:prstGeom prst="rect">
            <a:avLst/>
          </a:prstGeom>
          <a:noFill/>
        </p:spPr>
        <p:txBody>
          <a:bodyPr wrap="none" rtlCol="0">
            <a:spAutoFit/>
          </a:bodyPr>
          <a:lstStyle/>
          <a:p>
            <a:r>
              <a:rPr lang="en-US" dirty="0" smtClean="0"/>
              <a:t>Rxn18</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98413611"/>
              </p:ext>
            </p:extLst>
          </p:nvPr>
        </p:nvGraphicFramePr>
        <p:xfrm>
          <a:off x="2286000" y="3505200"/>
          <a:ext cx="4610101" cy="2268855"/>
        </p:xfrm>
        <a:graphic>
          <a:graphicData uri="http://schemas.openxmlformats.org/drawingml/2006/table">
            <a:tbl>
              <a:tblPr/>
              <a:tblGrid>
                <a:gridCol w="1202368"/>
                <a:gridCol w="736144"/>
                <a:gridCol w="748413"/>
                <a:gridCol w="745346"/>
                <a:gridCol w="588915"/>
                <a:gridCol w="588915"/>
              </a:tblGrid>
              <a:tr h="200025">
                <a:tc rowSpan="4">
                  <a:txBody>
                    <a:bodyPr/>
                    <a:lstStyle/>
                    <a:p>
                      <a:pPr algn="ctr" fontAlgn="ctr"/>
                      <a:r>
                        <a:rPr lang="en-US" sz="1100" b="1" i="0" u="none" strike="noStrike">
                          <a:solidFill>
                            <a:srgbClr val="000000"/>
                          </a:solidFill>
                          <a:effectLst/>
                          <a:latin typeface="Calibri"/>
                        </a:rPr>
                        <a:t>5U Enzo Sirt3/Rxn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de-DE" sz="1100" b="1" i="0" u="none" strike="noStrike">
                          <a:solidFill>
                            <a:srgbClr val="000000"/>
                          </a:solidFill>
                          <a:effectLst/>
                          <a:latin typeface="Calibri"/>
                        </a:rPr>
                        <a:t>2 mM NAD, 10 uM K22-MnSOD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vMerge="1">
                  <a:txBody>
                    <a:bodyPr/>
                    <a:lstStyle/>
                    <a:p>
                      <a:endParaRPr lang="en-US"/>
                    </a:p>
                  </a:txBody>
                  <a:tcPr/>
                </a:tc>
                <a:tc gridSpan="3">
                  <a:txBody>
                    <a:bodyPr/>
                    <a:lstStyle/>
                    <a:p>
                      <a:pPr algn="ctr" fontAlgn="ctr"/>
                      <a:r>
                        <a:rPr lang="en-US" sz="1100" b="0" i="0" u="none" strike="noStrike">
                          <a:solidFill>
                            <a:srgbClr val="000000"/>
                          </a:solidFill>
                          <a:effectLst/>
                          <a:latin typeface="Calibri"/>
                        </a:rPr>
                        <a:t>5 min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a:rPr>
                        <a:t>30 min</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81000">
                <a:tc vMerge="1">
                  <a:txBody>
                    <a:bodyPr/>
                    <a:lstStyle/>
                    <a:p>
                      <a:endParaRPr lang="en-US"/>
                    </a:p>
                  </a:txBody>
                  <a:tcPr/>
                </a:tc>
                <a:tc>
                  <a:txBody>
                    <a:bodyPr/>
                    <a:lstStyle/>
                    <a:p>
                      <a:pPr algn="ctr" fontAlgn="ctr"/>
                      <a:r>
                        <a:rPr lang="en-US" sz="1100" b="0" i="0" u="none" strike="noStrike">
                          <a:solidFill>
                            <a:srgbClr val="000000"/>
                          </a:solidFill>
                          <a:effectLst/>
                          <a:latin typeface="Calibri"/>
                        </a:rPr>
                        <a:t>5% DMSO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5% DMSO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10 uM HNK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5% DMSO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10 uM HNK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vMerge="1">
                  <a:txBody>
                    <a:bodyPr/>
                    <a:lstStyle/>
                    <a:p>
                      <a:endParaRPr lang="en-US"/>
                    </a:p>
                  </a:txBody>
                  <a:tcPr/>
                </a:tc>
                <a:tc>
                  <a:txBody>
                    <a:bodyPr/>
                    <a:lstStyle/>
                    <a:p>
                      <a:pPr algn="ctr" fontAlgn="ctr"/>
                      <a:r>
                        <a:rPr lang="en-US" sz="1100" b="1" i="0" u="none" strike="noStrike">
                          <a:solidFill>
                            <a:srgbClr val="000000"/>
                          </a:solidFill>
                          <a:effectLst/>
                          <a:latin typeface="Calibri"/>
                        </a:rPr>
                        <a:t>Rxn16-Blank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Rxn19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Rxn20</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ctr"/>
                      <a:r>
                        <a:rPr lang="en-US" sz="1100" b="1" i="0" u="none" strike="noStrike">
                          <a:solidFill>
                            <a:srgbClr val="000000"/>
                          </a:solidFill>
                          <a:effectLst/>
                          <a:latin typeface="Calibri"/>
                        </a:rPr>
                        <a:t>Product Rt (Min)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18.292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18.316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17.923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17.899</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a:txBody>
                    <a:bodyPr/>
                    <a:lstStyle/>
                    <a:p>
                      <a:pPr algn="ctr" fontAlgn="ctr"/>
                      <a:r>
                        <a:rPr lang="en-US" sz="1100" b="1" i="0" u="none" strike="noStrike">
                          <a:solidFill>
                            <a:srgbClr val="000000"/>
                          </a:solidFill>
                          <a:effectLst/>
                          <a:latin typeface="Calibri"/>
                        </a:rPr>
                        <a:t>Substrate Rt (Min)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19.161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19.165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19.163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19.148</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1100" b="0" i="0" u="none" strike="noStrike">
                          <a:solidFill>
                            <a:srgbClr val="000000"/>
                          </a:solidFill>
                          <a:effectLst/>
                          <a:latin typeface="Calibri"/>
                        </a:rPr>
                        <a:t>19.095</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190500">
                <a:tc>
                  <a:txBody>
                    <a:bodyPr/>
                    <a:lstStyle/>
                    <a:p>
                      <a:pPr algn="ctr" fontAlgn="ctr"/>
                      <a:r>
                        <a:rPr lang="en-US" sz="1100" b="1" i="0" u="none" strike="noStrike">
                          <a:solidFill>
                            <a:srgbClr val="000000"/>
                          </a:solidFill>
                          <a:effectLst/>
                          <a:latin typeface="Calibri"/>
                        </a:rPr>
                        <a:t>Product Area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89.17</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1100" b="0" i="0" u="none" strike="noStrike">
                          <a:solidFill>
                            <a:srgbClr val="000000"/>
                          </a:solidFill>
                          <a:effectLst/>
                          <a:latin typeface="Calibri"/>
                        </a:rPr>
                        <a:t>63.26</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190500">
                <a:tc>
                  <a:txBody>
                    <a:bodyPr/>
                    <a:lstStyle/>
                    <a:p>
                      <a:pPr algn="ctr" fontAlgn="ctr"/>
                      <a:r>
                        <a:rPr lang="en-US" sz="1100" b="1" i="0" u="none" strike="noStrike">
                          <a:solidFill>
                            <a:srgbClr val="000000"/>
                          </a:solidFill>
                          <a:effectLst/>
                          <a:latin typeface="Calibri"/>
                        </a:rPr>
                        <a:t>Substrate Area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487.1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461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465.49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412.5</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1100" b="0" i="0" u="none" strike="noStrike">
                          <a:solidFill>
                            <a:srgbClr val="000000"/>
                          </a:solidFill>
                          <a:effectLst/>
                          <a:latin typeface="Calibri"/>
                        </a:rPr>
                        <a:t>429.18</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190500">
                <a:tc>
                  <a:txBody>
                    <a:bodyPr/>
                    <a:lstStyle/>
                    <a:p>
                      <a:pPr algn="ctr" fontAlgn="ctr"/>
                      <a:r>
                        <a:rPr lang="en-US" sz="1100" b="1" i="0" u="none" strike="noStrike">
                          <a:solidFill>
                            <a:srgbClr val="000000"/>
                          </a:solidFill>
                          <a:effectLst/>
                          <a:latin typeface="Calibri"/>
                        </a:rPr>
                        <a:t>Total Area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487.1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477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479.49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501.67</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1100" b="0" i="0" u="none" strike="noStrike">
                          <a:solidFill>
                            <a:srgbClr val="000000"/>
                          </a:solidFill>
                          <a:effectLst/>
                          <a:latin typeface="Calibri"/>
                        </a:rPr>
                        <a:t>492.44</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00025">
                <a:tc>
                  <a:txBody>
                    <a:bodyPr/>
                    <a:lstStyle/>
                    <a:p>
                      <a:pPr algn="ctr" fontAlgn="ctr"/>
                      <a:r>
                        <a:rPr lang="en-US" sz="1100" b="1" i="0" u="none" strike="noStrike">
                          <a:solidFill>
                            <a:srgbClr val="000000"/>
                          </a:solidFill>
                          <a:effectLst/>
                          <a:latin typeface="Calibri"/>
                        </a:rPr>
                        <a:t>% product formed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3.354298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2.91976892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17.77463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12.84624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38942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de-DE" sz="3300" dirty="0"/>
              <a:t>2 mM NAD, 5 uM K22-MnSOD</a:t>
            </a:r>
            <a:endParaRPr lang="en-US" sz="3300"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447800"/>
            <a:ext cx="38576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7762" y="1447800"/>
            <a:ext cx="3857626"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438400" y="3527527"/>
            <a:ext cx="764953" cy="369332"/>
          </a:xfrm>
          <a:prstGeom prst="rect">
            <a:avLst/>
          </a:prstGeom>
          <a:noFill/>
        </p:spPr>
        <p:txBody>
          <a:bodyPr wrap="none" rtlCol="0">
            <a:spAutoFit/>
          </a:bodyPr>
          <a:lstStyle/>
          <a:p>
            <a:r>
              <a:rPr lang="en-US" dirty="0" smtClean="0"/>
              <a:t>Rxn14</a:t>
            </a:r>
            <a:endParaRPr lang="en-US" dirty="0"/>
          </a:p>
        </p:txBody>
      </p:sp>
      <p:sp>
        <p:nvSpPr>
          <p:cNvPr id="7" name="TextBox 6"/>
          <p:cNvSpPr txBox="1"/>
          <p:nvPr/>
        </p:nvSpPr>
        <p:spPr>
          <a:xfrm>
            <a:off x="6504098" y="3531560"/>
            <a:ext cx="764953" cy="369332"/>
          </a:xfrm>
          <a:prstGeom prst="rect">
            <a:avLst/>
          </a:prstGeom>
          <a:noFill/>
        </p:spPr>
        <p:txBody>
          <a:bodyPr wrap="none" rtlCol="0">
            <a:spAutoFit/>
          </a:bodyPr>
          <a:lstStyle/>
          <a:p>
            <a:r>
              <a:rPr lang="en-US" dirty="0" smtClean="0"/>
              <a:t>Rxn15</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233084687"/>
              </p:ext>
            </p:extLst>
          </p:nvPr>
        </p:nvGraphicFramePr>
        <p:xfrm>
          <a:off x="2087450" y="4343400"/>
          <a:ext cx="5181601" cy="2124075"/>
        </p:xfrm>
        <a:graphic>
          <a:graphicData uri="http://schemas.openxmlformats.org/drawingml/2006/table">
            <a:tbl>
              <a:tblPr/>
              <a:tblGrid>
                <a:gridCol w="1174826"/>
                <a:gridCol w="791462"/>
                <a:gridCol w="788370"/>
                <a:gridCol w="751270"/>
                <a:gridCol w="840928"/>
                <a:gridCol w="834745"/>
              </a:tblGrid>
              <a:tr h="200025">
                <a:tc rowSpan="4">
                  <a:txBody>
                    <a:bodyPr/>
                    <a:lstStyle/>
                    <a:p>
                      <a:pPr algn="ctr" fontAlgn="ctr"/>
                      <a:r>
                        <a:rPr lang="en-US" sz="1100" b="1" i="0" u="none" strike="noStrike" dirty="0">
                          <a:solidFill>
                            <a:srgbClr val="000000"/>
                          </a:solidFill>
                          <a:effectLst/>
                          <a:latin typeface="Calibri"/>
                        </a:rPr>
                        <a:t>5U Enzo Sirt3/</a:t>
                      </a:r>
                      <a:r>
                        <a:rPr lang="en-US" sz="1100" b="1" i="0" u="none" strike="noStrike" dirty="0" err="1">
                          <a:solidFill>
                            <a:srgbClr val="000000"/>
                          </a:solidFill>
                          <a:effectLst/>
                          <a:latin typeface="Calibri"/>
                        </a:rPr>
                        <a:t>Rxn</a:t>
                      </a:r>
                      <a:endParaRPr lang="en-US" sz="1100" b="1"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de-DE" sz="1100" b="1" i="0" u="none" strike="noStrike">
                          <a:solidFill>
                            <a:srgbClr val="000000"/>
                          </a:solidFill>
                          <a:effectLst/>
                          <a:latin typeface="Calibri"/>
                        </a:rPr>
                        <a:t>2 mM NAD, 5 uM K22-MnSOD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vMerge="1">
                  <a:txBody>
                    <a:bodyPr/>
                    <a:lstStyle/>
                    <a:p>
                      <a:endParaRPr lang="en-US"/>
                    </a:p>
                  </a:txBody>
                  <a:tcPr/>
                </a:tc>
                <a:tc gridSpan="3">
                  <a:txBody>
                    <a:bodyPr/>
                    <a:lstStyle/>
                    <a:p>
                      <a:pPr algn="ctr" fontAlgn="ctr"/>
                      <a:r>
                        <a:rPr lang="en-US" sz="1100" b="0" i="0" u="none" strike="noStrike">
                          <a:solidFill>
                            <a:srgbClr val="000000"/>
                          </a:solidFill>
                          <a:effectLst/>
                          <a:latin typeface="Calibri"/>
                        </a:rPr>
                        <a:t>5 min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a:rPr>
                        <a:t>30 min</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81000">
                <a:tc vMerge="1">
                  <a:txBody>
                    <a:bodyPr/>
                    <a:lstStyle/>
                    <a:p>
                      <a:endParaRPr lang="en-US"/>
                    </a:p>
                  </a:txBody>
                  <a:tcPr/>
                </a:tc>
                <a:tc>
                  <a:txBody>
                    <a:bodyPr/>
                    <a:lstStyle/>
                    <a:p>
                      <a:pPr algn="ctr" fontAlgn="ctr"/>
                      <a:r>
                        <a:rPr lang="en-US" sz="1100" b="0" i="0" u="none" strike="noStrike">
                          <a:solidFill>
                            <a:srgbClr val="000000"/>
                          </a:solidFill>
                          <a:effectLst/>
                          <a:latin typeface="Calibri"/>
                        </a:rPr>
                        <a:t>5% DMSO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5% DMSO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10 uM HNK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5% DMSO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10 uM HNK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vMerge="1">
                  <a:txBody>
                    <a:bodyPr/>
                    <a:lstStyle/>
                    <a:p>
                      <a:endParaRPr lang="en-US"/>
                    </a:p>
                  </a:txBody>
                  <a:tcPr/>
                </a:tc>
                <a:tc>
                  <a:txBody>
                    <a:bodyPr/>
                    <a:lstStyle/>
                    <a:p>
                      <a:pPr algn="ctr" fontAlgn="ctr"/>
                      <a:r>
                        <a:rPr lang="en-US" sz="1100" b="1" i="0" u="none" strike="noStrike">
                          <a:solidFill>
                            <a:srgbClr val="000000"/>
                          </a:solidFill>
                          <a:effectLst/>
                          <a:latin typeface="Calibri"/>
                        </a:rPr>
                        <a:t>Rxn11-Blank</a:t>
                      </a:r>
                    </a:p>
                  </a:txBody>
                  <a:tcPr marL="9525" marR="9525" marT="9525"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Rxn12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Rxn13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Rxn14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Rxn15</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ctr"/>
                      <a:r>
                        <a:rPr lang="en-US" sz="1100" b="1" i="0" u="none" strike="noStrike">
                          <a:solidFill>
                            <a:srgbClr val="000000"/>
                          </a:solidFill>
                          <a:effectLst/>
                          <a:latin typeface="Calibri"/>
                        </a:rPr>
                        <a:t>Product Rt (Min)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18.255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a:rPr>
                        <a:t>18.359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a:txBody>
                    <a:bodyPr/>
                    <a:lstStyle/>
                    <a:p>
                      <a:pPr algn="ctr" fontAlgn="ctr"/>
                      <a:r>
                        <a:rPr lang="en-US" sz="1100" b="1" i="0" u="none" strike="noStrike">
                          <a:solidFill>
                            <a:srgbClr val="000000"/>
                          </a:solidFill>
                          <a:effectLst/>
                          <a:latin typeface="Calibri"/>
                        </a:rPr>
                        <a:t>Substrate Rt (Min)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FF0000"/>
                        </a:solidFill>
                        <a:effectLst/>
                        <a:latin typeface="Calibri"/>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19.268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19.284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0500">
                <a:tc>
                  <a:txBody>
                    <a:bodyPr/>
                    <a:lstStyle/>
                    <a:p>
                      <a:pPr algn="ctr" fontAlgn="ctr"/>
                      <a:r>
                        <a:rPr lang="en-US" sz="1100" b="1" i="0" u="none" strike="noStrike">
                          <a:solidFill>
                            <a:srgbClr val="000000"/>
                          </a:solidFill>
                          <a:effectLst/>
                          <a:latin typeface="Calibri"/>
                        </a:rPr>
                        <a:t>Product Area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35.6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28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0500">
                <a:tc>
                  <a:txBody>
                    <a:bodyPr/>
                    <a:lstStyle/>
                    <a:p>
                      <a:pPr algn="ctr" fontAlgn="ctr"/>
                      <a:r>
                        <a:rPr lang="en-US" sz="1100" b="1" i="0" u="none" strike="noStrike">
                          <a:solidFill>
                            <a:srgbClr val="000000"/>
                          </a:solidFill>
                          <a:effectLst/>
                          <a:latin typeface="Calibri"/>
                        </a:rPr>
                        <a:t>Substrate Area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180.4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180.5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0500">
                <a:tc>
                  <a:txBody>
                    <a:bodyPr/>
                    <a:lstStyle/>
                    <a:p>
                      <a:pPr algn="ctr" fontAlgn="ctr"/>
                      <a:r>
                        <a:rPr lang="en-US" sz="1100" b="1" i="0" u="none" strike="noStrike">
                          <a:solidFill>
                            <a:srgbClr val="000000"/>
                          </a:solidFill>
                          <a:effectLst/>
                          <a:latin typeface="Calibri"/>
                        </a:rPr>
                        <a:t>Total Area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a:rPr>
                        <a:t>208.5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00025">
                <a:tc>
                  <a:txBody>
                    <a:bodyPr/>
                    <a:lstStyle/>
                    <a:p>
                      <a:pPr algn="ctr" fontAlgn="ctr"/>
                      <a:r>
                        <a:rPr lang="en-US" sz="1100" b="1" i="0" u="none" strike="noStrike">
                          <a:solidFill>
                            <a:srgbClr val="000000"/>
                          </a:solidFill>
                          <a:effectLst/>
                          <a:latin typeface="Calibri"/>
                        </a:rPr>
                        <a:t>% product formed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#DIV/0!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#DIV/0!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#DIV/0!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16.4814815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13.42925659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09665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5197</TotalTime>
  <Words>738</Words>
  <Application>Microsoft Office PowerPoint</Application>
  <PresentationFormat>On-screen Show (4:3)</PresentationFormat>
  <Paragraphs>226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Experiment AU43-Activity of Sirt3 on K122-MnSOD peptide</vt:lpstr>
      <vt:lpstr>100 uM NAD, 50 uM K22-MnSOD</vt:lpstr>
      <vt:lpstr>100 uM NAD, 250 uM K22-MnSOD</vt:lpstr>
      <vt:lpstr>2 mM NAD, 10 uM K22-MnSOD</vt:lpstr>
      <vt:lpstr>2 mM NAD, 5 uM K22-MnSOD</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Alok Upadhyay</dc:creator>
  <cp:lastModifiedBy>Alok Upadhyay</cp:lastModifiedBy>
  <cp:revision>18</cp:revision>
  <cp:lastPrinted>2016-06-28T14:21:17Z</cp:lastPrinted>
  <dcterms:created xsi:type="dcterms:W3CDTF">2016-06-28T14:20:56Z</dcterms:created>
  <dcterms:modified xsi:type="dcterms:W3CDTF">2016-07-08T17:10:03Z</dcterms:modified>
</cp:coreProperties>
</file>