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58" r:id="rId3"/>
    <p:sldId id="263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06EF7-CEF5-4728-AB2D-EE49A118927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49362-C685-4783-9DEE-61CAF0F6B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58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49362-C685-4783-9DEE-61CAF0F6B4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6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8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13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4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8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6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8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1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7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0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7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9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6E99A-0F11-432B-BC4F-9D8300BF71D3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3BC14-F40B-42A6-BFD1-6E9913B61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2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AU41-Sirt3-AceCS2-Low concentration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1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1400" dirty="0" smtClean="0"/>
              <a:t>Three AceCS2 peptide concentrations, 1, 5, and 10 </a:t>
            </a:r>
            <a:r>
              <a:rPr lang="en-US" sz="1400" dirty="0"/>
              <a:t>µ</a:t>
            </a:r>
            <a:r>
              <a:rPr lang="en-US" sz="1400" dirty="0" smtClean="0"/>
              <a:t>M was used, along with 2 mM NAD+, for reactions at 37 degree C for two time points 5 and 30 min. The 10U/</a:t>
            </a:r>
            <a:r>
              <a:rPr lang="en-US" sz="1400" dirty="0" err="1" smtClean="0"/>
              <a:t>rxn</a:t>
            </a:r>
            <a:r>
              <a:rPr lang="en-US" sz="1400" dirty="0" smtClean="0"/>
              <a:t> </a:t>
            </a:r>
            <a:r>
              <a:rPr lang="en-US" sz="1400" dirty="0" err="1" smtClean="0"/>
              <a:t>Enzo</a:t>
            </a:r>
            <a:r>
              <a:rPr lang="en-US" sz="1400" dirty="0" smtClean="0"/>
              <a:t> Sirt3 was used in these reactions.</a:t>
            </a:r>
          </a:p>
          <a:p>
            <a:pPr algn="just"/>
            <a:r>
              <a:rPr lang="en-US" sz="1400" dirty="0" smtClean="0"/>
              <a:t>30 minutes reaction time is too long in above given conditions. Even within 5 minutes of reactions, more than 60% of product appeared. </a:t>
            </a:r>
          </a:p>
          <a:p>
            <a:pPr algn="just"/>
            <a:r>
              <a:rPr lang="en-US" sz="1400" dirty="0" smtClean="0"/>
              <a:t>Even after lowering the amount of enzyme to 5 U/</a:t>
            </a:r>
            <a:r>
              <a:rPr lang="en-US" sz="1400" dirty="0" err="1" smtClean="0"/>
              <a:t>rxn</a:t>
            </a:r>
            <a:r>
              <a:rPr lang="en-US" sz="1400" dirty="0" smtClean="0"/>
              <a:t> (with 5 µM peptide, 2 mM NAD at 5 and 30 min), the 45% of product was seen at 5 minutes.</a:t>
            </a:r>
          </a:p>
          <a:p>
            <a:pPr algn="just"/>
            <a:r>
              <a:rPr lang="en-US" sz="1400" dirty="0" smtClean="0"/>
              <a:t>It is difficult to quantify peaks at 1 µM peptide concentration.</a:t>
            </a:r>
          </a:p>
          <a:p>
            <a:pPr algn="just"/>
            <a:r>
              <a:rPr lang="en-US" sz="1400" dirty="0" smtClean="0"/>
              <a:t>A titration of the amount of enzyme must be done to slow down the reaction if we continue to use above condition(s), or changing [NAD+] to sub-Km may help (if this is an option) to see low amount of the product. It would be difficult to see activation if the </a:t>
            </a:r>
            <a:r>
              <a:rPr lang="en-US" sz="1400" dirty="0" smtClean="0"/>
              <a:t>% product </a:t>
            </a:r>
            <a:r>
              <a:rPr lang="en-US" sz="1400" dirty="0" smtClean="0"/>
              <a:t>formation is high. </a:t>
            </a:r>
          </a:p>
          <a:p>
            <a:pPr algn="just"/>
            <a:r>
              <a:rPr lang="en-US" sz="1400" dirty="0" smtClean="0"/>
              <a:t>Reaction 3 was not run on the HPLC because early time point (5 min) gave 100 % product formation</a:t>
            </a:r>
          </a:p>
          <a:p>
            <a:pPr algn="just"/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686789"/>
              </p:ext>
            </p:extLst>
          </p:nvPr>
        </p:nvGraphicFramePr>
        <p:xfrm>
          <a:off x="457200" y="4191000"/>
          <a:ext cx="8229598" cy="2094326"/>
        </p:xfrm>
        <a:graphic>
          <a:graphicData uri="http://schemas.openxmlformats.org/drawingml/2006/table">
            <a:tbl>
              <a:tblPr/>
              <a:tblGrid>
                <a:gridCol w="1042983"/>
                <a:gridCol w="694345"/>
                <a:gridCol w="562507"/>
                <a:gridCol w="562507"/>
                <a:gridCol w="667977"/>
                <a:gridCol w="562507"/>
                <a:gridCol w="562507"/>
                <a:gridCol w="632821"/>
                <a:gridCol w="539070"/>
                <a:gridCol w="562507"/>
                <a:gridCol w="714853"/>
                <a:gridCol w="562507"/>
                <a:gridCol w="562507"/>
              </a:tblGrid>
              <a:tr h="3182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1 uM AceCS2 Peptide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5 uM AceCS2 Peptide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10 uM AceCS2 Peptide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5 uM AceCS2 Peptide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Rxn1-Blank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Rxn3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Rxn4-Blank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Rxn5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Rxn6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Rxn7-Blank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Rxn8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Rxn9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Rxn10-blank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Rxn11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11.915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11.899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11.911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11.843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11.868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11.889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11.892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12.696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12.816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12.762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12.764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12.819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80.65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262.8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80.65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262.8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103.46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6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#DIV/0!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#DIV/0!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63.64513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70.37037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92" marR="8792" marT="8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45.38952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58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 = No peak detected, all converted into product</a:t>
                      </a: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94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AU41-Rxn1, 2, 3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524000"/>
            <a:ext cx="2505075" cy="133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28695" y="2939534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499355"/>
            <a:ext cx="2667000" cy="142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953000" y="2939534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5190"/>
              </p:ext>
            </p:extLst>
          </p:nvPr>
        </p:nvGraphicFramePr>
        <p:xfrm>
          <a:off x="2819400" y="4038600"/>
          <a:ext cx="3098800" cy="1743075"/>
        </p:xfrm>
        <a:graphic>
          <a:graphicData uri="http://schemas.openxmlformats.org/drawingml/2006/table">
            <a:tbl>
              <a:tblPr/>
              <a:tblGrid>
                <a:gridCol w="1129143"/>
                <a:gridCol w="751705"/>
                <a:gridCol w="608976"/>
                <a:gridCol w="608976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1 uM AceCS2 Peptide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Rxn1-Blank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#DIV/0!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16966"/>
              </p:ext>
            </p:extLst>
          </p:nvPr>
        </p:nvGraphicFramePr>
        <p:xfrm>
          <a:off x="2895600" y="5867400"/>
          <a:ext cx="2971800" cy="190500"/>
        </p:xfrm>
        <a:graphic>
          <a:graphicData uri="http://schemas.openxmlformats.org/drawingml/2006/table">
            <a:tbl>
              <a:tblPr/>
              <a:tblGrid>
                <a:gridCol w="2971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 = No peak detected, all converted into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6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AU41-Rxn5, 6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524000"/>
            <a:ext cx="2809875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463040"/>
            <a:ext cx="3038474" cy="162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30226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3170589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Rxn6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620547"/>
              </p:ext>
            </p:extLst>
          </p:nvPr>
        </p:nvGraphicFramePr>
        <p:xfrm>
          <a:off x="2933934" y="3962400"/>
          <a:ext cx="3098800" cy="1743075"/>
        </p:xfrm>
        <a:graphic>
          <a:graphicData uri="http://schemas.openxmlformats.org/drawingml/2006/table">
            <a:tbl>
              <a:tblPr/>
              <a:tblGrid>
                <a:gridCol w="1129143"/>
                <a:gridCol w="751705"/>
                <a:gridCol w="608976"/>
                <a:gridCol w="608976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5 uM AceCS2 Peptide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Rxn4-Blank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#DIV/0!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63.64513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156778"/>
              </p:ext>
            </p:extLst>
          </p:nvPr>
        </p:nvGraphicFramePr>
        <p:xfrm>
          <a:off x="2933934" y="5791200"/>
          <a:ext cx="3117850" cy="190500"/>
        </p:xfrm>
        <a:graphic>
          <a:graphicData uri="http://schemas.openxmlformats.org/drawingml/2006/table">
            <a:tbl>
              <a:tblPr/>
              <a:tblGrid>
                <a:gridCol w="31178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 = No peak detected, all converted into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5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AU41-Rxn7, 8, 9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28575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38183" y="305966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Rxn7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865" y="1524000"/>
            <a:ext cx="2544935" cy="1535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23365" y="3070554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Rxn8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13114"/>
            <a:ext cx="28575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086600" y="3070554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018421"/>
              </p:ext>
            </p:extLst>
          </p:nvPr>
        </p:nvGraphicFramePr>
        <p:xfrm>
          <a:off x="2997200" y="3886200"/>
          <a:ext cx="3098800" cy="1887855"/>
        </p:xfrm>
        <a:graphic>
          <a:graphicData uri="http://schemas.openxmlformats.org/drawingml/2006/table">
            <a:tbl>
              <a:tblPr/>
              <a:tblGrid>
                <a:gridCol w="1129143"/>
                <a:gridCol w="751705"/>
                <a:gridCol w="608976"/>
                <a:gridCol w="608976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10 uM AceCS2 Peptide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Rxn7-Blank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70.37037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231581"/>
              </p:ext>
            </p:extLst>
          </p:nvPr>
        </p:nvGraphicFramePr>
        <p:xfrm>
          <a:off x="2978150" y="5791200"/>
          <a:ext cx="3117850" cy="190500"/>
        </p:xfrm>
        <a:graphic>
          <a:graphicData uri="http://schemas.openxmlformats.org/drawingml/2006/table">
            <a:tbl>
              <a:tblPr/>
              <a:tblGrid>
                <a:gridCol w="31178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 = No peak detected, all converted into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5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AU41-Rxn11, 12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85" y="1524000"/>
            <a:ext cx="30003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09620" y="31242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Rxn11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0"/>
            <a:ext cx="30003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37310" y="3134303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158699"/>
              </p:ext>
            </p:extLst>
          </p:nvPr>
        </p:nvGraphicFramePr>
        <p:xfrm>
          <a:off x="3203463" y="3886200"/>
          <a:ext cx="3098800" cy="1743075"/>
        </p:xfrm>
        <a:graphic>
          <a:graphicData uri="http://schemas.openxmlformats.org/drawingml/2006/table">
            <a:tbl>
              <a:tblPr/>
              <a:tblGrid>
                <a:gridCol w="1129143"/>
                <a:gridCol w="751705"/>
                <a:gridCol w="608976"/>
                <a:gridCol w="608976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5 uM AceCS2 Peptide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Rxn10-blank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45.38952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314729"/>
              </p:ext>
            </p:extLst>
          </p:nvPr>
        </p:nvGraphicFramePr>
        <p:xfrm>
          <a:off x="3200400" y="5715000"/>
          <a:ext cx="2971800" cy="190500"/>
        </p:xfrm>
        <a:graphic>
          <a:graphicData uri="http://schemas.openxmlformats.org/drawingml/2006/table">
            <a:tbl>
              <a:tblPr/>
              <a:tblGrid>
                <a:gridCol w="2971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NP = No peak detected, all converted into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885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645</Words>
  <Application>Microsoft Office PowerPoint</Application>
  <PresentationFormat>On-screen Show (4:3)</PresentationFormat>
  <Paragraphs>261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AU41-Sirt3-AceCS2-Low concentration</vt:lpstr>
      <vt:lpstr>Experiment AU41-Rxn1, 2, 3</vt:lpstr>
      <vt:lpstr>Experiment AU41-Rxn5, 6</vt:lpstr>
      <vt:lpstr>Experiment AU41-Rxn7, 8, 9</vt:lpstr>
      <vt:lpstr>Experiment AU41-Rxn11, 12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Alok Upadhyay</dc:creator>
  <cp:lastModifiedBy>Alok Upadhyay</cp:lastModifiedBy>
  <cp:revision>14</cp:revision>
  <dcterms:created xsi:type="dcterms:W3CDTF">2016-06-23T13:57:34Z</dcterms:created>
  <dcterms:modified xsi:type="dcterms:W3CDTF">2016-06-23T20:08:51Z</dcterms:modified>
</cp:coreProperties>
</file>