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1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2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2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3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8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0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2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5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1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54A35-A36B-40A2-AF1B-5DB3BD5F08BF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16129-7B79-44A5-8205-F53D065DC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/>
          </a:bodyPr>
          <a:lstStyle/>
          <a:p>
            <a:r>
              <a:rPr lang="en-US" sz="2700" b="1" dirty="0"/>
              <a:t>Experiment AU38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Following experiment was done as indicated in the task #4 of the schedule.</a:t>
            </a:r>
            <a:endParaRPr lang="en-US" sz="1800" dirty="0"/>
          </a:p>
          <a:p>
            <a:pPr marL="0" indent="0">
              <a:buNone/>
            </a:pPr>
            <a:r>
              <a:rPr lang="en-US" sz="1300" b="1" dirty="0" smtClean="0"/>
              <a:t>	Endpoint </a:t>
            </a:r>
            <a:r>
              <a:rPr lang="en-US" sz="1300" b="1" dirty="0"/>
              <a:t>assays (two time points; 5 and 30 min, 10U/</a:t>
            </a:r>
            <a:r>
              <a:rPr lang="en-US" sz="1300" b="1" dirty="0" err="1"/>
              <a:t>rxn</a:t>
            </a:r>
            <a:r>
              <a:rPr lang="en-US" sz="1300" b="1" dirty="0"/>
              <a:t>)</a:t>
            </a:r>
            <a:endParaRPr lang="en-US" sz="1300" dirty="0"/>
          </a:p>
          <a:p>
            <a:pPr marL="0" indent="0">
              <a:buNone/>
            </a:pPr>
            <a:r>
              <a:rPr lang="en-US" sz="1300" b="1" dirty="0" smtClean="0"/>
              <a:t>	4</a:t>
            </a:r>
            <a:r>
              <a:rPr lang="en-US" sz="1300" b="1" dirty="0"/>
              <a:t>:</a:t>
            </a:r>
            <a:r>
              <a:rPr lang="en-US" sz="1300" dirty="0"/>
              <a:t> Assay non-saturating NAD &amp; saturating peptide</a:t>
            </a:r>
          </a:p>
          <a:p>
            <a:pPr marL="0" indent="0">
              <a:buNone/>
            </a:pPr>
            <a:r>
              <a:rPr lang="en-US" sz="1300" dirty="0"/>
              <a:t>  </a:t>
            </a:r>
            <a:r>
              <a:rPr lang="en-US" sz="1300" dirty="0" smtClean="0"/>
              <a:t>	</a:t>
            </a:r>
            <a:r>
              <a:rPr lang="en-US" sz="1300" b="1" dirty="0" smtClean="0"/>
              <a:t>4a</a:t>
            </a:r>
            <a:r>
              <a:rPr lang="en-US" sz="1300" b="1" dirty="0"/>
              <a:t>:</a:t>
            </a:r>
            <a:r>
              <a:rPr lang="en-US" sz="1300" dirty="0"/>
              <a:t> 100 </a:t>
            </a:r>
            <a:r>
              <a:rPr lang="en-US" sz="1300" dirty="0" err="1"/>
              <a:t>uM</a:t>
            </a:r>
            <a:r>
              <a:rPr lang="en-US" sz="1300" dirty="0"/>
              <a:t> NAD, 600 </a:t>
            </a:r>
            <a:r>
              <a:rPr lang="en-US" sz="1300" dirty="0" err="1"/>
              <a:t>uM</a:t>
            </a:r>
            <a:r>
              <a:rPr lang="en-US" sz="1300" dirty="0"/>
              <a:t> p53, 1% DMSO </a:t>
            </a:r>
            <a:r>
              <a:rPr lang="en-US" sz="1300" b="1" dirty="0"/>
              <a:t>(2rxn)</a:t>
            </a:r>
            <a:endParaRPr lang="en-US" sz="1300" dirty="0"/>
          </a:p>
          <a:p>
            <a:pPr marL="0" indent="0">
              <a:buNone/>
            </a:pPr>
            <a:r>
              <a:rPr lang="en-US" sz="1300" dirty="0"/>
              <a:t>   </a:t>
            </a:r>
            <a:r>
              <a:rPr lang="en-US" sz="1300" dirty="0" smtClean="0"/>
              <a:t>	</a:t>
            </a:r>
            <a:r>
              <a:rPr lang="en-US" sz="1300" b="1" dirty="0" smtClean="0"/>
              <a:t>4b</a:t>
            </a:r>
            <a:r>
              <a:rPr lang="en-US" sz="1300" b="1" dirty="0"/>
              <a:t>:</a:t>
            </a:r>
            <a:r>
              <a:rPr lang="en-US" sz="1300" dirty="0"/>
              <a:t> 100 </a:t>
            </a:r>
            <a:r>
              <a:rPr lang="en-US" sz="1300" dirty="0" err="1"/>
              <a:t>uM</a:t>
            </a:r>
            <a:r>
              <a:rPr lang="en-US" sz="1300" dirty="0"/>
              <a:t> NAD, 600 </a:t>
            </a:r>
            <a:r>
              <a:rPr lang="en-US" sz="1300" dirty="0" err="1"/>
              <a:t>uM</a:t>
            </a:r>
            <a:r>
              <a:rPr lang="en-US" sz="1300" dirty="0"/>
              <a:t> p53, 10 </a:t>
            </a:r>
            <a:r>
              <a:rPr lang="en-US" sz="1300" dirty="0" err="1"/>
              <a:t>uM</a:t>
            </a:r>
            <a:r>
              <a:rPr lang="en-US" sz="1300" dirty="0"/>
              <a:t> Honokiol </a:t>
            </a:r>
            <a:r>
              <a:rPr lang="en-US" sz="1300" b="1" dirty="0"/>
              <a:t>(2rxn)</a:t>
            </a:r>
            <a:endParaRPr lang="en-US" sz="1300" dirty="0"/>
          </a:p>
          <a:p>
            <a:pPr marL="0" indent="0">
              <a:buNone/>
            </a:pPr>
            <a:r>
              <a:rPr lang="en-US" sz="1300" b="1" dirty="0" smtClean="0"/>
              <a:t>	5</a:t>
            </a:r>
            <a:r>
              <a:rPr lang="en-US" sz="1300" b="1" dirty="0"/>
              <a:t>:</a:t>
            </a:r>
            <a:r>
              <a:rPr lang="en-US" sz="1300" dirty="0"/>
              <a:t> Assay non-saturating peptide &amp; saturating NAD</a:t>
            </a:r>
          </a:p>
          <a:p>
            <a:pPr marL="0" indent="0">
              <a:buNone/>
            </a:pPr>
            <a:r>
              <a:rPr lang="en-US" sz="1300" dirty="0"/>
              <a:t>   </a:t>
            </a:r>
            <a:r>
              <a:rPr lang="en-US" sz="1300" dirty="0" smtClean="0"/>
              <a:t>	</a:t>
            </a:r>
            <a:r>
              <a:rPr lang="en-US" sz="1300" b="1" dirty="0" smtClean="0"/>
              <a:t>5a</a:t>
            </a:r>
            <a:r>
              <a:rPr lang="en-US" sz="1300" b="1" dirty="0"/>
              <a:t>:</a:t>
            </a:r>
            <a:r>
              <a:rPr lang="en-US" sz="1300" dirty="0"/>
              <a:t> 2 mM NAD, 50 </a:t>
            </a:r>
            <a:r>
              <a:rPr lang="en-US" sz="1300" dirty="0" err="1"/>
              <a:t>uM</a:t>
            </a:r>
            <a:r>
              <a:rPr lang="en-US" sz="1300" dirty="0"/>
              <a:t> p53, 1% DMSO </a:t>
            </a:r>
            <a:r>
              <a:rPr lang="en-US" sz="1300" b="1" dirty="0"/>
              <a:t>(2rxn)</a:t>
            </a:r>
            <a:endParaRPr lang="en-US" sz="1300" dirty="0"/>
          </a:p>
          <a:p>
            <a:pPr marL="0" indent="0">
              <a:buNone/>
            </a:pPr>
            <a:r>
              <a:rPr lang="en-US" sz="1300" dirty="0"/>
              <a:t>   </a:t>
            </a:r>
            <a:r>
              <a:rPr lang="en-US" sz="1300" dirty="0" smtClean="0"/>
              <a:t>	</a:t>
            </a:r>
            <a:r>
              <a:rPr lang="en-US" sz="1300" b="1" dirty="0" smtClean="0"/>
              <a:t>5b</a:t>
            </a:r>
            <a:r>
              <a:rPr lang="en-US" sz="1300" b="1" dirty="0"/>
              <a:t>:</a:t>
            </a:r>
            <a:r>
              <a:rPr lang="en-US" sz="1300" dirty="0"/>
              <a:t> 2 mM NAD, 50 </a:t>
            </a:r>
            <a:r>
              <a:rPr lang="en-US" sz="1300" dirty="0" err="1"/>
              <a:t>uM</a:t>
            </a:r>
            <a:r>
              <a:rPr lang="en-US" sz="1300" dirty="0"/>
              <a:t> p53, 10 </a:t>
            </a:r>
            <a:r>
              <a:rPr lang="en-US" sz="1300" dirty="0" err="1"/>
              <a:t>uM</a:t>
            </a:r>
            <a:r>
              <a:rPr lang="en-US" sz="1300" dirty="0"/>
              <a:t> Honokiol </a:t>
            </a:r>
            <a:r>
              <a:rPr lang="en-US" sz="1300" b="1" dirty="0"/>
              <a:t>(2rxn</a:t>
            </a:r>
            <a:r>
              <a:rPr lang="en-US" sz="1300" b="1" dirty="0" smtClean="0"/>
              <a:t>)</a:t>
            </a:r>
          </a:p>
          <a:p>
            <a:r>
              <a:rPr lang="en-US" sz="1800" dirty="0" smtClean="0"/>
              <a:t>It appears that there is no activation of Sirt3 by 10 </a:t>
            </a:r>
            <a:r>
              <a:rPr lang="en-US" sz="1800" dirty="0" smtClean="0">
                <a:latin typeface="Arial"/>
                <a:cs typeface="Arial"/>
              </a:rPr>
              <a:t>µ</a:t>
            </a:r>
            <a:r>
              <a:rPr lang="en-US" sz="1800" dirty="0" smtClean="0"/>
              <a:t>M of Honokiol on p53 peptide. There might be some variation (less than 10%) in final data which might be due to experimental error.</a:t>
            </a:r>
          </a:p>
          <a:p>
            <a:r>
              <a:rPr lang="en-US" sz="1800" dirty="0" smtClean="0"/>
              <a:t>To conclude that </a:t>
            </a:r>
            <a:r>
              <a:rPr lang="en-US" sz="1800" dirty="0"/>
              <a:t>10 </a:t>
            </a:r>
            <a:r>
              <a:rPr lang="en-US" sz="1800" dirty="0">
                <a:latin typeface="Arial"/>
                <a:cs typeface="Arial"/>
              </a:rPr>
              <a:t>µ</a:t>
            </a:r>
            <a:r>
              <a:rPr lang="en-US" sz="1800" dirty="0"/>
              <a:t>M </a:t>
            </a:r>
            <a:r>
              <a:rPr lang="en-US" sz="1800" dirty="0" smtClean="0"/>
              <a:t>Honokiol does not activate Sirt3 on p53, the experiment should be repeated for confirmation and reproducibility.</a:t>
            </a:r>
          </a:p>
          <a:p>
            <a:r>
              <a:rPr lang="en-US" sz="1800" dirty="0" smtClean="0"/>
              <a:t> Using similar substrate conditions and 5 minutes time, Honokiol dose dependence experiment will be performed (as indicated in Task #6 of the schedule).</a:t>
            </a:r>
            <a:endParaRPr lang="en-US" sz="18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273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824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/>
              <a:t>AU38-Rxn2, 3, 5, and 6</a:t>
            </a:r>
            <a:endParaRPr lang="en-US" sz="3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99052"/>
            <a:ext cx="1999955" cy="1053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99052"/>
            <a:ext cx="1999956" cy="1053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9395" y="1752600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Rxn2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12996" y="1752600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Rxn3</a:t>
            </a:r>
            <a:endParaRPr lang="en-US" sz="12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95740"/>
            <a:ext cx="2057400" cy="10838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75318" y="1784445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Rxn5</a:t>
            </a:r>
            <a:endParaRPr lang="en-US" sz="12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99052"/>
            <a:ext cx="2091477" cy="11017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525956" y="1800812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Rxn6</a:t>
            </a:r>
            <a:endParaRPr lang="en-US" sz="12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3448"/>
              </p:ext>
            </p:extLst>
          </p:nvPr>
        </p:nvGraphicFramePr>
        <p:xfrm>
          <a:off x="1908176" y="2286000"/>
          <a:ext cx="5327648" cy="3056729"/>
        </p:xfrm>
        <a:graphic>
          <a:graphicData uri="http://schemas.openxmlformats.org/drawingml/2006/table">
            <a:tbl>
              <a:tblPr/>
              <a:tblGrid>
                <a:gridCol w="1472871"/>
                <a:gridCol w="909037"/>
                <a:gridCol w="736435"/>
                <a:gridCol w="736435"/>
                <a:gridCol w="736435"/>
                <a:gridCol w="736435"/>
              </a:tblGrid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 Sirt3 (Enzo)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50 uM pep1 (p53)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Rxn1-Blank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7414.7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9155.7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6.599824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6.003752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19.01548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131.9965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120.075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380.3095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350.738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pmoles/min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26.39929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24.01501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12.67698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11.69127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4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533400"/>
          </a:xfrm>
        </p:spPr>
        <p:txBody>
          <a:bodyPr>
            <a:noAutofit/>
          </a:bodyPr>
          <a:lstStyle/>
          <a:p>
            <a:r>
              <a:rPr lang="en-US" sz="3000" dirty="0" smtClean="0"/>
              <a:t>AU38-Rxn 8 and 9</a:t>
            </a:r>
            <a:endParaRPr lang="en-US" sz="3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1880461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752061"/>
            <a:ext cx="1836195" cy="9905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90982" y="1752600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Rxn8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54915" y="1752600"/>
            <a:ext cx="50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Rxn9</a:t>
            </a:r>
            <a:endParaRPr lang="en-US" sz="1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915" y="752061"/>
            <a:ext cx="1817769" cy="9806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99555" y="1752600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Rxn11</a:t>
            </a:r>
            <a:endParaRPr lang="en-US" sz="1200" b="1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751437"/>
            <a:ext cx="1828800" cy="9866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056956" y="1752600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Rxn12</a:t>
            </a:r>
            <a:endParaRPr lang="en-US" sz="12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909550"/>
              </p:ext>
            </p:extLst>
          </p:nvPr>
        </p:nvGraphicFramePr>
        <p:xfrm>
          <a:off x="1676401" y="2666998"/>
          <a:ext cx="5380554" cy="3047999"/>
        </p:xfrm>
        <a:graphic>
          <a:graphicData uri="http://schemas.openxmlformats.org/drawingml/2006/table">
            <a:tbl>
              <a:tblPr/>
              <a:tblGrid>
                <a:gridCol w="1487497"/>
                <a:gridCol w="918065"/>
                <a:gridCol w="743748"/>
                <a:gridCol w="743748"/>
                <a:gridCol w="743748"/>
                <a:gridCol w="743748"/>
              </a:tblGrid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Sirt3 (Enzo)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uM NAD, 600 uM pep1 (p53)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Rxn7-Blank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11.375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21427.2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21815.7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22121.9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21008.3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21427.2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22114.7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22440.9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21572.7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1.352042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1.421512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2.425754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341.1628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627.9047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582.1809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6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pmoles/min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64.89801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68.23256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20.93016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19.40603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24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206</Words>
  <Application>Microsoft Office PowerPoint</Application>
  <PresentationFormat>On-screen Show (4:3)</PresentationFormat>
  <Paragraphs>142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Experiment AU38</vt:lpstr>
      <vt:lpstr>AU38-Rxn2, 3, 5, and 6</vt:lpstr>
      <vt:lpstr>AU38-Rxn 8 and 9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AU38</dc:title>
  <dc:creator>Alok Upadhyay</dc:creator>
  <cp:lastModifiedBy>Alok Upadhyay</cp:lastModifiedBy>
  <cp:revision>22</cp:revision>
  <dcterms:created xsi:type="dcterms:W3CDTF">2016-06-08T18:26:21Z</dcterms:created>
  <dcterms:modified xsi:type="dcterms:W3CDTF">2016-06-10T18:40:03Z</dcterms:modified>
</cp:coreProperties>
</file>