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HPLC%20data\Alok-HPLC-Data\AU25-Sirt1-DHP1c-New%20HPLC\AU25-DHP1c-Sirt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HPLC%20data\Alok-HPLC-Data\AU25-Sirt1-DHP1c-New%20HPLC\AU25-DHP1c-Sirt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HPLC%20data\Alok-HPLC-Data\AU25-Sirt1-DHP1c-New%20HPLC\AU25-DHP1c-Sirt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HPLC%20data\Alok-HPLC-Data\AU25-Sirt1-DHP1c-New%20HPLC\AU25-DHP1c-Sirt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b="1" i="0" baseline="0">
                <a:effectLst/>
              </a:rPr>
              <a:t>Sirt1 reaction in presence of 200 uM NAD+ and 50 uM FdL peptide</a:t>
            </a:r>
            <a:endParaRPr lang="en-US" sz="10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Sheet1!$K$27:$K$28</c:f>
              <c:strCache>
                <c:ptCount val="2"/>
                <c:pt idx="0">
                  <c:v>0 uM DHP1c</c:v>
                </c:pt>
                <c:pt idx="1">
                  <c:v>1 uM DHP1c</c:v>
                </c:pt>
              </c:strCache>
            </c:strRef>
          </c:cat>
          <c:val>
            <c:numRef>
              <c:f>Sheet1!$L$27:$L$28</c:f>
              <c:numCache>
                <c:formatCode>General</c:formatCode>
                <c:ptCount val="2"/>
                <c:pt idx="0">
                  <c:v>4.46</c:v>
                </c:pt>
                <c:pt idx="1">
                  <c:v>4.4800000000000004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257792"/>
        <c:axId val="38259712"/>
      </c:barChart>
      <c:catAx>
        <c:axId val="38257792"/>
        <c:scaling>
          <c:orientation val="minMax"/>
        </c:scaling>
        <c:delete val="0"/>
        <c:axPos val="b"/>
        <c:majorTickMark val="out"/>
        <c:minorTickMark val="none"/>
        <c:tickLblPos val="nextTo"/>
        <c:crossAx val="38259712"/>
        <c:crosses val="autoZero"/>
        <c:auto val="1"/>
        <c:lblAlgn val="ctr"/>
        <c:lblOffset val="100"/>
        <c:noMultiLvlLbl val="0"/>
      </c:catAx>
      <c:valAx>
        <c:axId val="38259712"/>
        <c:scaling>
          <c:orientation val="minMax"/>
          <c:max val="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Product formed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25779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Sirt1 reaction in presence of 200 uM NAD+ and 100 uM FdL peptide</a:t>
            </a:r>
          </a:p>
        </c:rich>
      </c:tx>
      <c:layout>
        <c:manualLayout>
          <c:xMode val="edge"/>
          <c:yMode val="edge"/>
          <c:x val="0.17014814814814816"/>
          <c:y val="3.915169277122052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Sheet1!$E$27:$E$29</c:f>
              <c:strCache>
                <c:ptCount val="3"/>
                <c:pt idx="0">
                  <c:v>0 uM DHP1c</c:v>
                </c:pt>
                <c:pt idx="1">
                  <c:v>1 uM DHP1c</c:v>
                </c:pt>
                <c:pt idx="2">
                  <c:v>10 uM DHP1c</c:v>
                </c:pt>
              </c:strCache>
            </c:strRef>
          </c:cat>
          <c:val>
            <c:numRef>
              <c:f>Sheet1!$F$27:$F$29</c:f>
              <c:numCache>
                <c:formatCode>General</c:formatCode>
                <c:ptCount val="3"/>
                <c:pt idx="0">
                  <c:v>3.4</c:v>
                </c:pt>
                <c:pt idx="1">
                  <c:v>3.31</c:v>
                </c:pt>
                <c:pt idx="2">
                  <c:v>3.71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752640"/>
        <c:axId val="38754176"/>
      </c:barChart>
      <c:catAx>
        <c:axId val="3875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38754176"/>
        <c:crosses val="autoZero"/>
        <c:auto val="1"/>
        <c:lblAlgn val="ctr"/>
        <c:lblOffset val="100"/>
        <c:noMultiLvlLbl val="0"/>
      </c:catAx>
      <c:valAx>
        <c:axId val="38754176"/>
        <c:scaling>
          <c:orientation val="minMax"/>
          <c:max val="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Product formed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752640"/>
        <c:crosses val="autoZero"/>
        <c:crossBetween val="between"/>
        <c:majorUnit val="1"/>
      </c:valAx>
    </c:plotArea>
    <c:plotVisOnly val="1"/>
    <c:dispBlanksAs val="gap"/>
    <c:showDLblsOverMax val="0"/>
  </c:chart>
  <c:spPr>
    <a:noFill/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b="1" i="0" baseline="0">
                <a:effectLst/>
              </a:rPr>
              <a:t>Sirt1 reaction in presence of 400 uM NAD+ and 50 uM FdL peptide</a:t>
            </a:r>
            <a:endParaRPr lang="en-US" sz="10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Sheet1!$I$27:$I$29</c:f>
              <c:strCache>
                <c:ptCount val="3"/>
                <c:pt idx="0">
                  <c:v>0 uM DHP1c</c:v>
                </c:pt>
                <c:pt idx="1">
                  <c:v>1 uM DHP1c</c:v>
                </c:pt>
                <c:pt idx="2">
                  <c:v>10 uM DHP1c</c:v>
                </c:pt>
              </c:strCache>
            </c:strRef>
          </c:cat>
          <c:val>
            <c:numRef>
              <c:f>Sheet1!$J$27:$J$29</c:f>
              <c:numCache>
                <c:formatCode>General</c:formatCode>
                <c:ptCount val="3"/>
                <c:pt idx="0">
                  <c:v>7.64</c:v>
                </c:pt>
                <c:pt idx="1">
                  <c:v>7.54</c:v>
                </c:pt>
                <c:pt idx="2">
                  <c:v>7.59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400960"/>
        <c:axId val="37402880"/>
      </c:barChart>
      <c:catAx>
        <c:axId val="37400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7402880"/>
        <c:crosses val="autoZero"/>
        <c:auto val="1"/>
        <c:lblAlgn val="ctr"/>
        <c:lblOffset val="100"/>
        <c:noMultiLvlLbl val="0"/>
      </c:catAx>
      <c:valAx>
        <c:axId val="37402880"/>
        <c:scaling>
          <c:orientation val="minMax"/>
          <c:max val="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Product formed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7400960"/>
        <c:crosses val="autoZero"/>
        <c:crossBetween val="between"/>
        <c:majorUnit val="1"/>
        <c:minorUnit val="4.000000000000001E-3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b="1" i="0" baseline="0">
                <a:effectLst/>
              </a:rPr>
              <a:t>Sirt1 reaction in presence of 400 uM NAD+ and 100 uM FdL peptide</a:t>
            </a:r>
            <a:endParaRPr lang="en-US" sz="10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Sheet1!$G$27:$G$29</c:f>
              <c:strCache>
                <c:ptCount val="3"/>
                <c:pt idx="0">
                  <c:v>0 uM DHP1c</c:v>
                </c:pt>
                <c:pt idx="1">
                  <c:v>1 uM DHP1c</c:v>
                </c:pt>
                <c:pt idx="2">
                  <c:v>10 uM DHP1c</c:v>
                </c:pt>
              </c:strCache>
            </c:strRef>
          </c:cat>
          <c:val>
            <c:numRef>
              <c:f>Sheet1!$H$27:$H$29</c:f>
              <c:numCache>
                <c:formatCode>General</c:formatCode>
                <c:ptCount val="3"/>
                <c:pt idx="0">
                  <c:v>5.95</c:v>
                </c:pt>
                <c:pt idx="1">
                  <c:v>6.11</c:v>
                </c:pt>
                <c:pt idx="2">
                  <c:v>6.77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853248"/>
        <c:axId val="36854784"/>
      </c:barChart>
      <c:catAx>
        <c:axId val="36853248"/>
        <c:scaling>
          <c:orientation val="minMax"/>
        </c:scaling>
        <c:delete val="0"/>
        <c:axPos val="b"/>
        <c:majorTickMark val="out"/>
        <c:minorTickMark val="none"/>
        <c:tickLblPos val="nextTo"/>
        <c:crossAx val="36854784"/>
        <c:crosses val="autoZero"/>
        <c:auto val="1"/>
        <c:lblAlgn val="ctr"/>
        <c:lblOffset val="100"/>
        <c:noMultiLvlLbl val="0"/>
      </c:catAx>
      <c:valAx>
        <c:axId val="36854784"/>
        <c:scaling>
          <c:orientation val="minMax"/>
          <c:max val="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  <a:r>
                  <a:rPr lang="en-US" baseline="0"/>
                  <a:t> Product formed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2222222222222223E-2"/>
              <c:y val="0.335603674540682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6853248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0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5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1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4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8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2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2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2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3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C5D5F-1ABB-4C75-8C2B-3B167680E6A3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91831-0861-4E09-8CCD-90DD06894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8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500" b="1" dirty="0" smtClean="0"/>
              <a:t>AU25: DHP1c and Sirt1 Experiment</a:t>
            </a:r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98816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 smtClean="0">
                <a:latin typeface="+mn-lt"/>
              </a:rPr>
              <a:t>AU25: </a:t>
            </a:r>
            <a:r>
              <a:rPr lang="en-US" sz="2500" b="1" i="0" baseline="0" dirty="0" smtClean="0">
                <a:effectLst/>
                <a:latin typeface="+mn-lt"/>
              </a:rPr>
              <a:t>Sirt1 reaction in presence of 200 </a:t>
            </a:r>
            <a:r>
              <a:rPr lang="en-US" sz="2500" b="1" i="0" baseline="0" dirty="0" err="1" smtClean="0">
                <a:effectLst/>
                <a:latin typeface="+mn-lt"/>
              </a:rPr>
              <a:t>uM</a:t>
            </a:r>
            <a:r>
              <a:rPr lang="en-US" sz="2500" b="1" i="0" baseline="0" dirty="0" smtClean="0">
                <a:effectLst/>
                <a:latin typeface="+mn-lt"/>
              </a:rPr>
              <a:t> NAD+ and 50, 100 </a:t>
            </a:r>
            <a:r>
              <a:rPr lang="en-US" sz="2500" b="1" i="0" baseline="0" dirty="0" err="1" smtClean="0">
                <a:effectLst/>
                <a:latin typeface="+mn-lt"/>
              </a:rPr>
              <a:t>uM</a:t>
            </a:r>
            <a:r>
              <a:rPr lang="en-US" sz="2500" b="1" i="0" baseline="0" dirty="0" smtClean="0">
                <a:effectLst/>
                <a:latin typeface="+mn-lt"/>
              </a:rPr>
              <a:t> FdL peptide</a:t>
            </a:r>
            <a:r>
              <a:rPr lang="en-US" sz="2500" b="1" dirty="0" smtClean="0">
                <a:effectLst/>
                <a:latin typeface="+mn-lt"/>
              </a:rPr>
              <a:t/>
            </a:r>
            <a:br>
              <a:rPr lang="en-US" sz="2500" b="1" dirty="0" smtClean="0">
                <a:effectLst/>
                <a:latin typeface="+mn-lt"/>
              </a:rPr>
            </a:br>
            <a:endParaRPr lang="en-US" sz="2500" b="1" dirty="0">
              <a:latin typeface="+mn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020893"/>
              </p:ext>
            </p:extLst>
          </p:nvPr>
        </p:nvGraphicFramePr>
        <p:xfrm>
          <a:off x="5029200" y="1524000"/>
          <a:ext cx="3448048" cy="220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487559"/>
              </p:ext>
            </p:extLst>
          </p:nvPr>
        </p:nvGraphicFramePr>
        <p:xfrm>
          <a:off x="914400" y="1524000"/>
          <a:ext cx="3438525" cy="2224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29608"/>
              </p:ext>
            </p:extLst>
          </p:nvPr>
        </p:nvGraphicFramePr>
        <p:xfrm>
          <a:off x="457200" y="4114800"/>
          <a:ext cx="8229601" cy="1470717"/>
        </p:xfrm>
        <a:graphic>
          <a:graphicData uri="http://schemas.openxmlformats.org/drawingml/2006/table">
            <a:tbl>
              <a:tblPr/>
              <a:tblGrid>
                <a:gridCol w="514350"/>
                <a:gridCol w="924223"/>
                <a:gridCol w="924223"/>
                <a:gridCol w="779562"/>
                <a:gridCol w="1028700"/>
                <a:gridCol w="1133177"/>
                <a:gridCol w="835819"/>
                <a:gridCol w="1004590"/>
                <a:gridCol w="1084957"/>
              </a:tblGrid>
              <a:tr h="1687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Quant by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uM NAD+, 100 uM FdL1 Pep (load 40 uL on HPLC)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uM NAD+, 50 uM FdL1 Pep (load 40 uL on HPLC)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7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9-Blank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10-Control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11-1 uM DHP1c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12-10 uM DHP1c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Rxn6-Control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7-1 uM DHP1c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Rxn 8-10 uM DHP1c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11.308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11.329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11.345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11.351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11.392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9.844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9.844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9.852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9.862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9.878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9.873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Run was not proper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8167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7879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7898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3981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3940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8256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8186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8211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8053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4167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4125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Software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1.078003876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3.750305399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3.811959566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3.899168012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4.463642909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4.484848485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7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Manual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0.265654649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3.40651022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3.318499682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3.71226718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4.323499491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3.848088531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4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>
                <a:latin typeface="+mn-lt"/>
              </a:rPr>
              <a:t>AU25: Sirt1 reaction in presence of </a:t>
            </a:r>
            <a:r>
              <a:rPr lang="en-US" sz="2500" b="1" dirty="0" smtClean="0">
                <a:latin typeface="+mn-lt"/>
              </a:rPr>
              <a:t>400 </a:t>
            </a:r>
            <a:r>
              <a:rPr lang="en-US" sz="2500" b="1" dirty="0" err="1">
                <a:latin typeface="+mn-lt"/>
              </a:rPr>
              <a:t>uM</a:t>
            </a:r>
            <a:r>
              <a:rPr lang="en-US" sz="2500" b="1" dirty="0">
                <a:latin typeface="+mn-lt"/>
              </a:rPr>
              <a:t> NAD+ and 50, 100 </a:t>
            </a:r>
            <a:r>
              <a:rPr lang="en-US" sz="2500" b="1" dirty="0" err="1">
                <a:latin typeface="+mn-lt"/>
              </a:rPr>
              <a:t>uM</a:t>
            </a:r>
            <a:r>
              <a:rPr lang="en-US" sz="2500" b="1" dirty="0">
                <a:latin typeface="+mn-lt"/>
              </a:rPr>
              <a:t> FdL peptide</a:t>
            </a:r>
            <a:endParaRPr lang="en-US" sz="2500" dirty="0">
              <a:latin typeface="+mn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370586"/>
              </p:ext>
            </p:extLst>
          </p:nvPr>
        </p:nvGraphicFramePr>
        <p:xfrm>
          <a:off x="228601" y="1600201"/>
          <a:ext cx="42672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921518"/>
              </p:ext>
            </p:extLst>
          </p:nvPr>
        </p:nvGraphicFramePr>
        <p:xfrm>
          <a:off x="4800600" y="1600200"/>
          <a:ext cx="36576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06620"/>
              </p:ext>
            </p:extLst>
          </p:nvPr>
        </p:nvGraphicFramePr>
        <p:xfrm>
          <a:off x="304800" y="4191000"/>
          <a:ext cx="8229601" cy="1470717"/>
        </p:xfrm>
        <a:graphic>
          <a:graphicData uri="http://schemas.openxmlformats.org/drawingml/2006/table">
            <a:tbl>
              <a:tblPr/>
              <a:tblGrid>
                <a:gridCol w="514350"/>
                <a:gridCol w="924223"/>
                <a:gridCol w="924223"/>
                <a:gridCol w="779562"/>
                <a:gridCol w="1028700"/>
                <a:gridCol w="1133177"/>
                <a:gridCol w="835819"/>
                <a:gridCol w="1004590"/>
                <a:gridCol w="1084957"/>
              </a:tblGrid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Quant by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 uM NAD+, 100 uM FdL1 Pep (load 20 uL on HPLC)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 uM NAD+, 50 uM FdL1 Pep (load 40 uL on HPLC)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7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21-Blank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22-Control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23-1 uM DHP1c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24-10 uM DHP1c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18-Control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19 1uM DHP1c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20-10 uM DHP1c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11.197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11.232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11.411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11.318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11.297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11.362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11.367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9.683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9.905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9.709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9.889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9.846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4101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3817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4090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3754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3720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4101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4336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3979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4448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3976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4026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7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Software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5.696494465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6.031511571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7.212867555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8.048561151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5.583501006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7.600596125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7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Manual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5.951219512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6.116207951</a:t>
                      </a:r>
                    </a:p>
                  </a:txBody>
                  <a:tcPr marL="8037" marR="8037" marT="80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6.776556777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7.641819034</a:t>
                      </a:r>
                    </a:p>
                  </a:txBody>
                  <a:tcPr marL="8037" marR="8037" marT="80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7.547655848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7.590084334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9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AU25: Reaction conditions and conclusions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2514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Sirt3 was 1U/reaction, at 37 degree for 30 min</a:t>
            </a:r>
          </a:p>
          <a:p>
            <a:r>
              <a:rPr lang="en-US" sz="2000" dirty="0" smtClean="0"/>
              <a:t>Either 1 or 10 </a:t>
            </a:r>
            <a:r>
              <a:rPr lang="en-US" sz="2000" dirty="0" err="1" smtClean="0"/>
              <a:t>uM</a:t>
            </a:r>
            <a:r>
              <a:rPr lang="en-US" sz="2000" dirty="0" smtClean="0"/>
              <a:t> of DHP1c in 5% DMSO was unable to activate Sirt1 at sub-saturating concentrations of substrates ([NAD+] 200 or 400 </a:t>
            </a:r>
            <a:r>
              <a:rPr lang="en-US" sz="2000" dirty="0" err="1" smtClean="0"/>
              <a:t>uM</a:t>
            </a:r>
            <a:r>
              <a:rPr lang="en-US" sz="2000" dirty="0" smtClean="0"/>
              <a:t>, and [FdL Sirt1 peptide] 50 or 100 </a:t>
            </a:r>
            <a:r>
              <a:rPr lang="en-US" sz="2000" dirty="0" err="1" smtClean="0"/>
              <a:t>uM</a:t>
            </a:r>
            <a:endParaRPr lang="en-US" sz="2000" dirty="0" smtClean="0"/>
          </a:p>
          <a:p>
            <a:r>
              <a:rPr lang="en-US" sz="2000" dirty="0" smtClean="0"/>
              <a:t>Next week, If time permits, I will repeat few reactions to confirm the conclusions</a:t>
            </a:r>
          </a:p>
          <a:p>
            <a:r>
              <a:rPr lang="en-US" sz="2000" dirty="0" smtClean="0"/>
              <a:t>We should contact the original authors to get idea how did they do the experiments to see the activation.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541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431</Words>
  <Application>Microsoft Office PowerPoint</Application>
  <PresentationFormat>On-screen Show (4:3)</PresentationFormat>
  <Paragraphs>168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AU25: DHP1c and Sirt1 Experiment</vt:lpstr>
      <vt:lpstr>AU25: Sirt1 reaction in presence of 200 uM NAD+ and 50, 100 uM FdL peptide </vt:lpstr>
      <vt:lpstr>AU25: Sirt1 reaction in presence of 400 uM NAD+ and 50, 100 uM FdL peptide</vt:lpstr>
      <vt:lpstr>AU25: Reaction conditions and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AU25: DHP1c and Sirt1 Experiment</dc:title>
  <dc:creator>Alok Upadhyay</dc:creator>
  <cp:lastModifiedBy>Alok Upadhyay</cp:lastModifiedBy>
  <cp:revision>4</cp:revision>
  <dcterms:created xsi:type="dcterms:W3CDTF">2016-04-29T19:58:19Z</dcterms:created>
  <dcterms:modified xsi:type="dcterms:W3CDTF">2016-04-29T20:34:06Z</dcterms:modified>
</cp:coreProperties>
</file>