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34" r:id="rId3"/>
    <p:sldId id="259" r:id="rId4"/>
    <p:sldId id="298" r:id="rId5"/>
    <p:sldId id="359" r:id="rId6"/>
    <p:sldId id="299" r:id="rId7"/>
    <p:sldId id="301" r:id="rId8"/>
    <p:sldId id="337" r:id="rId9"/>
    <p:sldId id="331" r:id="rId10"/>
    <p:sldId id="304" r:id="rId11"/>
    <p:sldId id="332" r:id="rId12"/>
    <p:sldId id="306" r:id="rId13"/>
    <p:sldId id="309" r:id="rId14"/>
    <p:sldId id="333" r:id="rId15"/>
    <p:sldId id="327" r:id="rId16"/>
    <p:sldId id="326" r:id="rId17"/>
    <p:sldId id="303" r:id="rId18"/>
    <p:sldId id="310" r:id="rId19"/>
    <p:sldId id="312" r:id="rId20"/>
    <p:sldId id="338" r:id="rId21"/>
    <p:sldId id="339" r:id="rId22"/>
    <p:sldId id="340" r:id="rId23"/>
    <p:sldId id="341" r:id="rId24"/>
    <p:sldId id="342" r:id="rId25"/>
    <p:sldId id="343" r:id="rId26"/>
    <p:sldId id="344" r:id="rId27"/>
    <p:sldId id="356" r:id="rId28"/>
    <p:sldId id="357" r:id="rId29"/>
    <p:sldId id="358" r:id="rId30"/>
    <p:sldId id="345" r:id="rId31"/>
    <p:sldId id="346" r:id="rId32"/>
    <p:sldId id="355" r:id="rId33"/>
    <p:sldId id="348" r:id="rId34"/>
    <p:sldId id="349" r:id="rId35"/>
    <p:sldId id="350" r:id="rId36"/>
    <p:sldId id="351" r:id="rId37"/>
    <p:sldId id="352" r:id="rId38"/>
    <p:sldId id="353" r:id="rId39"/>
    <p:sldId id="35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87" autoAdjust="0"/>
    <p:restoredTop sz="81919" autoAdjust="0"/>
  </p:normalViewPr>
  <p:slideViewPr>
    <p:cSldViewPr>
      <p:cViewPr varScale="1">
        <p:scale>
          <a:sx n="70" d="100"/>
          <a:sy n="70" d="100"/>
        </p:scale>
        <p:origin x="-1176" y="-102"/>
      </p:cViewPr>
      <p:guideLst>
        <p:guide orient="horz" pos="2160"/>
        <p:guide pos="2880"/>
      </p:guideLst>
    </p:cSldViewPr>
  </p:slideViewPr>
  <p:notesTextViewPr>
    <p:cViewPr>
      <p:scale>
        <a:sx n="100" d="100"/>
        <a:sy n="100" d="100"/>
      </p:scale>
      <p:origin x="0" y="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extLst>
      <p:ext uri="{BB962C8B-B14F-4D97-AF65-F5344CB8AC3E}">
        <p14:creationId xmlns:p14="http://schemas.microsoft.com/office/powerpoint/2010/main" xmlns="" val="390840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developing a method for design inhibitor of hSIRT3. To better understand the system (binding site, inhibition mode et al), we studied the mechanism of NAM inhibition. NAM is a product inhibitor of </a:t>
            </a:r>
            <a:r>
              <a:rPr lang="en-US" baseline="0" dirty="0" err="1" smtClean="0"/>
              <a:t>Sirtuins</a:t>
            </a:r>
            <a:r>
              <a:rPr lang="en-US" baseline="0" dirty="0" smtClean="0"/>
              <a:t>. C binding pocket is NAM binding site. </a:t>
            </a:r>
            <a:r>
              <a:rPr lang="en-US" baseline="0" dirty="0" err="1" smtClean="0"/>
              <a:t>IsoNAM</a:t>
            </a:r>
            <a:r>
              <a:rPr lang="en-US" baseline="0" dirty="0" smtClean="0"/>
              <a:t> also can be docked into </a:t>
            </a:r>
            <a:r>
              <a:rPr lang="en-US" baseline="0" smtClean="0"/>
              <a:t>C pocket.</a:t>
            </a:r>
            <a:endParaRPr lang="en-US"/>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sz="1200" dirty="0" smtClean="0">
                <a:latin typeface="+mn-lt"/>
                <a:cs typeface="Arial" charset="0"/>
              </a:rPr>
              <a:t>the Sir2 family of </a:t>
            </a:r>
            <a:r>
              <a:rPr lang="en-US" sz="1200" dirty="0" err="1" smtClean="0">
                <a:latin typeface="+mn-lt"/>
                <a:cs typeface="Arial" charset="0"/>
              </a:rPr>
              <a:t>deacetylases</a:t>
            </a:r>
            <a:r>
              <a:rPr lang="en-US" sz="1200" dirty="0" smtClean="0">
                <a:latin typeface="+mn-lt"/>
                <a:cs typeface="Arial" charset="0"/>
              </a:rPr>
              <a:t> contains an NAD binding pocket divided into three distinct regions. The adenine-ribose moiety of NAD binds the A site whereas, in the absence of acetylated substrate, the </a:t>
            </a:r>
            <a:r>
              <a:rPr lang="en-US" sz="1200" dirty="0" err="1" smtClean="0">
                <a:latin typeface="+mn-lt"/>
                <a:cs typeface="Arial" charset="0"/>
              </a:rPr>
              <a:t>nicotinamide</a:t>
            </a:r>
            <a:r>
              <a:rPr lang="en-US" sz="1200" dirty="0" smtClean="0">
                <a:latin typeface="+mn-lt"/>
                <a:cs typeface="Arial" charset="0"/>
              </a:rPr>
              <a:t> moiety is bound to the B site. </a:t>
            </a:r>
          </a:p>
          <a:p>
            <a:pPr fontAlgn="auto">
              <a:spcBef>
                <a:spcPts val="0"/>
              </a:spcBef>
              <a:spcAft>
                <a:spcPts val="0"/>
              </a:spcAft>
              <a:defRPr/>
            </a:pPr>
            <a:r>
              <a:rPr lang="en-US" sz="1200" b="1" dirty="0" smtClean="0">
                <a:latin typeface="+mn-lt"/>
                <a:cs typeface="Arial" charset="0"/>
              </a:rPr>
              <a:t>B</a:t>
            </a:r>
            <a:r>
              <a:rPr lang="en-US" sz="1200" dirty="0" smtClean="0">
                <a:latin typeface="+mn-lt"/>
                <a:cs typeface="Arial" charset="0"/>
              </a:rPr>
              <a:t>, in the presence of an </a:t>
            </a:r>
            <a:r>
              <a:rPr lang="en-US" sz="1200" dirty="0" err="1" smtClean="0">
                <a:latin typeface="+mn-lt"/>
                <a:cs typeface="Arial" charset="0"/>
              </a:rPr>
              <a:t>acetyllysine</a:t>
            </a:r>
            <a:r>
              <a:rPr lang="en-US" sz="1200" dirty="0" smtClean="0">
                <a:latin typeface="+mn-lt"/>
                <a:cs typeface="Arial" charset="0"/>
              </a:rPr>
              <a:t> (K) a rotation around a </a:t>
            </a:r>
            <a:r>
              <a:rPr lang="en-US" sz="1200" dirty="0" err="1" smtClean="0">
                <a:latin typeface="+mn-lt"/>
                <a:cs typeface="Arial" charset="0"/>
              </a:rPr>
              <a:t>phosphodiester</a:t>
            </a:r>
            <a:r>
              <a:rPr lang="en-US" sz="1200" dirty="0" smtClean="0">
                <a:latin typeface="+mn-lt"/>
                <a:cs typeface="Arial" charset="0"/>
              </a:rPr>
              <a:t> bond of the pyrophosphate moiety would position the </a:t>
            </a:r>
            <a:r>
              <a:rPr lang="en-US" sz="1200" dirty="0" err="1" smtClean="0">
                <a:latin typeface="+mn-lt"/>
                <a:cs typeface="Arial" charset="0"/>
              </a:rPr>
              <a:t>nicotinamide</a:t>
            </a:r>
            <a:r>
              <a:rPr lang="en-US" sz="1200" dirty="0" smtClean="0">
                <a:latin typeface="+mn-lt"/>
                <a:cs typeface="Arial" charset="0"/>
              </a:rPr>
              <a:t> group near the C site where hydrolysis and subsequent </a:t>
            </a:r>
            <a:r>
              <a:rPr lang="en-US" sz="1200" dirty="0" err="1" smtClean="0">
                <a:latin typeface="+mn-lt"/>
                <a:cs typeface="Arial" charset="0"/>
              </a:rPr>
              <a:t>nicotinamide</a:t>
            </a:r>
            <a:r>
              <a:rPr lang="en-US" sz="1200" dirty="0" smtClean="0">
                <a:latin typeface="+mn-lt"/>
                <a:cs typeface="Arial" charset="0"/>
              </a:rPr>
              <a:t> release may take place. </a:t>
            </a:r>
          </a:p>
          <a:p>
            <a:pPr fontAlgn="auto">
              <a:spcBef>
                <a:spcPts val="0"/>
              </a:spcBef>
              <a:spcAft>
                <a:spcPts val="0"/>
              </a:spcAft>
              <a:defRPr/>
            </a:pPr>
            <a:r>
              <a:rPr lang="en-US" sz="1200" b="1" dirty="0" smtClean="0">
                <a:latin typeface="+mn-lt"/>
                <a:cs typeface="Arial" charset="0"/>
              </a:rPr>
              <a:t>C</a:t>
            </a:r>
            <a:r>
              <a:rPr lang="en-US" sz="1200" i="1" dirty="0" smtClean="0">
                <a:latin typeface="+mn-lt"/>
                <a:cs typeface="Arial" charset="0"/>
              </a:rPr>
              <a:t>, </a:t>
            </a:r>
            <a:r>
              <a:rPr lang="en-US" sz="1200" dirty="0" smtClean="0">
                <a:latin typeface="+mn-lt"/>
                <a:cs typeface="Arial" charset="0"/>
              </a:rPr>
              <a:t>when present at elevated levels, free </a:t>
            </a:r>
            <a:r>
              <a:rPr lang="en-US" sz="1200" dirty="0" err="1" smtClean="0">
                <a:latin typeface="+mn-lt"/>
                <a:cs typeface="Arial" charset="0"/>
              </a:rPr>
              <a:t>nicotinamide</a:t>
            </a:r>
            <a:r>
              <a:rPr lang="en-US" sz="1200" dirty="0" smtClean="0">
                <a:latin typeface="+mn-lt"/>
                <a:cs typeface="Arial" charset="0"/>
              </a:rPr>
              <a:t> may bind to the C site preventing the conformational change and hydrolysis of NAD.</a:t>
            </a:r>
          </a:p>
          <a:p>
            <a:pPr fontAlgn="auto">
              <a:spcBef>
                <a:spcPts val="0"/>
              </a:spcBef>
              <a:spcAft>
                <a:spcPts val="0"/>
              </a:spcAft>
              <a:defRPr/>
            </a:pPr>
            <a:endParaRPr lang="en-US" sz="1200" dirty="0" smtClean="0">
              <a:latin typeface="+mn-lt"/>
              <a:cs typeface="Arial" charset="0"/>
            </a:endParaRPr>
          </a:p>
          <a:p>
            <a:pPr fontAlgn="auto">
              <a:spcBef>
                <a:spcPts val="0"/>
              </a:spcBef>
              <a:spcAft>
                <a:spcPts val="0"/>
              </a:spcAft>
              <a:defRPr/>
            </a:pPr>
            <a:r>
              <a:rPr lang="en-US" dirty="0" smtClean="0"/>
              <a:t>Based on the reaction mechanism for Sir2 </a:t>
            </a:r>
            <a:r>
              <a:rPr lang="en-US" dirty="0" err="1" smtClean="0"/>
              <a:t>deacetylation</a:t>
            </a:r>
            <a:r>
              <a:rPr lang="en-US" dirty="0" smtClean="0"/>
              <a:t> and the crystal structure of an </a:t>
            </a:r>
            <a:r>
              <a:rPr lang="en-US" dirty="0" err="1" smtClean="0"/>
              <a:t>archeal</a:t>
            </a:r>
            <a:r>
              <a:rPr lang="en-US" dirty="0" smtClean="0"/>
              <a:t> Sir2 homologue, we propose the following model for Sir2 regulation by </a:t>
            </a:r>
            <a:r>
              <a:rPr lang="en-US" dirty="0" err="1" smtClean="0"/>
              <a:t>nicotinamide</a:t>
            </a:r>
            <a:r>
              <a:rPr lang="en-US" dirty="0" smtClean="0"/>
              <a:t>. Sir2-catalyzed </a:t>
            </a:r>
            <a:r>
              <a:rPr lang="en-US" dirty="0" err="1" smtClean="0"/>
              <a:t>deacetylation</a:t>
            </a:r>
            <a:r>
              <a:rPr lang="en-US" dirty="0" smtClean="0"/>
              <a:t> consists of two hydrolysis steps that are thought to be coupled. Cleavage of the </a:t>
            </a:r>
            <a:r>
              <a:rPr lang="en-US" dirty="0" err="1" smtClean="0"/>
              <a:t>glycosidic</a:t>
            </a:r>
            <a:r>
              <a:rPr lang="en-US" dirty="0" smtClean="0"/>
              <a:t> bond connecting </a:t>
            </a:r>
            <a:r>
              <a:rPr lang="en-US" dirty="0" err="1" smtClean="0"/>
              <a:t>nicotinamide</a:t>
            </a:r>
            <a:r>
              <a:rPr lang="en-US" dirty="0" smtClean="0"/>
              <a:t> to the ADP-ribose moiety of NAD is followed by cleavage of the C-N bond between an acetyl group and lysine. A recent structural analysis indicates that the NAD binding pocket of Sir2 enzymes contains three spatially distinct sites (A, B, and C), the later two of which are thought to be directly involved in catalysis (</a:t>
            </a:r>
            <a:r>
              <a:rPr lang="en-US" b="1" i="1" dirty="0" smtClean="0"/>
              <a:t>Crystal Structure of a SIR2 Homolog–NAD Complex. </a:t>
            </a:r>
            <a:r>
              <a:rPr lang="en-US" sz="800" b="1" i="1" dirty="0" smtClean="0"/>
              <a:t>Min J, Landry J, et al (2001) Cell 105: 269-279.</a:t>
            </a:r>
            <a:r>
              <a:rPr lang="en-US" dirty="0" smtClean="0"/>
              <a:t>) (Fig. </a:t>
            </a:r>
            <a:r>
              <a:rPr lang="en-US" i="1" dirty="0" smtClean="0"/>
              <a:t>A). In 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cleaved (Fig. </a:t>
            </a:r>
            <a:r>
              <a:rPr lang="en-US" i="1" dirty="0" smtClean="0"/>
              <a:t>B). 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NAD (Fig. </a:t>
            </a:r>
            <a:r>
              <a:rPr lang="en-US" i="1" dirty="0" smtClean="0"/>
              <a:t>C).</a:t>
            </a:r>
            <a:endParaRPr lang="en-US" sz="1200" dirty="0" smtClean="0">
              <a:latin typeface="+mn-lt"/>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Three-dimensional structures of the </a:t>
            </a:r>
            <a:r>
              <a:rPr lang="en-US" sz="1200" dirty="0" err="1" smtClean="0">
                <a:latin typeface="Calibri" pitchFamily="34" charset="0"/>
              </a:rPr>
              <a:t>sirtuin</a:t>
            </a:r>
            <a:r>
              <a:rPr lang="en-US" sz="1200" dirty="0" smtClean="0">
                <a:latin typeface="Calibri" pitchFamily="34" charset="0"/>
              </a:rPr>
              <a:t> core domains from yeast Sir2 (</a:t>
            </a:r>
            <a:r>
              <a:rPr lang="en-US" sz="1200" dirty="0" err="1" smtClean="0">
                <a:latin typeface="Calibri" pitchFamily="34" charset="0"/>
              </a:rPr>
              <a:t>pdb</a:t>
            </a:r>
            <a:r>
              <a:rPr lang="en-US" sz="1200" dirty="0" smtClean="0">
                <a:latin typeface="Calibri" pitchFamily="34" charset="0"/>
              </a:rPr>
              <a:t>: 2hjh), mammalian SIRT2 , SIRT3 and</a:t>
            </a:r>
          </a:p>
          <a:p>
            <a:r>
              <a:rPr lang="en-US" sz="1200" dirty="0" smtClean="0">
                <a:latin typeface="Calibri" pitchFamily="34" charset="0"/>
              </a:rPr>
              <a:t>SIRT5  were generated using UCSF Chimera. In each structure, the catalytic </a:t>
            </a:r>
            <a:r>
              <a:rPr lang="en-US" sz="1200" dirty="0" err="1" smtClean="0">
                <a:latin typeface="Calibri" pitchFamily="34" charset="0"/>
              </a:rPr>
              <a:t>histidine</a:t>
            </a:r>
            <a:r>
              <a:rPr lang="en-US" sz="1200" dirty="0" smtClean="0">
                <a:latin typeface="Calibri" pitchFamily="34" charset="0"/>
              </a:rPr>
              <a:t> residue is highlighted in pink, and the N and C termini are shown in navy. Reference sequences for yeast Sir2 and mammalian SIRT1-5 were aligned by </a:t>
            </a:r>
            <a:r>
              <a:rPr lang="en-US" sz="1200" dirty="0" err="1" smtClean="0">
                <a:latin typeface="Calibri" pitchFamily="34" charset="0"/>
              </a:rPr>
              <a:t>ClustalW</a:t>
            </a:r>
            <a:r>
              <a:rPr lang="en-US" sz="1200" dirty="0" smtClean="0">
                <a:latin typeface="Calibri" pitchFamily="34" charset="0"/>
              </a:rPr>
              <a:t> and the region surrounding the catalytic core is shown with highly conserved amino acid residues shaded in blue and the catalytic </a:t>
            </a:r>
            <a:r>
              <a:rPr lang="en-US" sz="1200" dirty="0" err="1" smtClean="0">
                <a:latin typeface="Calibri" pitchFamily="34" charset="0"/>
              </a:rPr>
              <a:t>histidine</a:t>
            </a:r>
            <a:r>
              <a:rPr lang="en-US" sz="1200"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was reported as an activator of Sir2 activity shown to directly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is a potent inhibitor of the Sir2 reaction because of its ability to rebind with the enzyme and react with a high-energy intermediate, preventing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regenerating starting materials. The basis for the observed activation is the relief of the inherent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by competition with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which does not readily react with the enzyme intermediate. Does the aforementioned rule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fit on hSIRT3?  The hSIRT3 inhibition effect by NAM was studied in the presence of different concentration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Figure shows that in the presence of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(50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- 900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hSIRT3 inhibition of NAM was slightly decreased.</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mn-lt"/>
                <a:cs typeface="Arial" charset="0"/>
              </a:rPr>
              <a:t>Nicotinamide</a:t>
            </a:r>
            <a:r>
              <a:rPr lang="en-US" sz="1200" dirty="0" smtClean="0">
                <a:latin typeface="+mn-lt"/>
                <a:cs typeface="Arial" charset="0"/>
              </a:rPr>
              <a:t> has been used to inhibit cellular </a:t>
            </a:r>
            <a:r>
              <a:rPr lang="en-US" sz="1200" dirty="0" err="1" smtClean="0">
                <a:latin typeface="+mn-lt"/>
                <a:cs typeface="Arial" charset="0"/>
              </a:rPr>
              <a:t>sirtuins</a:t>
            </a:r>
            <a:r>
              <a:rPr lang="en-US" sz="1200" dirty="0" smtClean="0">
                <a:latin typeface="+mn-lt"/>
                <a:cs typeface="Arial" charset="0"/>
              </a:rPr>
              <a:t> in a wide variety of experiments in yeast and mammalian cells. The inhibition constants vary between </a:t>
            </a:r>
            <a:r>
              <a:rPr lang="en-US" sz="1200" dirty="0" err="1" smtClean="0">
                <a:latin typeface="+mn-lt"/>
                <a:cs typeface="Arial" charset="0"/>
              </a:rPr>
              <a:t>homologs</a:t>
            </a:r>
            <a:r>
              <a:rPr lang="en-US" sz="1200" dirty="0" smtClean="0">
                <a:latin typeface="+mn-lt"/>
                <a:cs typeface="Arial" charset="0"/>
              </a:rPr>
              <a:t>, but usually fall within the 20–200 </a:t>
            </a:r>
            <a:r>
              <a:rPr lang="en-US" sz="1200" dirty="0" err="1" smtClean="0">
                <a:latin typeface="+mn-lt"/>
                <a:cs typeface="Arial" charset="0"/>
              </a:rPr>
              <a:t>uM</a:t>
            </a:r>
            <a:r>
              <a:rPr lang="en-US" sz="1200" dirty="0" smtClean="0">
                <a:latin typeface="+mn-lt"/>
                <a:cs typeface="Arial" charset="0"/>
              </a:rPr>
              <a:t> range, which makes </a:t>
            </a:r>
            <a:r>
              <a:rPr lang="en-US" sz="1200" dirty="0" err="1" smtClean="0">
                <a:latin typeface="+mn-lt"/>
                <a:cs typeface="Arial" charset="0"/>
              </a:rPr>
              <a:t>nicotinamide</a:t>
            </a:r>
            <a:r>
              <a:rPr lang="en-US" sz="1200" dirty="0" smtClean="0">
                <a:latin typeface="+mn-lt"/>
                <a:cs typeface="Arial" charset="0"/>
              </a:rPr>
              <a:t> the most potent general inhibitor described to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The initial step of </a:t>
            </a:r>
            <a:r>
              <a:rPr lang="en-US" sz="1200" dirty="0" err="1" smtClean="0">
                <a:latin typeface="Calibri" pitchFamily="34" charset="0"/>
              </a:rPr>
              <a:t>catlysis</a:t>
            </a:r>
            <a:r>
              <a:rPr lang="en-US" sz="1200" dirty="0" smtClean="0">
                <a:latin typeface="Calibri" pitchFamily="34" charset="0"/>
              </a:rPr>
              <a:t> involves a </a:t>
            </a:r>
            <a:r>
              <a:rPr lang="en-US" sz="1200" dirty="0" err="1" smtClean="0">
                <a:latin typeface="Calibri" pitchFamily="34" charset="0"/>
              </a:rPr>
              <a:t>nucleophillic</a:t>
            </a:r>
            <a:r>
              <a:rPr lang="en-US" sz="1200" dirty="0" smtClean="0">
                <a:latin typeface="Calibri" pitchFamily="34" charset="0"/>
              </a:rPr>
              <a:t> attack of the carbonyl oxygen of acetyl-lysine on the D1’ of the N-ribose of NAD+. This step forms an o-</a:t>
            </a:r>
            <a:r>
              <a:rPr lang="en-US" sz="1200" dirty="0" err="1" smtClean="0">
                <a:latin typeface="Calibri" pitchFamily="34" charset="0"/>
              </a:rPr>
              <a:t>alkylamidate</a:t>
            </a:r>
            <a:r>
              <a:rPr lang="en-US" sz="1200" baseline="0" dirty="0" smtClean="0">
                <a:latin typeface="Calibri" pitchFamily="34" charset="0"/>
              </a:rPr>
              <a:t> that is consumed by the internal attack of its 2’ OH, activated by a conserved </a:t>
            </a:r>
            <a:r>
              <a:rPr lang="en-US" sz="1200" baseline="0" dirty="0" err="1" smtClean="0">
                <a:latin typeface="Calibri" pitchFamily="34" charset="0"/>
              </a:rPr>
              <a:t>histidine</a:t>
            </a:r>
            <a:r>
              <a:rPr lang="en-US" sz="1200" baseline="0" dirty="0" smtClean="0">
                <a:latin typeface="Calibri" pitchFamily="34" charset="0"/>
              </a:rPr>
              <a:t>, leading to </a:t>
            </a:r>
            <a:r>
              <a:rPr lang="en-US" sz="1200" baseline="0" dirty="0" err="1" smtClean="0">
                <a:latin typeface="Calibri" pitchFamily="34" charset="0"/>
              </a:rPr>
              <a:t>deacetylation</a:t>
            </a:r>
            <a:r>
              <a:rPr lang="en-US" sz="1200" baseline="0" dirty="0" smtClean="0">
                <a:latin typeface="Calibri" pitchFamily="34" charset="0"/>
              </a:rPr>
              <a:t>, or by the attack of a </a:t>
            </a:r>
            <a:r>
              <a:rPr lang="en-US" sz="1200" baseline="0" dirty="0" err="1" smtClean="0">
                <a:latin typeface="Calibri" pitchFamily="34" charset="0"/>
              </a:rPr>
              <a:t>nicotinamide</a:t>
            </a:r>
            <a:r>
              <a:rPr lang="en-US" sz="1200" baseline="0" dirty="0" smtClean="0">
                <a:latin typeface="Calibri" pitchFamily="34" charset="0"/>
              </a:rPr>
              <a:t> molecule on the beta face of its C1’, which leads to </a:t>
            </a:r>
            <a:r>
              <a:rPr lang="en-US" sz="1200" baseline="0" dirty="0" err="1" smtClean="0">
                <a:latin typeface="Calibri" pitchFamily="34" charset="0"/>
              </a:rPr>
              <a:t>nicotinamide</a:t>
            </a:r>
            <a:r>
              <a:rPr lang="en-US" sz="1200" baseline="0" dirty="0" smtClean="0">
                <a:latin typeface="Calibri" pitchFamily="34" charset="0"/>
              </a:rPr>
              <a:t> exchange and inhibition of </a:t>
            </a:r>
            <a:r>
              <a:rPr lang="en-US" sz="1200" baseline="0" dirty="0" err="1" smtClean="0">
                <a:latin typeface="Calibri" pitchFamily="34" charset="0"/>
              </a:rPr>
              <a:t>deacetylation</a:t>
            </a:r>
            <a:r>
              <a:rPr lang="en-US" sz="1200" baseline="0" dirty="0" smtClean="0">
                <a:latin typeface="Calibr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r>
              <a:rPr lang="en-US" sz="1200" kern="1200" dirty="0" smtClean="0">
                <a:solidFill>
                  <a:schemeClr val="tx1"/>
                </a:solidFill>
                <a:latin typeface="+mn-lt"/>
                <a:ea typeface="+mn-ea"/>
                <a:cs typeface="+mn-cs"/>
              </a:rPr>
              <a:t>Few groups have been reported that NAM can react to regenerate </a:t>
            </a:r>
            <a:r>
              <a:rPr lang="en-US" sz="1200" kern="1200" dirty="0" err="1" smtClean="0">
                <a:solidFill>
                  <a:schemeClr val="tx1"/>
                </a:solidFill>
                <a:latin typeface="+mn-lt"/>
                <a:ea typeface="+mn-ea"/>
                <a:cs typeface="+mn-cs"/>
              </a:rPr>
              <a:t>acetyllysine</a:t>
            </a:r>
            <a:r>
              <a:rPr lang="en-US" sz="1200" kern="1200" dirty="0" smtClean="0">
                <a:solidFill>
                  <a:schemeClr val="tx1"/>
                </a:solidFill>
                <a:latin typeface="+mn-lt"/>
                <a:ea typeface="+mn-ea"/>
                <a:cs typeface="+mn-cs"/>
              </a:rPr>
              <a:t> and NAD</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in a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exchange reaction, in which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intermediate is emptied during normal steady-state turnover, directing NAM inhibition of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using [carbonyl-</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C]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the Base Exchange reaction for Sir2 was extensively studied.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reactivity between Base Exchange and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reactions occurs when NAM is around. This competition partitions the intermediate forward and backward to provide inhibition of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The independence of the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base exchange reactions establishes that base exchange is a b-face </a:t>
            </a:r>
            <a:r>
              <a:rPr lang="en-US" sz="1200" kern="1200" dirty="0" err="1" smtClean="0">
                <a:solidFill>
                  <a:schemeClr val="tx1"/>
                </a:solidFill>
                <a:latin typeface="+mn-lt"/>
                <a:ea typeface="+mn-ea"/>
                <a:cs typeface="+mn-cs"/>
              </a:rPr>
              <a:t>nucleophile</a:t>
            </a:r>
            <a:r>
              <a:rPr lang="en-US" sz="1200" kern="1200" dirty="0" smtClean="0">
                <a:solidFill>
                  <a:schemeClr val="tx1"/>
                </a:solidFill>
                <a:latin typeface="+mn-lt"/>
                <a:ea typeface="+mn-ea"/>
                <a:cs typeface="+mn-cs"/>
              </a:rPr>
              <a:t> process, whereas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is an a-face </a:t>
            </a:r>
            <a:r>
              <a:rPr lang="en-US" sz="1200" kern="1200" dirty="0" err="1" smtClean="0">
                <a:solidFill>
                  <a:schemeClr val="tx1"/>
                </a:solidFill>
                <a:latin typeface="+mn-lt"/>
                <a:ea typeface="+mn-ea"/>
                <a:cs typeface="+mn-cs"/>
              </a:rPr>
              <a:t>nucleophilic</a:t>
            </a:r>
            <a:r>
              <a:rPr lang="en-US" sz="1200" kern="1200" dirty="0" smtClean="0">
                <a:solidFill>
                  <a:schemeClr val="tx1"/>
                </a:solidFill>
                <a:latin typeface="+mn-lt"/>
                <a:ea typeface="+mn-ea"/>
                <a:cs typeface="+mn-cs"/>
              </a:rPr>
              <a:t> process.NAM partition ratios are controlled by the relative rates of </a:t>
            </a:r>
            <a:r>
              <a:rPr lang="en-US" sz="1200" kern="1200" dirty="0" err="1" smtClean="0">
                <a:solidFill>
                  <a:schemeClr val="tx1"/>
                </a:solidFill>
                <a:latin typeface="+mn-lt"/>
                <a:ea typeface="+mn-ea"/>
                <a:cs typeface="+mn-cs"/>
              </a:rPr>
              <a:t>nucleophilic</a:t>
            </a:r>
            <a:r>
              <a:rPr lang="en-US" sz="1200" kern="1200" dirty="0" smtClean="0">
                <a:solidFill>
                  <a:schemeClr val="tx1"/>
                </a:solidFill>
                <a:latin typeface="+mn-lt"/>
                <a:ea typeface="+mn-ea"/>
                <a:cs typeface="+mn-cs"/>
              </a:rPr>
              <a:t> chemistry at the b-face versus the a-face of the intermediate. The exchange and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reactions share the intermediate forming step, and the ratio is determined by the chemical processes. It seems likely that </a:t>
            </a:r>
            <a:r>
              <a:rPr lang="en-US" sz="1200" kern="1200" dirty="0" err="1" smtClean="0">
                <a:solidFill>
                  <a:schemeClr val="tx1"/>
                </a:solidFill>
                <a:latin typeface="+mn-lt"/>
                <a:ea typeface="+mn-ea"/>
                <a:cs typeface="+mn-cs"/>
              </a:rPr>
              <a:t>unreactive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isosteres</a:t>
            </a:r>
            <a:r>
              <a:rPr lang="en-US" sz="1200" kern="1200" dirty="0" smtClean="0">
                <a:solidFill>
                  <a:schemeClr val="tx1"/>
                </a:solidFill>
                <a:latin typeface="+mn-lt"/>
                <a:ea typeface="+mn-ea"/>
                <a:cs typeface="+mn-cs"/>
              </a:rPr>
              <a:t> of NAM that interfere with NAM binding could </a:t>
            </a:r>
            <a:r>
              <a:rPr lang="en-US" sz="1200" kern="1200" dirty="0" err="1" smtClean="0">
                <a:solidFill>
                  <a:schemeClr val="tx1"/>
                </a:solidFill>
                <a:latin typeface="+mn-lt"/>
                <a:ea typeface="+mn-ea"/>
                <a:cs typeface="+mn-cs"/>
              </a:rPr>
              <a:t>derepress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enzymatic activity and increase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function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21</a:t>
            </a:fld>
            <a:endParaRPr lang="en-US"/>
          </a:p>
        </p:txBody>
      </p:sp>
    </p:spTree>
    <p:extLst>
      <p:ext uri="{BB962C8B-B14F-4D97-AF65-F5344CB8AC3E}">
        <p14:creationId xmlns:p14="http://schemas.microsoft.com/office/powerpoint/2010/main" xmlns="" val="319953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Space-filling model of Sir2-Af2 and nicotinamide inhibition. Nicotinamide (NAM) in green is shown bound in the “C-pocket” of Sir2-Af2 adjacent to an NAD+ molecule in the active site. Inhibition by NAM is proposed to occur when free NAM binds in the C-pocket and reacts with the relatively long-lived peptidyl intermediate, driving the reaction in reverse to generate NAD+ and acetylated target protein (image provided courtesy of C. Wolberger,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22</a:t>
            </a:fld>
            <a:endParaRPr 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missing residues</a:t>
            </a:r>
            <a:r>
              <a:rPr lang="en-US" baseline="0" dirty="0" smtClean="0"/>
              <a:t> from the loop in the SIRT3 with ADPR.  In the new SIRT3 </a:t>
            </a:r>
            <a:r>
              <a:rPr lang="en-US" baseline="0" dirty="0" err="1" smtClean="0"/>
              <a:t>Carba</a:t>
            </a:r>
            <a:r>
              <a:rPr lang="en-US" baseline="0" dirty="0" smtClean="0"/>
              <a:t>-NAD, the loop is in the proper orientation.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23</a:t>
            </a:fld>
            <a:endParaRPr lang="en-US"/>
          </a:p>
        </p:txBody>
      </p:sp>
    </p:spTree>
    <p:extLst>
      <p:ext uri="{BB962C8B-B14F-4D97-AF65-F5344CB8AC3E}">
        <p14:creationId xmlns:p14="http://schemas.microsoft.com/office/powerpoint/2010/main" xmlns="" val="62834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Improvin</a:t>
            </a:r>
            <a:r>
              <a:rPr lang="en-US" b="1" u="sng" baseline="0" dirty="0" smtClean="0"/>
              <a:t>g and extending quality of life among older Americans.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SIRT2</a:t>
            </a:r>
            <a:r>
              <a:rPr lang="en-US" baseline="0" dirty="0" smtClean="0"/>
              <a:t> as test case because good co-crystallized structures and experimental data available.  </a:t>
            </a:r>
          </a:p>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 – standard, without induced fit or and</a:t>
            </a:r>
            <a:r>
              <a:rPr lang="en-US" baseline="0" dirty="0" smtClean="0"/>
              <a:t> without side chain or backbone optimization.  Calculate MM-GBSA energy straight from </a:t>
            </a:r>
            <a:r>
              <a:rPr lang="en-US" baseline="0" dirty="0" err="1" smtClean="0"/>
              <a:t>GlideXP</a:t>
            </a:r>
            <a:r>
              <a:rPr lang="en-US" baseline="0" dirty="0" smtClean="0"/>
              <a:t> poses.</a:t>
            </a:r>
            <a:endParaRPr lang="en-US" dirty="0" smtClean="0"/>
          </a:p>
          <a:p>
            <a:pPr lvl="1"/>
            <a:r>
              <a:rPr lang="en-US" dirty="0" smtClean="0"/>
              <a:t>Induced Fit MM-GBSA – taking too</a:t>
            </a:r>
            <a:r>
              <a:rPr lang="en-US" baseline="0" dirty="0" smtClean="0"/>
              <a:t> long to run with limited number of licenses.  </a:t>
            </a:r>
            <a:endParaRPr lang="en-US" dirty="0" smtClean="0"/>
          </a:p>
          <a:p>
            <a:pPr lvl="1"/>
            <a:r>
              <a:rPr lang="en-US" dirty="0" smtClean="0"/>
              <a:t>LIA from Liaison</a:t>
            </a:r>
          </a:p>
          <a:p>
            <a:endParaRPr lang="en-US" dirty="0" smtClean="0"/>
          </a:p>
          <a:p>
            <a:r>
              <a:rPr lang="en-US" dirty="0" smtClean="0"/>
              <a:t>Startin</a:t>
            </a:r>
            <a:r>
              <a:rPr lang="en-US" baseline="0" dirty="0" smtClean="0"/>
              <a:t>g X-ray crystal structure:  </a:t>
            </a:r>
          </a:p>
          <a:p>
            <a:r>
              <a:rPr lang="en-US" baseline="0" dirty="0" smtClean="0"/>
              <a:t>   1J8F, SIRT2;  not a co-crystallized structure with an inhibitor – this is not available.  </a:t>
            </a:r>
          </a:p>
          <a:p>
            <a:r>
              <a:rPr lang="en-US" baseline="0" dirty="0" smtClean="0"/>
              <a:t>   1J8F was starting structure for other papers, so I used the same.  </a:t>
            </a:r>
          </a:p>
          <a:p>
            <a:r>
              <a:rPr lang="en-US" baseline="0" dirty="0" smtClean="0"/>
              <a:t>   3ZGV was a later structure available at beg. Of 2013 that has ADPR trapped intermediate.  Possibly a better starting structure for simulations.  </a:t>
            </a:r>
            <a:endParaRPr lang="en-US" dirty="0" smtClean="0"/>
          </a:p>
          <a:p>
            <a:r>
              <a:rPr lang="en-US" dirty="0" smtClean="0"/>
              <a:t>Ligands and experimental data from 2008 reference.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26</a:t>
            </a:fld>
            <a:endParaRPr lang="en-US"/>
          </a:p>
        </p:txBody>
      </p:sp>
    </p:spTree>
    <p:extLst>
      <p:ext uri="{BB962C8B-B14F-4D97-AF65-F5344CB8AC3E}">
        <p14:creationId xmlns:p14="http://schemas.microsoft.com/office/powerpoint/2010/main" xmlns="" val="301939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a:t>
            </a:r>
          </a:p>
          <a:p>
            <a:pPr lvl="1"/>
            <a:r>
              <a:rPr lang="en-US" dirty="0" smtClean="0"/>
              <a:t>Induced Fit MM-GBSA</a:t>
            </a:r>
          </a:p>
          <a:p>
            <a:pPr lvl="1"/>
            <a:r>
              <a:rPr lang="en-US" dirty="0" smtClean="0"/>
              <a:t>LIA from Liaison – need more molecules……</a:t>
            </a:r>
          </a:p>
          <a:p>
            <a:r>
              <a:rPr lang="en-US" dirty="0" smtClean="0"/>
              <a:t>Good</a:t>
            </a:r>
            <a:r>
              <a:rPr lang="en-US" baseline="0" dirty="0" smtClean="0"/>
              <a:t> correlation between MM-GBSA and experimental pIC50</a:t>
            </a:r>
          </a:p>
          <a:p>
            <a:r>
              <a:rPr lang="en-US" baseline="0" dirty="0" smtClean="0"/>
              <a:t>   to be determined if this correlation holds up with more molecules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27</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a:t>
            </a:r>
            <a:r>
              <a:rPr lang="en-US" baseline="0" dirty="0" smtClean="0"/>
              <a:t> the binding poses for the </a:t>
            </a:r>
            <a:r>
              <a:rPr lang="en-US" baseline="0" dirty="0" err="1" smtClean="0"/>
              <a:t>uM</a:t>
            </a:r>
            <a:r>
              <a:rPr lang="en-US" baseline="0" dirty="0" smtClean="0"/>
              <a:t> potent SIRT3 inhibitors:</a:t>
            </a:r>
          </a:p>
          <a:p>
            <a:r>
              <a:rPr lang="en-US" baseline="0" dirty="0" smtClean="0"/>
              <a:t>   They bind in part of the A and the C pockets, not the B pocket. </a:t>
            </a:r>
          </a:p>
          <a:p>
            <a:r>
              <a:rPr lang="en-US" baseline="0" dirty="0" smtClean="0"/>
              <a:t>   The most potent inhibitor, AC93253, does not have any H-bond contacts, it makes energetically favorable hydrophobic contacts</a:t>
            </a:r>
          </a:p>
          <a:p>
            <a:r>
              <a:rPr lang="en-US" baseline="0" dirty="0" smtClean="0"/>
              <a:t>   The other two, </a:t>
            </a:r>
            <a:r>
              <a:rPr lang="en-US" baseline="0" dirty="0" err="1" smtClean="0"/>
              <a:t>salermide</a:t>
            </a:r>
            <a:r>
              <a:rPr lang="en-US" baseline="0" dirty="0" smtClean="0"/>
              <a:t> and EX527 make different H-bond contacts.  </a:t>
            </a:r>
          </a:p>
          <a:p>
            <a:r>
              <a:rPr lang="en-US" baseline="0" dirty="0" smtClean="0"/>
              <a:t>  The red ligand is the co-crystallized </a:t>
            </a:r>
            <a:r>
              <a:rPr lang="en-US" baseline="0" dirty="0" err="1" smtClean="0"/>
              <a:t>Carba</a:t>
            </a:r>
            <a:r>
              <a:rPr lang="en-US" baseline="0" dirty="0" smtClean="0"/>
              <a:t>-NAD from the 4FVT structure. </a:t>
            </a:r>
          </a:p>
          <a:p>
            <a:endParaRPr lang="en-US" baseline="0" dirty="0" smtClean="0"/>
          </a:p>
          <a:p>
            <a:r>
              <a:rPr lang="en-US" baseline="0" dirty="0" smtClean="0"/>
              <a:t>In ligand interaction diagrams:  green is hydrophobic, red arrows are H-bonds.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28</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SIRT3</a:t>
            </a:r>
            <a:r>
              <a:rPr lang="en-US" baseline="0" dirty="0" smtClean="0"/>
              <a:t> is from PDB 4FVT, which is co-crystallized with </a:t>
            </a:r>
            <a:r>
              <a:rPr lang="en-US" baseline="0" dirty="0" err="1" smtClean="0"/>
              <a:t>Carba</a:t>
            </a:r>
            <a:r>
              <a:rPr lang="en-US" baseline="0" dirty="0" smtClean="0"/>
              <a:t>-NAD+</a:t>
            </a:r>
          </a:p>
          <a:p>
            <a:r>
              <a:rPr lang="en-US" baseline="0" dirty="0" smtClean="0"/>
              <a:t>Shown zoom of binding pocket A, B, and C in the </a:t>
            </a:r>
            <a:r>
              <a:rPr lang="en-US" baseline="0" dirty="0" err="1" smtClean="0"/>
              <a:t>Sirtuin</a:t>
            </a:r>
            <a:r>
              <a:rPr lang="en-US" baseline="0" dirty="0" smtClean="0"/>
              <a:t>.  </a:t>
            </a:r>
          </a:p>
          <a:p>
            <a:endParaRPr lang="en-US" baseline="0" dirty="0" smtClean="0"/>
          </a:p>
          <a:p>
            <a:r>
              <a:rPr lang="en-US" baseline="0" dirty="0" smtClean="0"/>
              <a:t>This slide highlights the main differences between SIRT3 and SIRT1.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29</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FEP – free energy perturbation – N/A to screening large database</a:t>
            </a:r>
          </a:p>
          <a:p>
            <a:endParaRPr lang="en-US" dirty="0" smtClean="0"/>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of the central questions driving the field. Surprising progress has been made in only a decade of research on mammalian </a:t>
            </a:r>
            <a:r>
              <a:rPr lang="en-US" dirty="0" err="1" smtClean="0"/>
              <a:t>sirtuins</a:t>
            </a:r>
            <a:r>
              <a:rPr lang="en-US" dirty="0" smtClean="0"/>
              <a:t>. However, we are just beginning to understand the involvement of </a:t>
            </a:r>
            <a:r>
              <a:rPr lang="en-US" dirty="0" err="1" smtClean="0"/>
              <a:t>sirtuins</a:t>
            </a:r>
            <a:r>
              <a:rPr lang="en-US" dirty="0" smtClean="0"/>
              <a:t> in mammalian aging and age associated diseases, and our comprehension of many </a:t>
            </a:r>
            <a:r>
              <a:rPr lang="en-US" dirty="0" err="1" smtClean="0"/>
              <a:t>sirtuins</a:t>
            </a:r>
            <a:r>
              <a:rPr lang="en-US" dirty="0" smtClean="0"/>
              <a:t> remains rudimentary.</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defTabSz="914381">
              <a:defRPr/>
            </a:pPr>
            <a:r>
              <a:rPr lang="en-US" dirty="0" smtClean="0">
                <a:latin typeface="Calibri" pitchFamily="34" charset="0"/>
              </a:rPr>
              <a:t>There are seven human </a:t>
            </a:r>
            <a:r>
              <a:rPr lang="en-US" dirty="0" err="1" smtClean="0">
                <a:latin typeface="Calibri" pitchFamily="34" charset="0"/>
              </a:rPr>
              <a:t>sirtuins</a:t>
            </a:r>
            <a:r>
              <a:rPr lang="en-US" dirty="0" smtClean="0">
                <a:latin typeface="Calibri" pitchFamily="34" charset="0"/>
              </a:rPr>
              <a:t>, SIRT1–7 with diverse </a:t>
            </a:r>
            <a:r>
              <a:rPr lang="en-US" dirty="0" err="1" smtClean="0">
                <a:latin typeface="Calibri" pitchFamily="34" charset="0"/>
              </a:rPr>
              <a:t>subcellular</a:t>
            </a:r>
            <a:r>
              <a:rPr lang="en-US" dirty="0" smtClean="0">
                <a:latin typeface="Calibri" pitchFamily="34" charset="0"/>
              </a:rPr>
              <a:t> localization. </a:t>
            </a:r>
            <a:r>
              <a:rPr lang="en-US" dirty="0" smtClean="0"/>
              <a:t>SIRT1,</a:t>
            </a:r>
            <a:r>
              <a:rPr lang="en-US" baseline="0" dirty="0" smtClean="0"/>
              <a:t> SIRT6, and SIRT7 are nuclear proteins. SIRT1 can also shuttle between </a:t>
            </a:r>
            <a:r>
              <a:rPr lang="en-US" baseline="0" dirty="0" err="1" smtClean="0"/>
              <a:t>cytosol</a:t>
            </a:r>
            <a:r>
              <a:rPr lang="en-US" baseline="0" dirty="0" smtClean="0"/>
              <a:t> and the </a:t>
            </a:r>
            <a:r>
              <a:rPr lang="en-US" baseline="0" dirty="0" err="1" smtClean="0"/>
              <a:t>nucleoplasm</a:t>
            </a:r>
            <a:r>
              <a:rPr lang="en-US" baseline="0" dirty="0" smtClean="0"/>
              <a:t>. SIRT3, SIRT4, and SIRT5 are found in mitochondria, and SIRT2 is primarily in cytoplasm. </a:t>
            </a:r>
          </a:p>
          <a:p>
            <a:pPr defTabSz="914381">
              <a:defRPr/>
            </a:pPr>
            <a:endParaRPr lang="en-US" dirty="0" smtClean="0"/>
          </a:p>
          <a:p>
            <a:pPr defTabSz="914381">
              <a:defRPr/>
            </a:pPr>
            <a:r>
              <a:rPr lang="en-US" dirty="0" smtClean="0"/>
              <a:t>The Sirt1 enzyme is the best characterized </a:t>
            </a:r>
            <a:r>
              <a:rPr lang="en-US" dirty="0" err="1" smtClean="0"/>
              <a:t>Sirtuin</a:t>
            </a:r>
            <a:r>
              <a:rPr lang="en-US" dirty="0" smtClean="0"/>
              <a:t>, </a:t>
            </a:r>
            <a:r>
              <a:rPr lang="en-US" dirty="0" err="1" smtClean="0"/>
              <a:t>deacetylating</a:t>
            </a:r>
            <a:r>
              <a:rPr lang="en-US" dirty="0" smtClean="0"/>
              <a:t> other proteins and thereby altering their behavior. Metabolic functions of </a:t>
            </a:r>
            <a:r>
              <a:rPr lang="en-US" dirty="0" err="1" smtClean="0"/>
              <a:t>mamalian</a:t>
            </a:r>
            <a:r>
              <a:rPr lang="en-US" dirty="0" smtClean="0"/>
              <a:t> </a:t>
            </a:r>
            <a:r>
              <a:rPr lang="en-US" dirty="0" err="1" smtClean="0"/>
              <a:t>sirtuins</a:t>
            </a:r>
            <a:r>
              <a:rPr lang="en-US" dirty="0" smtClean="0"/>
              <a:t> in different tissues. Brain, Liver, Pancreas, Adipose Tissue, Skeletal muscles.</a:t>
            </a:r>
          </a:p>
          <a:p>
            <a:pPr defTabSz="914381">
              <a:defRPr/>
            </a:pPr>
            <a:endParaRPr lang="en-US" dirty="0" smtClean="0"/>
          </a:p>
          <a:p>
            <a:pPr defTabSz="914381">
              <a:defRPr/>
            </a:pPr>
            <a:endParaRPr lang="en-US" dirty="0" smtClean="0"/>
          </a:p>
          <a:p>
            <a:pPr defTabSz="914381">
              <a:defRPr/>
            </a:pPr>
            <a:r>
              <a:rPr lang="en-US" dirty="0" smtClean="0"/>
              <a:t>Among these 7 </a:t>
            </a:r>
            <a:r>
              <a:rPr lang="en-US" dirty="0" err="1" smtClean="0"/>
              <a:t>sirtuins</a:t>
            </a:r>
            <a:r>
              <a:rPr lang="en-US" dirty="0" smtClean="0"/>
              <a:t>, only SIRT3 has been reported to be associated with an extended lifespan of man by regulating its expression. Increasing SIRT3 activity will promote breast cancer, oral cancer and direct liver injury. Understanding the properties of the inhibitory mechanism will give support to the elucidation of the mechanism of SIRT3 mediated </a:t>
            </a:r>
            <a:r>
              <a:rPr lang="en-US" dirty="0" err="1" smtClean="0"/>
              <a:t>deacetylation</a:t>
            </a:r>
            <a:r>
              <a:rPr lang="en-US" dirty="0" smtClean="0"/>
              <a:t> and allow improvements in inhibitor selectivity and affinity. In this way, its inhibitors are of interest not only as tools for elucidating in detail the biological functions of the enzyme, but also as potential therapeutic agents.</a:t>
            </a:r>
          </a:p>
          <a:p>
            <a:pPr defTabSz="914381">
              <a:defRPr/>
            </a:pPr>
            <a:endParaRPr lang="en-US" dirty="0" smtClean="0"/>
          </a:p>
          <a:p>
            <a:pPr defTabSz="914381">
              <a:defRPr/>
            </a:pPr>
            <a:r>
              <a:rPr lang="en-US" dirty="0" smtClean="0"/>
              <a:t>---------------------------------------------------------------------------------------------------------------------------------------------------------------------------------------</a:t>
            </a:r>
          </a:p>
          <a:p>
            <a:pPr defTabSz="914381">
              <a:defRPr/>
            </a:pPr>
            <a:r>
              <a:rPr lang="en-US" b="1" u="sng" dirty="0" smtClean="0">
                <a:solidFill>
                  <a:srgbClr val="FF0000"/>
                </a:solidFill>
              </a:rPr>
              <a:t>Among them, only SIRT3 has been reported to be associated with an extended lifespan of man by increasing expression. </a:t>
            </a:r>
            <a:r>
              <a:rPr lang="en-US" dirty="0" smtClean="0"/>
              <a:t>Sirt3 is a mitochondrial </a:t>
            </a:r>
            <a:r>
              <a:rPr lang="en-US" dirty="0" err="1" smtClean="0"/>
              <a:t>deacetylase</a:t>
            </a:r>
            <a:r>
              <a:rPr lang="en-US" dirty="0" smtClean="0"/>
              <a:t>. Human </a:t>
            </a:r>
            <a:r>
              <a:rPr lang="en-US" dirty="0" err="1" smtClean="0"/>
              <a:t>sirtuin</a:t>
            </a:r>
            <a:r>
              <a:rPr lang="en-US" dirty="0" smtClean="0"/>
              <a:t> type 3 (SIRT3), one of the seven mammalian </a:t>
            </a:r>
            <a:r>
              <a:rPr lang="en-US" dirty="0" err="1" smtClean="0"/>
              <a:t>sirtuins</a:t>
            </a:r>
            <a:r>
              <a:rPr lang="en-US" dirty="0" smtClean="0"/>
              <a:t> so far identified, is a major mitochondrial  protein and has an NAD</a:t>
            </a:r>
            <a:r>
              <a:rPr lang="en-US" baseline="30000" dirty="0" smtClean="0"/>
              <a:t>+</a:t>
            </a:r>
            <a:r>
              <a:rPr lang="en-US" dirty="0" smtClean="0"/>
              <a:t> -dependent </a:t>
            </a:r>
            <a:r>
              <a:rPr lang="en-US" dirty="0" err="1" smtClean="0"/>
              <a:t>deacetylase</a:t>
            </a:r>
            <a:r>
              <a:rPr lang="en-US" dirty="0" smtClean="0"/>
              <a:t> activity regulating the globe mitochondrial lysine </a:t>
            </a:r>
            <a:r>
              <a:rPr lang="en-US" dirty="0" err="1" smtClean="0"/>
              <a:t>acetylation</a:t>
            </a:r>
            <a:r>
              <a:rPr lang="en-US" dirty="0" smtClean="0"/>
              <a:t>. It has been reported that SIRT3 promotes cell survival and protects cells from cellular damage. Given that SIRT3 expression decreased with aging, and that mitochondrial reactive oxygen species (ROS) are important in cancer, SIRT3 plays a role in cancer development or prevention. </a:t>
            </a:r>
          </a:p>
          <a:p>
            <a:pPr defTabSz="914381">
              <a:defRPr/>
            </a:pPr>
            <a:r>
              <a:rPr lang="en-US" dirty="0" smtClean="0"/>
              <a:t>Whether SIRT3 serves as a tumor promoter or suppressor has been wildly discussed. On one hand, increased levels of SIRT3 associated with node-positive breast cancer versus non-malignant breast tissue as well as with oral </a:t>
            </a:r>
            <a:r>
              <a:rPr lang="en-US" dirty="0" err="1" smtClean="0"/>
              <a:t>squamlors</a:t>
            </a:r>
            <a:r>
              <a:rPr lang="en-US" dirty="0" smtClean="0"/>
              <a:t> cell carcinoma, suggesting that SIRT3 could function as a tumor promoter. </a:t>
            </a:r>
          </a:p>
          <a:p>
            <a:pPr defTabSz="914381">
              <a:defRPr/>
            </a:pPr>
            <a:endParaRPr lang="en-US" dirty="0" smtClean="0"/>
          </a:p>
          <a:p>
            <a:pPr defTabSz="914381">
              <a:defRPr/>
            </a:pPr>
            <a:r>
              <a:rPr lang="en-US" dirty="0" smtClean="0"/>
              <a:t>SIRT3-mediated exacerbation of acetaminophen-induced liver injury. SIRT3 </a:t>
            </a:r>
            <a:r>
              <a:rPr lang="en-US" dirty="0" err="1" smtClean="0"/>
              <a:t>deacetylates</a:t>
            </a:r>
            <a:r>
              <a:rPr lang="en-US" dirty="0" smtClean="0"/>
              <a:t> Lys 377 of ALDH2, making it available for NAPQI binding, which de-activates it. The concomitant reduction in the </a:t>
            </a:r>
            <a:r>
              <a:rPr lang="en-US" dirty="0" err="1" smtClean="0"/>
              <a:t>aldehyde</a:t>
            </a:r>
            <a:r>
              <a:rPr lang="en-US" dirty="0" smtClean="0"/>
              <a:t>-detoxifying activity of ALDH2 aggravates liver injury. AILI, acetaminophen-induced liver injury; ALDH2, </a:t>
            </a:r>
            <a:r>
              <a:rPr lang="en-US" dirty="0" err="1" smtClean="0"/>
              <a:t>aldehyde</a:t>
            </a:r>
            <a:r>
              <a:rPr lang="en-US" dirty="0" smtClean="0"/>
              <a:t> </a:t>
            </a:r>
            <a:r>
              <a:rPr lang="en-US" dirty="0" err="1" smtClean="0"/>
              <a:t>dehydrogenase</a:t>
            </a:r>
            <a:r>
              <a:rPr lang="en-US" dirty="0" smtClean="0"/>
              <a:t> 2; NAPQI, </a:t>
            </a:r>
            <a:r>
              <a:rPr lang="en-US" dirty="0" err="1" smtClean="0"/>
              <a:t>N‑acetyl‑</a:t>
            </a:r>
            <a:r>
              <a:rPr lang="en-US" i="1" dirty="0" err="1" smtClean="0"/>
              <a:t>p-benzoquinoneimine</a:t>
            </a:r>
            <a:r>
              <a:rPr lang="en-US" i="1" dirty="0" smtClean="0"/>
              <a:t>.</a:t>
            </a:r>
            <a:endParaRPr lang="en-US" dirty="0" smtClean="0"/>
          </a:p>
          <a:p>
            <a:pPr defTabSz="914381">
              <a:defRPr/>
            </a:pPr>
            <a:endParaRPr lang="en-US" dirty="0" smtClean="0"/>
          </a:p>
          <a:p>
            <a:pPr defTabSz="914381">
              <a:defRPr/>
            </a:pPr>
            <a:r>
              <a:rPr lang="en-US" dirty="0" smtClean="0"/>
              <a:t>Given the known increase in SIRT3 activity on nutrient </a:t>
            </a:r>
            <a:r>
              <a:rPr lang="en-US" dirty="0" err="1" smtClean="0"/>
              <a:t>depreivation</a:t>
            </a:r>
            <a:r>
              <a:rPr lang="en-US" dirty="0" smtClean="0"/>
              <a:t>, they proposed that, if protein </a:t>
            </a:r>
            <a:r>
              <a:rPr lang="en-US" dirty="0" err="1" smtClean="0"/>
              <a:t>acetylation</a:t>
            </a:r>
            <a:r>
              <a:rPr lang="en-US" dirty="0" smtClean="0"/>
              <a:t> inhibits NAPQI binding, SIRT3 mediated </a:t>
            </a:r>
            <a:r>
              <a:rPr lang="en-US" dirty="0" err="1" smtClean="0"/>
              <a:t>deacetylation</a:t>
            </a:r>
            <a:r>
              <a:rPr lang="en-US" dirty="0" smtClean="0"/>
              <a:t> might aggravate acetaminophen-induced liver injury (AILI).</a:t>
            </a:r>
          </a:p>
          <a:p>
            <a:endParaRPr lang="en-US" dirty="0" smtClean="0">
              <a:latin typeface="Calibri" pitchFamily="34" charset="0"/>
            </a:endParaRPr>
          </a:p>
        </p:txBody>
      </p:sp>
      <p:sp>
        <p:nvSpPr>
          <p:cNvPr id="25604"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8" tIns="45719" rIns="91438" bIns="45719" anchor="b"/>
          <a:lstStyle/>
          <a:p>
            <a:pPr algn="r"/>
            <a:fld id="{6B15087D-7F36-45B3-8E17-AA3C35504213}" type="slidenum">
              <a:rPr lang="en-US" sz="1200"/>
              <a:pPr algn="r"/>
              <a:t>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properties of the inhibitory mechanism will give support to the elucidation of the mechanism of </a:t>
            </a:r>
            <a:r>
              <a:rPr lang="en-US" dirty="0" err="1" smtClean="0"/>
              <a:t>Rirtuins</a:t>
            </a:r>
            <a:r>
              <a:rPr lang="en-US" dirty="0" smtClean="0"/>
              <a:t> mediated </a:t>
            </a:r>
            <a:r>
              <a:rPr lang="en-US" dirty="0" err="1" smtClean="0"/>
              <a:t>deacetylation</a:t>
            </a:r>
            <a:r>
              <a:rPr lang="en-US" dirty="0" smtClean="0"/>
              <a:t> and allow improvements in inhibitor selectivity and affinity. The</a:t>
            </a:r>
            <a:r>
              <a:rPr lang="en-US" baseline="0" dirty="0" smtClean="0"/>
              <a:t> search for potent and selective compounds to inhibit specific </a:t>
            </a:r>
            <a:r>
              <a:rPr lang="en-US" baseline="0" dirty="0" err="1" smtClean="0"/>
              <a:t>Sirtuins</a:t>
            </a:r>
            <a:r>
              <a:rPr lang="en-US" baseline="0" dirty="0" smtClean="0"/>
              <a:t> is still in progress and much less is known about the consequences of </a:t>
            </a:r>
            <a:r>
              <a:rPr lang="en-US" baseline="0" dirty="0" err="1" smtClean="0"/>
              <a:t>Sirtuin</a:t>
            </a:r>
            <a:r>
              <a:rPr lang="en-US" baseline="0" dirty="0" smtClean="0"/>
              <a:t> inhibition.</a:t>
            </a:r>
          </a:p>
          <a:p>
            <a:endParaRPr lang="en-US" baseline="0" dirty="0" smtClean="0"/>
          </a:p>
          <a:p>
            <a:r>
              <a:rPr lang="en-US" baseline="0" dirty="0" smtClean="0"/>
              <a:t>Most drugs bind to their enzyme target through reversible interactions. </a:t>
            </a:r>
            <a:r>
              <a:rPr lang="en-US" sz="1200" kern="1200" dirty="0" smtClean="0">
                <a:solidFill>
                  <a:schemeClr val="tx1"/>
                </a:solidFill>
                <a:latin typeface="+mn-lt"/>
                <a:ea typeface="+mn-ea"/>
                <a:cs typeface="+mn-cs"/>
              </a:rPr>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 noncompetitive inhibitor is one that displays binding affinity for both the free enzyme and the enzyme-substrate complex or subsequent species.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The NAD</a:t>
            </a:r>
            <a:r>
              <a:rPr lang="en-US" sz="1200" baseline="30000" dirty="0" smtClean="0">
                <a:latin typeface="Calibri" pitchFamily="34" charset="0"/>
              </a:rPr>
              <a:t>+</a:t>
            </a:r>
            <a:r>
              <a:rPr lang="en-US" sz="1200" dirty="0" smtClean="0">
                <a:latin typeface="Calibri" pitchFamily="34" charset="0"/>
              </a:rPr>
              <a:t>-dependent </a:t>
            </a:r>
            <a:r>
              <a:rPr lang="en-US" sz="1200" dirty="0" err="1" smtClean="0">
                <a:latin typeface="Calibri" pitchFamily="34" charset="0"/>
              </a:rPr>
              <a:t>deacetylation</a:t>
            </a:r>
            <a:r>
              <a:rPr lang="en-US" sz="1200" dirty="0" smtClean="0">
                <a:latin typeface="Calibri" pitchFamily="34" charset="0"/>
              </a:rPr>
              <a:t> begins with a </a:t>
            </a:r>
            <a:r>
              <a:rPr lang="en-US" sz="1200" dirty="0" err="1" smtClean="0">
                <a:latin typeface="Calibri" pitchFamily="34" charset="0"/>
              </a:rPr>
              <a:t>necleophilic</a:t>
            </a:r>
            <a:r>
              <a:rPr lang="en-US" sz="1200" dirty="0" smtClean="0">
                <a:latin typeface="Calibri" pitchFamily="34" charset="0"/>
              </a:rPr>
              <a:t> attack of the carbonyl oxygen of acetyl-lysine on the C1’ of the </a:t>
            </a:r>
            <a:r>
              <a:rPr lang="en-US" sz="1200" dirty="0" err="1" smtClean="0">
                <a:latin typeface="Calibri" pitchFamily="34" charset="0"/>
              </a:rPr>
              <a:t>nicotinamide</a:t>
            </a:r>
            <a:r>
              <a:rPr lang="en-US" sz="1200" dirty="0" smtClean="0">
                <a:latin typeface="Calibri" pitchFamily="34" charset="0"/>
              </a:rPr>
              <a:t> ribose (N-ribose) or NAD</a:t>
            </a:r>
            <a:r>
              <a:rPr lang="en-US" sz="1200" baseline="30000" dirty="0" smtClean="0">
                <a:latin typeface="Calibri" pitchFamily="34" charset="0"/>
              </a:rPr>
              <a:t>+</a:t>
            </a:r>
            <a:r>
              <a:rPr lang="en-US" sz="1200" dirty="0" smtClean="0">
                <a:latin typeface="Calibri" pitchFamily="34" charset="0"/>
              </a:rPr>
              <a:t>, which results in recharged o-alkyl-</a:t>
            </a:r>
            <a:r>
              <a:rPr lang="en-US" sz="1200" dirty="0" err="1" smtClean="0">
                <a:latin typeface="Calibri" pitchFamily="34" charset="0"/>
              </a:rPr>
              <a:t>amidate</a:t>
            </a:r>
            <a:r>
              <a:rPr lang="en-US" sz="1200" dirty="0" smtClean="0">
                <a:latin typeface="Calibri" pitchFamily="34" charset="0"/>
              </a:rPr>
              <a:t> intermediate.  Then lead to the production of </a:t>
            </a:r>
            <a:r>
              <a:rPr lang="en-US" sz="1200" dirty="0" err="1" smtClean="0">
                <a:latin typeface="Calibri" pitchFamily="34" charset="0"/>
              </a:rPr>
              <a:t>OAADPr</a:t>
            </a:r>
            <a:r>
              <a:rPr lang="en-US" sz="1200" dirty="0" smtClean="0">
                <a:latin typeface="Calibri" pitchFamily="34" charset="0"/>
              </a:rPr>
              <a:t> and </a:t>
            </a:r>
            <a:r>
              <a:rPr lang="en-US" sz="1200" dirty="0" err="1" smtClean="0">
                <a:latin typeface="Calibri" pitchFamily="34" charset="0"/>
              </a:rPr>
              <a:t>deacetylated</a:t>
            </a:r>
            <a:r>
              <a:rPr lang="en-US" sz="1200" dirty="0" smtClean="0">
                <a:latin typeface="Calibri" pitchFamily="34" charset="0"/>
              </a:rPr>
              <a:t> lysine.</a:t>
            </a:r>
          </a:p>
          <a:p>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 well known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inhibitor, is a water-soluble vitamin of the B complex, which together with nicotinic acid belongs to vitamin B3 and it acts as constituent of the enzyme cofactors NAD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adenine </a:t>
            </a:r>
            <a:r>
              <a:rPr lang="en-US" sz="1200" kern="1200" dirty="0" err="1" smtClean="0">
                <a:solidFill>
                  <a:schemeClr val="tx1"/>
                </a:solidFill>
                <a:latin typeface="+mn-lt"/>
                <a:ea typeface="+mn-ea"/>
                <a:cs typeface="+mn-cs"/>
              </a:rPr>
              <a:t>dinucleotide</a:t>
            </a:r>
            <a:r>
              <a:rPr lang="en-US" sz="1200" kern="1200" dirty="0" smtClean="0">
                <a:solidFill>
                  <a:schemeClr val="tx1"/>
                </a:solidFill>
                <a:latin typeface="+mn-lt"/>
                <a:ea typeface="+mn-ea"/>
                <a:cs typeface="+mn-cs"/>
              </a:rPr>
              <a:t>) and NADP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adenine </a:t>
            </a:r>
            <a:r>
              <a:rPr lang="en-US" sz="1200" kern="1200" dirty="0" err="1" smtClean="0">
                <a:solidFill>
                  <a:schemeClr val="tx1"/>
                </a:solidFill>
                <a:latin typeface="+mn-lt"/>
                <a:ea typeface="+mn-ea"/>
                <a:cs typeface="+mn-cs"/>
              </a:rPr>
              <a:t>dinucleotide</a:t>
            </a:r>
            <a:r>
              <a:rPr lang="en-US" sz="1200" kern="1200" dirty="0" smtClean="0">
                <a:solidFill>
                  <a:schemeClr val="tx1"/>
                </a:solidFill>
                <a:latin typeface="+mn-lt"/>
                <a:ea typeface="+mn-ea"/>
                <a:cs typeface="+mn-cs"/>
              </a:rPr>
              <a:t> phosphate) (pyridine nucleotides). These molecules function as electron carriers in cell metabolism of carbohydrates, fatty acids and amino acids.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has been used to treat pellagra and is the most powerful </a:t>
            </a:r>
            <a:r>
              <a:rPr lang="en-US" sz="1200" kern="1200" dirty="0" err="1" smtClean="0">
                <a:solidFill>
                  <a:schemeClr val="tx1"/>
                </a:solidFill>
                <a:latin typeface="+mn-lt"/>
                <a:ea typeface="+mn-ea"/>
                <a:cs typeface="+mn-cs"/>
              </a:rPr>
              <a:t>neuroprotective</a:t>
            </a:r>
            <a:r>
              <a:rPr lang="en-US" sz="1200" kern="1200" dirty="0" smtClean="0">
                <a:solidFill>
                  <a:schemeClr val="tx1"/>
                </a:solidFill>
                <a:latin typeface="+mn-lt"/>
                <a:ea typeface="+mn-ea"/>
                <a:cs typeface="+mn-cs"/>
              </a:rPr>
              <a:t> agent in clinical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is the physiological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inhibitor. The IC50 values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of bacterial Sir2, yeast Sir2, mouse Sir2, human SIRT1, SIRT2 and human SIRT3 were 26, 120, 160, 50, 100, 36.7*</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respectively Nuclear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levels has been estimated to be 10-150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which most likely make NAM as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activity regulator </a:t>
            </a:r>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a:t>
            </a:r>
          </a:p>
          <a:p>
            <a:endParaRPr lang="en-US" dirty="0" smtClean="0"/>
          </a:p>
          <a:p>
            <a:r>
              <a:rPr lang="en-US" sz="1200" kern="1200" dirty="0" smtClean="0">
                <a:solidFill>
                  <a:schemeClr val="tx1"/>
                </a:solidFill>
                <a:latin typeface="+mn-lt"/>
                <a:ea typeface="+mn-ea"/>
                <a:cs typeface="+mn-cs"/>
              </a:rPr>
              <a:t>Interestingly, NAM is the physiological regulator of human </a:t>
            </a:r>
            <a:r>
              <a:rPr lang="en-US" sz="1200" kern="1200" dirty="0" err="1" smtClean="0">
                <a:solidFill>
                  <a:schemeClr val="tx1"/>
                </a:solidFill>
                <a:latin typeface="+mn-lt"/>
                <a:ea typeface="+mn-ea"/>
                <a:cs typeface="+mn-cs"/>
              </a:rPr>
              <a:t>sirtuins</a:t>
            </a:r>
            <a:r>
              <a:rPr lang="en-US" sz="1200" kern="1200" dirty="0" smtClean="0">
                <a:solidFill>
                  <a:schemeClr val="tx1"/>
                </a:solidFill>
                <a:latin typeface="+mn-lt"/>
                <a:ea typeface="+mn-ea"/>
                <a:cs typeface="+mn-cs"/>
              </a:rPr>
              <a:t> and is a reaction product and endogenous noncompetitive inhibitor of yeast Sir2 protein. </a:t>
            </a:r>
          </a:p>
          <a:p>
            <a:pPr defTabSz="912879"/>
            <a:r>
              <a:rPr lang="en-US" dirty="0" err="1" smtClean="0"/>
              <a:t>Nicotinamide</a:t>
            </a:r>
            <a:r>
              <a:rPr lang="en-US" dirty="0" smtClean="0"/>
              <a:t> is a form of vitamin B3 and is required for normal life. </a:t>
            </a:r>
            <a:r>
              <a:rPr lang="en-US" dirty="0" err="1" smtClean="0"/>
              <a:t>Nicotinamide</a:t>
            </a:r>
            <a:r>
              <a:rPr lang="en-US" dirty="0" smtClean="0"/>
              <a:t> deficiency is called pellagra and is marked by diarrhea, dementia and dermatitis. Pellagra is fatal due to </a:t>
            </a:r>
            <a:r>
              <a:rPr lang="en-US" dirty="0" err="1" smtClean="0"/>
              <a:t>neurodegeneration</a:t>
            </a:r>
            <a:r>
              <a:rPr lang="en-US" dirty="0" smtClean="0"/>
              <a:t> unless </a:t>
            </a:r>
            <a:r>
              <a:rPr lang="en-US" dirty="0" err="1" smtClean="0"/>
              <a:t>nicotinamide</a:t>
            </a:r>
            <a:r>
              <a:rPr lang="en-US" dirty="0" smtClean="0"/>
              <a:t> is administered. </a:t>
            </a:r>
            <a:r>
              <a:rPr lang="en-US" dirty="0" err="1" smtClean="0"/>
              <a:t>Nicotinamide</a:t>
            </a:r>
            <a:r>
              <a:rPr lang="en-US" dirty="0" smtClean="0"/>
              <a:t> is the most powerful </a:t>
            </a:r>
            <a:r>
              <a:rPr lang="en-US" dirty="0" err="1" smtClean="0"/>
              <a:t>neuroprotective</a:t>
            </a:r>
            <a:r>
              <a:rPr lang="en-US" dirty="0" smtClean="0"/>
              <a:t> agent in clinical use. Several rodent studies have provided data suggesting a use for the combination of </a:t>
            </a:r>
            <a:r>
              <a:rPr lang="en-US" dirty="0" err="1" smtClean="0"/>
              <a:t>nicotinamide</a:t>
            </a:r>
            <a:r>
              <a:rPr lang="en-US" dirty="0" smtClean="0"/>
              <a:t> and </a:t>
            </a:r>
            <a:r>
              <a:rPr lang="en-US" dirty="0" err="1" smtClean="0"/>
              <a:t>ketamine</a:t>
            </a:r>
            <a:r>
              <a:rPr lang="en-US" dirty="0" smtClean="0"/>
              <a:t> in recovery from stroke. Senescent patients tend to be </a:t>
            </a:r>
            <a:r>
              <a:rPr lang="en-US" dirty="0" err="1" smtClean="0"/>
              <a:t>nicotinamide</a:t>
            </a:r>
            <a:r>
              <a:rPr lang="en-US" dirty="0" smtClean="0"/>
              <a:t> deficient, not </a:t>
            </a:r>
            <a:r>
              <a:rPr lang="en-US" dirty="0" err="1" smtClean="0"/>
              <a:t>nicotinamide</a:t>
            </a:r>
            <a:r>
              <a:rPr lang="en-US" dirty="0" smtClean="0"/>
              <a:t> over medicated. Therefore, it seems very unlikely that </a:t>
            </a:r>
            <a:r>
              <a:rPr lang="en-US" dirty="0" err="1" smtClean="0"/>
              <a:t>nicotinamide</a:t>
            </a:r>
            <a:r>
              <a:rPr lang="en-US" dirty="0" smtClean="0"/>
              <a:t> inhibition of </a:t>
            </a:r>
            <a:r>
              <a:rPr lang="en-US" dirty="0" err="1" smtClean="0"/>
              <a:t>sirtuins</a:t>
            </a:r>
            <a:r>
              <a:rPr lang="en-US" dirty="0" smtClean="0"/>
              <a:t> could be a major factor in shortening lifespan in man and animals.</a:t>
            </a:r>
          </a:p>
          <a:p>
            <a:pPr defTabSz="912879"/>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Mechanisms of reaction of NAD+ with </a:t>
            </a:r>
            <a:r>
              <a:rPr lang="en-US" sz="1200" b="0" i="0" u="none" strike="noStrike" kern="1200" baseline="0" dirty="0" err="1" smtClean="0">
                <a:solidFill>
                  <a:schemeClr val="tx1"/>
                </a:solidFill>
                <a:latin typeface="+mn-lt"/>
                <a:ea typeface="+mn-ea"/>
                <a:cs typeface="+mn-cs"/>
              </a:rPr>
              <a:t>acetyllysine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nucleophile</a:t>
            </a:r>
            <a:r>
              <a:rPr lang="en-US" sz="1200" b="0" i="0" u="none" strike="noStrike" kern="1200" baseline="0" dirty="0" smtClean="0">
                <a:solidFill>
                  <a:schemeClr val="tx1"/>
                </a:solidFill>
                <a:latin typeface="+mn-lt"/>
                <a:ea typeface="+mn-ea"/>
                <a:cs typeface="+mn-cs"/>
              </a:rPr>
              <a:t>. Three mechanistic possibilities can be considered for reaction of </a:t>
            </a:r>
            <a:r>
              <a:rPr lang="en-US" sz="1200" b="0" i="0" u="none" strike="noStrike" kern="1200" baseline="0" dirty="0" err="1" smtClean="0">
                <a:solidFill>
                  <a:schemeClr val="tx1"/>
                </a:solidFill>
                <a:latin typeface="+mn-lt"/>
                <a:ea typeface="+mn-ea"/>
                <a:cs typeface="+mn-cs"/>
              </a:rPr>
              <a:t>acetyllysine</a:t>
            </a:r>
            <a:r>
              <a:rPr lang="en-US" sz="1200" b="0" i="0" u="none" strike="noStrike" kern="1200" baseline="0" dirty="0" smtClean="0">
                <a:solidFill>
                  <a:schemeClr val="tx1"/>
                </a:solidFill>
                <a:latin typeface="+mn-lt"/>
                <a:ea typeface="+mn-ea"/>
                <a:cs typeface="+mn-cs"/>
              </a:rPr>
              <a:t> with NAD+, as shown by (SN1) and asynchronous SN2 reaction pathways. The SN1 mechanism proceeds through a discrete intermediate and the transition state for intermediate formation is not shown in this case. The transition states for the asynchronous SN2 mechanism is represented by chemical structures shown in brackets. Partial charges on groups at the transition state are shown by d+ symbols to qualitatively indicate group (group: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ribose and amide) charges determined by computational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(D1) His118, acting as a base, activates the 2OH for internal attack on the destabilizing charge, which cleaves </a:t>
            </a:r>
            <a:r>
              <a:rPr lang="en-US" sz="1200" b="0" kern="1200" baseline="0" dirty="0" err="1" smtClean="0">
                <a:solidFill>
                  <a:schemeClr val="tx1"/>
                </a:solidFill>
                <a:latin typeface="+mn-lt"/>
                <a:ea typeface="+mn-ea"/>
                <a:cs typeface="+mn-cs"/>
              </a:rPr>
              <a:t>the</a:t>
            </a:r>
            <a:r>
              <a:rPr lang="en-US" sz="1200" b="0" i="1" kern="1200" baseline="0" dirty="0" err="1" smtClean="0">
                <a:solidFill>
                  <a:schemeClr val="tx1"/>
                </a:solidFill>
                <a:latin typeface="+mn-lt"/>
                <a:ea typeface="+mn-ea"/>
                <a:cs typeface="+mn-cs"/>
              </a:rPr>
              <a:t>O-alkylamidate</a:t>
            </a:r>
            <a:r>
              <a:rPr lang="en-US" sz="1200" b="0" i="1"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(D2) The product of this attack is a cyclic amino-</a:t>
            </a:r>
            <a:r>
              <a:rPr lang="en-US" sz="1200" b="0" kern="1200" baseline="0" dirty="0" err="1" smtClean="0">
                <a:solidFill>
                  <a:schemeClr val="tx1"/>
                </a:solidFill>
                <a:latin typeface="+mn-lt"/>
                <a:ea typeface="+mn-ea"/>
                <a:cs typeface="+mn-cs"/>
              </a:rPr>
              <a:t>acetal</a:t>
            </a:r>
            <a:r>
              <a:rPr lang="en-US" sz="1200" b="0" kern="1200" baseline="0" dirty="0" smtClean="0">
                <a:solidFill>
                  <a:schemeClr val="tx1"/>
                </a:solidFill>
                <a:latin typeface="+mn-lt"/>
                <a:ea typeface="+mn-ea"/>
                <a:cs typeface="+mn-cs"/>
              </a:rPr>
              <a:t> that needs to be </a:t>
            </a:r>
            <a:r>
              <a:rPr lang="en-US" sz="1200" b="0" kern="1200" baseline="0" dirty="0" err="1" smtClean="0">
                <a:solidFill>
                  <a:schemeClr val="tx1"/>
                </a:solidFill>
                <a:latin typeface="+mn-lt"/>
                <a:ea typeface="+mn-ea"/>
                <a:cs typeface="+mn-cs"/>
              </a:rPr>
              <a:t>protonated</a:t>
            </a:r>
            <a:r>
              <a:rPr lang="en-US" sz="1200" b="0" kern="1200" baseline="0" dirty="0" smtClean="0">
                <a:solidFill>
                  <a:schemeClr val="tx1"/>
                </a:solidFill>
                <a:latin typeface="+mn-lt"/>
                <a:ea typeface="+mn-ea"/>
                <a:cs typeface="+mn-cs"/>
              </a:rPr>
              <a:t> to proceed with the reaction in two possible mechanisms:</a:t>
            </a:r>
          </a:p>
          <a:p>
            <a:r>
              <a:rPr lang="en-US" sz="1200" b="0" kern="1200" baseline="0" dirty="0" smtClean="0">
                <a:solidFill>
                  <a:schemeClr val="tx1"/>
                </a:solidFill>
                <a:latin typeface="+mn-lt"/>
                <a:ea typeface="+mn-ea"/>
                <a:cs typeface="+mn-cs"/>
              </a:rPr>
              <a:t>SN1 or SN2. (D3-SN1) The amino group leaves the intermediate, thereby cleaving the amide bond and producing a cyclic </a:t>
            </a:r>
            <a:r>
              <a:rPr lang="en-US" sz="1200" b="0" kern="1200" baseline="0" dirty="0" err="1" smtClean="0">
                <a:solidFill>
                  <a:schemeClr val="tx1"/>
                </a:solidFill>
                <a:latin typeface="+mn-lt"/>
                <a:ea typeface="+mn-ea"/>
                <a:cs typeface="+mn-cs"/>
              </a:rPr>
              <a:t>acyl-oxonium</a:t>
            </a:r>
            <a:r>
              <a:rPr lang="en-US" sz="1200" b="0" kern="1200" baseline="0" dirty="0" smtClean="0">
                <a:solidFill>
                  <a:schemeClr val="tx1"/>
                </a:solidFill>
                <a:latin typeface="+mn-lt"/>
                <a:ea typeface="+mn-ea"/>
                <a:cs typeface="+mn-cs"/>
              </a:rPr>
              <a:t> ion.</a:t>
            </a:r>
          </a:p>
          <a:p>
            <a:r>
              <a:rPr lang="en-US" sz="1200" b="0" kern="1200" baseline="0" dirty="0" smtClean="0">
                <a:solidFill>
                  <a:schemeClr val="tx1"/>
                </a:solidFill>
                <a:latin typeface="+mn-lt"/>
                <a:ea typeface="+mn-ea"/>
                <a:cs typeface="+mn-cs"/>
              </a:rPr>
              <a:t>(D4-SN1) The lysine is </a:t>
            </a:r>
            <a:r>
              <a:rPr lang="en-US" sz="1200" b="0" kern="1200" baseline="0" dirty="0" err="1" smtClean="0">
                <a:solidFill>
                  <a:schemeClr val="tx1"/>
                </a:solidFill>
                <a:latin typeface="+mn-lt"/>
                <a:ea typeface="+mn-ea"/>
                <a:cs typeface="+mn-cs"/>
              </a:rPr>
              <a:t>protonated</a:t>
            </a:r>
            <a:r>
              <a:rPr lang="en-US" sz="1200" b="0" kern="1200" baseline="0" dirty="0" smtClean="0">
                <a:solidFill>
                  <a:schemeClr val="tx1"/>
                </a:solidFill>
                <a:latin typeface="+mn-lt"/>
                <a:ea typeface="+mn-ea"/>
                <a:cs typeface="+mn-cs"/>
              </a:rPr>
              <a:t> and the </a:t>
            </a:r>
            <a:r>
              <a:rPr lang="en-US" sz="1200" b="0" kern="1200" baseline="0" dirty="0" err="1" smtClean="0">
                <a:solidFill>
                  <a:schemeClr val="tx1"/>
                </a:solidFill>
                <a:latin typeface="+mn-lt"/>
                <a:ea typeface="+mn-ea"/>
                <a:cs typeface="+mn-cs"/>
              </a:rPr>
              <a:t>acyl-oxonium</a:t>
            </a:r>
            <a:r>
              <a:rPr lang="en-US" sz="1200" b="0" kern="1200" baseline="0" dirty="0" smtClean="0">
                <a:solidFill>
                  <a:schemeClr val="tx1"/>
                </a:solidFill>
                <a:latin typeface="+mn-lt"/>
                <a:ea typeface="+mn-ea"/>
                <a:cs typeface="+mn-cs"/>
              </a:rPr>
              <a:t> is </a:t>
            </a:r>
            <a:r>
              <a:rPr lang="en-US" sz="1200" b="0" kern="1200" baseline="0" dirty="0" err="1" smtClean="0">
                <a:solidFill>
                  <a:schemeClr val="tx1"/>
                </a:solidFill>
                <a:latin typeface="+mn-lt"/>
                <a:ea typeface="+mn-ea"/>
                <a:cs typeface="+mn-cs"/>
              </a:rPr>
              <a:t>hydrolized</a:t>
            </a:r>
            <a:r>
              <a:rPr lang="en-US" sz="1200" b="0" kern="1200" baseline="0" dirty="0" smtClean="0">
                <a:solidFill>
                  <a:schemeClr val="tx1"/>
                </a:solidFill>
                <a:latin typeface="+mn-lt"/>
                <a:ea typeface="+mn-ea"/>
                <a:cs typeface="+mn-cs"/>
              </a:rPr>
              <a:t> to produce 2O-acetyl-ADP-ribose. (D3-SN2) Water attacks the </a:t>
            </a:r>
            <a:r>
              <a:rPr lang="en-US" sz="1200" b="0" kern="1200" baseline="0" dirty="0" err="1" smtClean="0">
                <a:solidFill>
                  <a:schemeClr val="tx1"/>
                </a:solidFill>
                <a:latin typeface="+mn-lt"/>
                <a:ea typeface="+mn-ea"/>
                <a:cs typeface="+mn-cs"/>
              </a:rPr>
              <a:t>aminoacetal</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intermediate to produce </a:t>
            </a:r>
            <a:r>
              <a:rPr lang="en-US" sz="1200" b="0" kern="1200" baseline="0" dirty="0" err="1" smtClean="0">
                <a:solidFill>
                  <a:schemeClr val="tx1"/>
                </a:solidFill>
                <a:latin typeface="+mn-lt"/>
                <a:ea typeface="+mn-ea"/>
                <a:cs typeface="+mn-cs"/>
              </a:rPr>
              <a:t>deacetylated</a:t>
            </a:r>
            <a:r>
              <a:rPr lang="en-US" sz="1200" b="0" kern="1200" baseline="0" dirty="0" smtClean="0">
                <a:solidFill>
                  <a:schemeClr val="tx1"/>
                </a:solidFill>
                <a:latin typeface="+mn-lt"/>
                <a:ea typeface="+mn-ea"/>
                <a:cs typeface="+mn-cs"/>
              </a:rPr>
              <a:t> lysine and a cyclic </a:t>
            </a:r>
            <a:r>
              <a:rPr lang="en-US" sz="1200" b="0" kern="1200" baseline="0" dirty="0" err="1" smtClean="0">
                <a:solidFill>
                  <a:schemeClr val="tx1"/>
                </a:solidFill>
                <a:latin typeface="+mn-lt"/>
                <a:ea typeface="+mn-ea"/>
                <a:cs typeface="+mn-cs"/>
              </a:rPr>
              <a:t>orthoester</a:t>
            </a:r>
            <a:r>
              <a:rPr lang="en-US" sz="1200" b="0" kern="1200" baseline="0" dirty="0" smtClean="0">
                <a:solidFill>
                  <a:schemeClr val="tx1"/>
                </a:solidFill>
                <a:latin typeface="+mn-lt"/>
                <a:ea typeface="+mn-ea"/>
                <a:cs typeface="+mn-cs"/>
              </a:rPr>
              <a:t>. (D4-SN2) In an acid-catalyzed reaction, the cyclic </a:t>
            </a:r>
            <a:r>
              <a:rPr lang="en-US" sz="1200" b="0" kern="1200" baseline="0" dirty="0" err="1" smtClean="0">
                <a:solidFill>
                  <a:schemeClr val="tx1"/>
                </a:solidFill>
                <a:latin typeface="+mn-lt"/>
                <a:ea typeface="+mn-ea"/>
                <a:cs typeface="+mn-cs"/>
              </a:rPr>
              <a:t>orthoester</a:t>
            </a:r>
            <a:r>
              <a:rPr lang="en-US" sz="1200" b="0" kern="1200" baseline="0" dirty="0" smtClean="0">
                <a:solidFill>
                  <a:schemeClr val="tx1"/>
                </a:solidFill>
                <a:latin typeface="+mn-lt"/>
                <a:ea typeface="+mn-ea"/>
                <a:cs typeface="+mn-cs"/>
              </a:rPr>
              <a:t> is</a:t>
            </a:r>
          </a:p>
          <a:p>
            <a:r>
              <a:rPr lang="en-US" sz="1200" b="0" kern="1200" baseline="0" dirty="0" smtClean="0">
                <a:solidFill>
                  <a:schemeClr val="tx1"/>
                </a:solidFill>
                <a:latin typeface="+mn-lt"/>
                <a:ea typeface="+mn-ea"/>
                <a:cs typeface="+mn-cs"/>
              </a:rPr>
              <a:t>hydrolyzed to produce 2O-acetyl-ADP-ribose. (D5) The positive charge in the lysine lacking other covalent bonds causes the </a:t>
            </a:r>
            <a:r>
              <a:rPr lang="en-US" sz="1200" b="0" kern="1200" baseline="0" dirty="0" err="1" smtClean="0">
                <a:solidFill>
                  <a:schemeClr val="tx1"/>
                </a:solidFill>
                <a:latin typeface="+mn-lt"/>
                <a:ea typeface="+mn-ea"/>
                <a:cs typeface="+mn-cs"/>
              </a:rPr>
              <a:t>Aly</a:t>
            </a:r>
            <a:r>
              <a:rPr lang="en-US" sz="1200" b="0" kern="1200" baseline="0" dirty="0" smtClean="0">
                <a:solidFill>
                  <a:schemeClr val="tx1"/>
                </a:solidFill>
                <a:latin typeface="+mn-lt"/>
                <a:ea typeface="+mn-ea"/>
                <a:cs typeface="+mn-cs"/>
              </a:rPr>
              <a:t> binding</a:t>
            </a:r>
          </a:p>
          <a:p>
            <a:r>
              <a:rPr lang="en-US" sz="1200" b="0" kern="1200" baseline="0" dirty="0" smtClean="0">
                <a:solidFill>
                  <a:schemeClr val="tx1"/>
                </a:solidFill>
                <a:latin typeface="+mn-lt"/>
                <a:ea typeface="+mn-ea"/>
                <a:cs typeface="+mn-cs"/>
              </a:rPr>
              <a:t>hydrophobic tunnel to open. (D6) As the </a:t>
            </a:r>
            <a:r>
              <a:rPr lang="en-US" sz="1200" b="0" kern="1200" baseline="0" dirty="0" err="1" smtClean="0">
                <a:solidFill>
                  <a:schemeClr val="tx1"/>
                </a:solidFill>
                <a:latin typeface="+mn-lt"/>
                <a:ea typeface="+mn-ea"/>
                <a:cs typeface="+mn-cs"/>
              </a:rPr>
              <a:t>Aly</a:t>
            </a:r>
            <a:r>
              <a:rPr lang="en-US" sz="1200" b="0" kern="1200" baseline="0" dirty="0" smtClean="0">
                <a:solidFill>
                  <a:schemeClr val="tx1"/>
                </a:solidFill>
                <a:latin typeface="+mn-lt"/>
                <a:ea typeface="+mn-ea"/>
                <a:cs typeface="+mn-cs"/>
              </a:rPr>
              <a:t> binding tunnel opens, the enzyme releases the </a:t>
            </a:r>
            <a:r>
              <a:rPr lang="en-US" sz="1200" b="0" kern="1200" baseline="0" dirty="0" err="1" smtClean="0">
                <a:solidFill>
                  <a:schemeClr val="tx1"/>
                </a:solidFill>
                <a:latin typeface="+mn-lt"/>
                <a:ea typeface="+mn-ea"/>
                <a:cs typeface="+mn-cs"/>
              </a:rPr>
              <a:t>deacetylated</a:t>
            </a:r>
            <a:r>
              <a:rPr lang="en-US" sz="1200" b="0" kern="1200" baseline="0" dirty="0" smtClean="0">
                <a:solidFill>
                  <a:schemeClr val="tx1"/>
                </a:solidFill>
                <a:latin typeface="+mn-lt"/>
                <a:ea typeface="+mn-ea"/>
                <a:cs typeface="+mn-cs"/>
              </a:rPr>
              <a:t> peptide.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7-amino-4-methylcoumarin</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rate of nicotinamide formation is measured using a coupled enzyme system with nicotinamidase and glutamatedehydrogenase. Nicotinamidase hydrolyzes nicotinamide to nicotinic acid and ammonia. Glutamate dehydrogenase then converts ammonia, a-ketoglutarate, and NAD(P)H to glutamate and</a:t>
            </a:r>
          </a:p>
          <a:p>
            <a:pPr eaLnBrk="1" hangingPunct="1"/>
            <a:r>
              <a:rPr lang="en-US" smtClean="0"/>
              <a:t>NAD(P)+. NAD(P)H oxidation/consumption is measured spectrophotometrically at 340 nm.</a:t>
            </a:r>
          </a:p>
        </p:txBody>
      </p:sp>
      <p:sp>
        <p:nvSpPr>
          <p:cNvPr id="4" name="Slide Number Placeholder 3"/>
          <p:cNvSpPr>
            <a:spLocks noGrp="1"/>
          </p:cNvSpPr>
          <p:nvPr>
            <p:ph type="sldNum" sz="quarter" idx="5"/>
          </p:nvPr>
        </p:nvSpPr>
        <p:spPr/>
        <p:txBody>
          <a:bodyPr/>
          <a:lstStyle/>
          <a:p>
            <a:pPr>
              <a:defRPr/>
            </a:pPr>
            <a:fld id="{C0535636-FFCF-4EF3-8257-45B6B8B9DA56}"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0.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000542"/>
            <a:ext cx="5334000" cy="2123658"/>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 </a:t>
            </a:r>
            <a:r>
              <a:rPr lang="en-US" sz="4400" b="1" dirty="0">
                <a:solidFill>
                  <a:schemeClr val="bg1"/>
                </a:solidFill>
              </a:rPr>
              <a:t>by </a:t>
            </a:r>
            <a:r>
              <a:rPr lang="en-US" sz="4400" b="1" dirty="0" err="1" smtClean="0">
                <a:solidFill>
                  <a:schemeClr val="bg1"/>
                </a:solidFill>
              </a:rPr>
              <a:t>Nicotinamide</a:t>
            </a:r>
            <a:endParaRPr lang="en-US" sz="4400" b="1" dirty="0">
              <a:solidFill>
                <a:schemeClr val="bg1"/>
              </a:solidFill>
            </a:endParaRPr>
          </a:p>
        </p:txBody>
      </p:sp>
      <p:sp>
        <p:nvSpPr>
          <p:cNvPr id="7" name="Rectangle 6"/>
          <p:cNvSpPr/>
          <p:nvPr/>
        </p:nvSpPr>
        <p:spPr>
          <a:xfrm>
            <a:off x="1371600" y="3505200"/>
            <a:ext cx="3350597" cy="1338828"/>
          </a:xfrm>
          <a:prstGeom prst="rect">
            <a:avLst/>
          </a:prstGeom>
        </p:spPr>
        <p:txBody>
          <a:bodyPr wrap="none">
            <a:spAutoFit/>
          </a:bodyPr>
          <a:lstStyle/>
          <a:p>
            <a:pPr algn="ctr"/>
            <a:r>
              <a:rPr lang="en-US" sz="2700" b="1" dirty="0">
                <a:latin typeface="Andalus" pitchFamily="18" charset="-78"/>
                <a:cs typeface="Andalus" pitchFamily="18" charset="-78"/>
              </a:rPr>
              <a:t>Xiangying </a:t>
            </a:r>
            <a:r>
              <a:rPr lang="en-US" sz="2700" b="1" dirty="0" smtClean="0">
                <a:latin typeface="Andalus" pitchFamily="18" charset="-78"/>
                <a:cs typeface="Andalus" pitchFamily="18" charset="-78"/>
              </a:rPr>
              <a:t>Guan, PhD</a:t>
            </a:r>
          </a:p>
          <a:p>
            <a:pPr algn="ctr"/>
            <a:r>
              <a:rPr lang="en-US" sz="2700" b="1" dirty="0" smtClean="0">
                <a:latin typeface="Andalus" pitchFamily="18" charset="-78"/>
                <a:cs typeface="Andalus" pitchFamily="18" charset="-78"/>
              </a:rPr>
              <a:t>Eric Knoll, PhD</a:t>
            </a:r>
          </a:p>
          <a:p>
            <a:pPr algn="ctr"/>
            <a:r>
              <a:rPr lang="en-US" sz="2700" b="1" dirty="0" smtClean="0">
                <a:latin typeface="Andalus" pitchFamily="18" charset="-78"/>
                <a:cs typeface="Andalus" pitchFamily="18" charset="-78"/>
              </a:rPr>
              <a:t>Raj Chakrabarti, PhD</a:t>
            </a:r>
            <a:r>
              <a:rPr lang="en-US" sz="2700" b="1" baseline="30000" dirty="0" smtClean="0">
                <a:cs typeface="Andalus" pitchFamily="18" charset="-78"/>
              </a:rPr>
              <a:t>*</a:t>
            </a:r>
            <a:endParaRPr lang="en-US" sz="2700" b="1" baseline="30000" dirty="0">
              <a:cs typeface="Andalus" pitchFamily="18" charset="-78"/>
            </a:endParaRPr>
          </a:p>
        </p:txBody>
      </p:sp>
      <p:sp>
        <p:nvSpPr>
          <p:cNvPr id="12289" name="Rectangle 1"/>
          <p:cNvSpPr>
            <a:spLocks noChangeArrowheads="1"/>
          </p:cNvSpPr>
          <p:nvPr/>
        </p:nvSpPr>
        <p:spPr bwMode="auto">
          <a:xfrm>
            <a:off x="1371600" y="5181600"/>
            <a:ext cx="324319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 Carnegie 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248400" cy="507831"/>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a:t>
            </a:r>
            <a:r>
              <a:rPr lang="en-US" sz="2700" b="1" dirty="0" err="1" smtClean="0">
                <a:latin typeface="Calibri" pitchFamily="34" charset="0"/>
              </a:rPr>
              <a:t>Sirtuin</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2"/>
          <a:stretch>
            <a:fillRect/>
          </a:stretch>
        </p:blipFill>
        <p:spPr>
          <a:xfrm>
            <a:off x="990600" y="1034583"/>
            <a:ext cx="7239000" cy="5001247"/>
          </a:xfrm>
          <a:prstGeom prst="rect">
            <a:avLst/>
          </a:prstGeom>
        </p:spPr>
      </p:pic>
      <p:sp>
        <p:nvSpPr>
          <p:cNvPr id="13" name="Rectangle 12"/>
          <p:cNvSpPr/>
          <p:nvPr/>
        </p:nvSpPr>
        <p:spPr>
          <a:xfrm>
            <a:off x="4038600" y="9144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6611938"/>
            <a:ext cx="3578225" cy="246062"/>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00" i="1" dirty="0">
                <a:latin typeface="Calibri" pitchFamily="34" charset="0"/>
                <a:cs typeface="+mn-cs"/>
              </a:rPr>
              <a:t>Smith BC, Hallows WC, </a:t>
            </a:r>
            <a:r>
              <a:rPr lang="en-US" sz="1000" i="1" dirty="0" err="1">
                <a:latin typeface="Calibri" pitchFamily="34" charset="0"/>
                <a:cs typeface="+mn-cs"/>
              </a:rPr>
              <a:t>Denu</a:t>
            </a:r>
            <a:r>
              <a:rPr lang="en-US" sz="1000" i="1" dirty="0">
                <a:latin typeface="Calibri" pitchFamily="34" charset="0"/>
                <a:cs typeface="+mn-cs"/>
              </a:rPr>
              <a:t> JM  Anal </a:t>
            </a:r>
            <a:r>
              <a:rPr lang="en-US" sz="1000" i="1" dirty="0" err="1">
                <a:latin typeface="Calibri" pitchFamily="34" charset="0"/>
                <a:cs typeface="+mn-cs"/>
              </a:rPr>
              <a:t>Chem</a:t>
            </a:r>
            <a:r>
              <a:rPr lang="en-US" sz="1000" i="1" dirty="0">
                <a:latin typeface="Calibri" pitchFamily="34" charset="0"/>
                <a:cs typeface="+mn-cs"/>
              </a:rPr>
              <a:t> </a:t>
            </a:r>
            <a:r>
              <a:rPr lang="en-US" sz="1000" i="1" dirty="0">
                <a:latin typeface="Calibri" pitchFamily="34" charset="0"/>
                <a:cs typeface="Arial" charset="0"/>
              </a:rPr>
              <a:t>(2009) </a:t>
            </a:r>
            <a:r>
              <a:rPr lang="en-US" sz="1000" i="1" dirty="0">
                <a:latin typeface="Calibri" pitchFamily="34" charset="0"/>
                <a:cs typeface="+mn-cs"/>
              </a:rPr>
              <a:t>394: 101-109.</a:t>
            </a:r>
          </a:p>
        </p:txBody>
      </p:sp>
      <p:grpSp>
        <p:nvGrpSpPr>
          <p:cNvPr id="2" name="Group 19"/>
          <p:cNvGrpSpPr>
            <a:grpSpLocks/>
          </p:cNvGrpSpPr>
          <p:nvPr/>
        </p:nvGrpSpPr>
        <p:grpSpPr bwMode="auto">
          <a:xfrm>
            <a:off x="457200" y="1018435"/>
            <a:ext cx="8077200" cy="5229965"/>
            <a:chOff x="3505200" y="707584"/>
            <a:chExt cx="5638800" cy="4093016"/>
          </a:xfrm>
        </p:grpSpPr>
        <p:pic>
          <p:nvPicPr>
            <p:cNvPr id="24585" name="Picture 2"/>
            <p:cNvPicPr>
              <a:picLocks noChangeAspect="1" noChangeArrowheads="1"/>
            </p:cNvPicPr>
            <p:nvPr/>
          </p:nvPicPr>
          <p:blipFill>
            <a:blip r:embed="rId3"/>
            <a:srcRect/>
            <a:stretch>
              <a:fillRect/>
            </a:stretch>
          </p:blipFill>
          <p:spPr bwMode="auto">
            <a:xfrm>
              <a:off x="3505200" y="707584"/>
              <a:ext cx="5638800" cy="4093016"/>
            </a:xfrm>
            <a:prstGeom prst="rect">
              <a:avLst/>
            </a:prstGeom>
            <a:noFill/>
            <a:ln w="9525">
              <a:noFill/>
              <a:miter lim="800000"/>
              <a:headEnd/>
              <a:tailEnd/>
            </a:ln>
          </p:spPr>
        </p:pic>
        <p:sp>
          <p:nvSpPr>
            <p:cNvPr id="16" name="Rounded Rectangle 15"/>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1"/>
          <p:cNvGrpSpPr>
            <a:grpSpLocks/>
          </p:cNvGrpSpPr>
          <p:nvPr/>
        </p:nvGrpSpPr>
        <p:grpSpPr bwMode="auto">
          <a:xfrm>
            <a:off x="457200" y="2971800"/>
            <a:ext cx="8382000" cy="3529013"/>
            <a:chOff x="457200" y="2590800"/>
            <a:chExt cx="8382000" cy="3529013"/>
          </a:xfrm>
        </p:grpSpPr>
        <p:pic>
          <p:nvPicPr>
            <p:cNvPr id="24582" name="Picture 2"/>
            <p:cNvPicPr>
              <a:picLocks noChangeAspect="1" noChangeArrowheads="1"/>
            </p:cNvPicPr>
            <p:nvPr/>
          </p:nvPicPr>
          <p:blipFill>
            <a:blip r:embed="rId4"/>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8" name="Rounded Rectangle 7"/>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PNC1/GDH Assay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10" name="Group 9"/>
          <p:cNvGrpSpPr/>
          <p:nvPr/>
        </p:nvGrpSpPr>
        <p:grpSpPr>
          <a:xfrm>
            <a:off x="4801909" y="826719"/>
            <a:ext cx="4189691" cy="5878882"/>
            <a:chOff x="4801909" y="826719"/>
            <a:chExt cx="4189691" cy="5878882"/>
          </a:xfrm>
        </p:grpSpPr>
        <p:sp>
          <p:nvSpPr>
            <p:cNvPr id="6" name="Freeform 5"/>
            <p:cNvSpPr/>
            <p:nvPr/>
          </p:nvSpPr>
          <p:spPr>
            <a:xfrm>
              <a:off x="4801909" y="826719"/>
              <a:ext cx="667011" cy="5878882"/>
            </a:xfrm>
            <a:custGeom>
              <a:avLst/>
              <a:gdLst>
                <a:gd name="connsiteX0" fmla="*/ 0 w 2179529"/>
                <a:gd name="connsiteY0" fmla="*/ 1064712 h 5962389"/>
                <a:gd name="connsiteX1" fmla="*/ 0 w 2179529"/>
                <a:gd name="connsiteY1" fmla="*/ 4283901 h 5962389"/>
                <a:gd name="connsiteX2" fmla="*/ 2179529 w 2179529"/>
                <a:gd name="connsiteY2" fmla="*/ 5962389 h 5962389"/>
                <a:gd name="connsiteX3" fmla="*/ 2179529 w 2179529"/>
                <a:gd name="connsiteY3" fmla="*/ 0 h 5962389"/>
                <a:gd name="connsiteX4" fmla="*/ 0 w 2179529"/>
                <a:gd name="connsiteY4" fmla="*/ 1064712 h 596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529" h="5962389">
                  <a:moveTo>
                    <a:pt x="0" y="1064712"/>
                  </a:moveTo>
                  <a:lnTo>
                    <a:pt x="0" y="4283901"/>
                  </a:lnTo>
                  <a:lnTo>
                    <a:pt x="2179529" y="5962389"/>
                  </a:lnTo>
                  <a:lnTo>
                    <a:pt x="2179529" y="0"/>
                  </a:lnTo>
                  <a:lnTo>
                    <a:pt x="0" y="1064712"/>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5"/>
            <a:srcRect/>
            <a:stretch>
              <a:fillRect/>
            </a:stretch>
          </p:blipFill>
          <p:spPr bwMode="auto">
            <a:xfrm>
              <a:off x="5486401" y="838200"/>
              <a:ext cx="3505199" cy="5867400"/>
            </a:xfrm>
            <a:prstGeom prst="rect">
              <a:avLst/>
            </a:prstGeom>
            <a:noFill/>
            <a:ln w="9525">
              <a:solidFill>
                <a:schemeClr val="accent3">
                  <a:lumMod val="60000"/>
                  <a:lumOff val="40000"/>
                </a:schemeClr>
              </a:solid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027" name="Picture 3"/>
          <p:cNvPicPr>
            <a:picLocks noChangeAspect="1" noChangeArrowheads="1"/>
          </p:cNvPicPr>
          <p:nvPr/>
        </p:nvPicPr>
        <p:blipFill>
          <a:blip r:embed="rId4"/>
          <a:srcRect/>
          <a:stretch>
            <a:fillRect/>
          </a:stretch>
        </p:blipFill>
        <p:spPr bwMode="auto">
          <a:xfrm>
            <a:off x="533400" y="5181600"/>
            <a:ext cx="8051800" cy="1219200"/>
          </a:xfrm>
          <a:prstGeom prst="rect">
            <a:avLst/>
          </a:prstGeom>
          <a:noFill/>
          <a:ln w="9525">
            <a:noFill/>
            <a:miter lim="800000"/>
            <a:headEnd/>
            <a:tailEnd/>
          </a:ln>
          <a:effectLst/>
        </p:spPr>
      </p:pic>
      <p:grpSp>
        <p:nvGrpSpPr>
          <p:cNvPr id="10" name="Group 9"/>
          <p:cNvGrpSpPr/>
          <p:nvPr/>
        </p:nvGrpSpPr>
        <p:grpSpPr>
          <a:xfrm>
            <a:off x="5107577" y="836023"/>
            <a:ext cx="3703048" cy="5891348"/>
            <a:chOff x="5107577" y="836023"/>
            <a:chExt cx="3703048" cy="5891348"/>
          </a:xfrm>
        </p:grpSpPr>
        <p:grpSp>
          <p:nvGrpSpPr>
            <p:cNvPr id="8" name="Group 7"/>
            <p:cNvGrpSpPr/>
            <p:nvPr/>
          </p:nvGrpSpPr>
          <p:grpSpPr>
            <a:xfrm>
              <a:off x="5107577" y="836023"/>
              <a:ext cx="3703048" cy="5891348"/>
              <a:chOff x="5107577" y="836023"/>
              <a:chExt cx="3703048" cy="5891348"/>
            </a:xfrm>
          </p:grpSpPr>
          <p:pic>
            <p:nvPicPr>
              <p:cNvPr id="1028" name="Picture 4"/>
              <p:cNvPicPr>
                <a:picLocks noChangeAspect="1" noChangeArrowheads="1"/>
              </p:cNvPicPr>
              <p:nvPr/>
            </p:nvPicPr>
            <p:blipFill>
              <a:blip r:embed="rId5"/>
              <a:srcRect/>
              <a:stretch>
                <a:fillRect/>
              </a:stretch>
            </p:blipFill>
            <p:spPr bwMode="auto">
              <a:xfrm>
                <a:off x="5334000" y="838200"/>
                <a:ext cx="3476625" cy="5867400"/>
              </a:xfrm>
              <a:prstGeom prst="rect">
                <a:avLst/>
              </a:prstGeom>
              <a:noFill/>
              <a:ln w="9525">
                <a:solidFill>
                  <a:schemeClr val="accent3">
                    <a:lumMod val="60000"/>
                    <a:lumOff val="40000"/>
                  </a:schemeClr>
                </a:solidFill>
                <a:miter lim="800000"/>
                <a:headEnd/>
                <a:tailEnd/>
              </a:ln>
              <a:effectLst/>
            </p:spPr>
          </p:pic>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315108" y="5486400"/>
              <a:ext cx="30489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4038600"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838200"/>
            <a:ext cx="5410200" cy="468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7762" y="1752600"/>
            <a:ext cx="2209800" cy="2746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752600" y="5105400"/>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6000" y="5661025"/>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p14="http://schemas.microsoft.com/office/powerpoint/2010/main" xmlns="" val="392222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4953000" y="1600200"/>
            <a:ext cx="3954162" cy="2743200"/>
          </a:xfrm>
          <a:prstGeom prst="rect">
            <a:avLst/>
          </a:prstGeom>
          <a:noFill/>
          <a:ln w="9525">
            <a:noFill/>
            <a:miter lim="800000"/>
            <a:headEnd/>
            <a:tailEnd/>
          </a:ln>
        </p:spPr>
      </p:pic>
      <p:sp>
        <p:nvSpPr>
          <p:cNvPr id="3" name="Rectangle 2"/>
          <p:cNvSpPr/>
          <p:nvPr/>
        </p:nvSpPr>
        <p:spPr>
          <a:xfrm>
            <a:off x="0" y="0"/>
            <a:ext cx="6019800" cy="923330"/>
          </a:xfrm>
          <a:prstGeom prst="rect">
            <a:avLst/>
          </a:prstGeom>
        </p:spPr>
        <p:txBody>
          <a:bodyPr wrap="square">
            <a:spAutoFit/>
          </a:bodyPr>
          <a:lstStyle/>
          <a:p>
            <a:r>
              <a:rPr lang="en-US" sz="2700" b="1" dirty="0" smtClean="0"/>
              <a:t>Human SIRT3 inhibition effect by NAM in the presence of </a:t>
            </a:r>
            <a:r>
              <a:rPr lang="en-US" sz="2700" b="1" dirty="0" err="1" smtClean="0"/>
              <a:t>isoNAM</a:t>
            </a:r>
            <a:endParaRPr lang="en-US" sz="2700" b="1" dirty="0"/>
          </a:p>
        </p:txBody>
      </p:sp>
      <p:pic>
        <p:nvPicPr>
          <p:cNvPr id="4" name="Object 2"/>
          <p:cNvPicPr>
            <a:picLocks noChangeAspect="1" noChangeArrowheads="1"/>
          </p:cNvPicPr>
          <p:nvPr/>
        </p:nvPicPr>
        <p:blipFill>
          <a:blip r:embed="rId4"/>
          <a:srcRect t="-166" b="-406"/>
          <a:stretch>
            <a:fillRect/>
          </a:stretch>
        </p:blipFill>
        <p:spPr bwMode="auto">
          <a:xfrm>
            <a:off x="533400" y="1371600"/>
            <a:ext cx="4107712" cy="2895600"/>
          </a:xfrm>
          <a:prstGeom prst="rect">
            <a:avLst/>
          </a:prstGeom>
          <a:noFill/>
          <a:ln w="9525">
            <a:noFill/>
            <a:miter lim="800000"/>
            <a:headEnd/>
            <a:tailEnd/>
          </a:ln>
        </p:spPr>
      </p:pic>
      <p:sp>
        <p:nvSpPr>
          <p:cNvPr id="5" name="Rectangle 4"/>
          <p:cNvSpPr/>
          <p:nvPr/>
        </p:nvSpPr>
        <p:spPr>
          <a:xfrm>
            <a:off x="914400" y="4572000"/>
            <a:ext cx="3429000" cy="923330"/>
          </a:xfrm>
          <a:prstGeom prst="rect">
            <a:avLst/>
          </a:prstGeom>
        </p:spPr>
        <p:txBody>
          <a:bodyPr wrap="square">
            <a:spAutoFit/>
          </a:bodyPr>
          <a:lstStyle/>
          <a:p>
            <a:r>
              <a:rPr lang="en-US" dirty="0" smtClean="0"/>
              <a:t>The IC50 for the hSIRT3 enzyme is 36.7 </a:t>
            </a:r>
            <a:r>
              <a:rPr lang="en-US" dirty="0" err="1" smtClean="0"/>
              <a:t>uM</a:t>
            </a:r>
            <a:r>
              <a:rPr lang="en-US" dirty="0" smtClean="0"/>
              <a:t>, and that of the hSIRT1 enzyme is 68.1 </a:t>
            </a:r>
            <a:r>
              <a:rPr lang="en-US" dirty="0" err="1" smtClean="0"/>
              <a:t>uM</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Mechanism of </a:t>
            </a:r>
            <a:r>
              <a:rPr lang="en-US" sz="2700" b="1" dirty="0" err="1" smtClean="0">
                <a:ea typeface="+mj-ea"/>
                <a:cs typeface="Arial" pitchFamily="34" charset="0"/>
              </a:rPr>
              <a:t>Sirtuin</a:t>
            </a:r>
            <a:r>
              <a:rPr lang="en-US" sz="2700" b="1" dirty="0" smtClean="0">
                <a:ea typeface="+mj-ea"/>
                <a:cs typeface="Arial" pitchFamily="34" charset="0"/>
              </a:rPr>
              <a:t> inhibition by NAM</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68" name="Group 67"/>
          <p:cNvGrpSpPr/>
          <p:nvPr/>
        </p:nvGrpSpPr>
        <p:grpSpPr>
          <a:xfrm>
            <a:off x="1981200" y="1447800"/>
            <a:ext cx="6705600" cy="5029200"/>
            <a:chOff x="1981200" y="1447800"/>
            <a:chExt cx="6705600" cy="5029200"/>
          </a:xfrm>
        </p:grpSpPr>
        <p:grpSp>
          <p:nvGrpSpPr>
            <p:cNvPr id="57"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Inhibition effect of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4" name="Rectangle 3"/>
          <p:cNvSpPr/>
          <p:nvPr/>
        </p:nvSpPr>
        <p:spPr>
          <a:xfrm>
            <a:off x="6400800" y="1905000"/>
            <a:ext cx="152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2133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2133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1676400"/>
            <a:ext cx="228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32" name="Picture 28"/>
          <p:cNvPicPr>
            <a:picLocks noChangeAspect="1" noChangeArrowheads="1"/>
          </p:cNvPicPr>
          <p:nvPr/>
        </p:nvPicPr>
        <p:blipFill>
          <a:blip r:embed="rId3"/>
          <a:srcRect/>
          <a:stretch>
            <a:fillRect/>
          </a:stretch>
        </p:blipFill>
        <p:spPr bwMode="auto">
          <a:xfrm>
            <a:off x="242888" y="1004888"/>
            <a:ext cx="8658225" cy="4848225"/>
          </a:xfrm>
          <a:prstGeom prst="rect">
            <a:avLst/>
          </a:prstGeom>
          <a:noFill/>
          <a:ln w="9525">
            <a:noFill/>
            <a:miter lim="800000"/>
            <a:headEnd/>
            <a:tailEnd/>
          </a:ln>
          <a:effectLst/>
        </p:spPr>
      </p:pic>
      <p:sp>
        <p:nvSpPr>
          <p:cNvPr id="38" name="Oval 37"/>
          <p:cNvSpPr/>
          <p:nvPr/>
        </p:nvSpPr>
        <p:spPr>
          <a:xfrm>
            <a:off x="3276600" y="2971800"/>
            <a:ext cx="2743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3124200"/>
            <a:ext cx="2438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analogs inhibition effect of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22529" name="Picture 1"/>
          <p:cNvPicPr>
            <a:picLocks noChangeAspect="1" noChangeArrowheads="1"/>
          </p:cNvPicPr>
          <p:nvPr/>
        </p:nvPicPr>
        <p:blipFill>
          <a:blip r:embed="rId2"/>
          <a:srcRect/>
          <a:stretch>
            <a:fillRect/>
          </a:stretch>
        </p:blipFill>
        <p:spPr bwMode="auto">
          <a:xfrm>
            <a:off x="381000" y="838200"/>
            <a:ext cx="8319304" cy="1752600"/>
          </a:xfrm>
          <a:prstGeom prst="rect">
            <a:avLst/>
          </a:prstGeom>
          <a:noFill/>
          <a:ln w="9525">
            <a:noFill/>
            <a:miter lim="800000"/>
            <a:headEnd/>
            <a:tailEnd/>
          </a:ln>
          <a:effectLst/>
        </p:spPr>
      </p:pic>
      <p:sp>
        <p:nvSpPr>
          <p:cNvPr id="4" name="TextBox 3"/>
          <p:cNvSpPr txBox="1"/>
          <p:nvPr/>
        </p:nvSpPr>
        <p:spPr>
          <a:xfrm>
            <a:off x="304800" y="2743200"/>
            <a:ext cx="8610600" cy="923330"/>
          </a:xfrm>
          <a:prstGeom prst="rect">
            <a:avLst/>
          </a:prstGeom>
          <a:noFill/>
        </p:spPr>
        <p:txBody>
          <a:bodyPr wrap="square" rtlCol="0">
            <a:spAutoFit/>
          </a:bodyPr>
          <a:lstStyle/>
          <a:p>
            <a:r>
              <a:rPr lang="en-US" dirty="0" smtClean="0">
                <a:solidFill>
                  <a:srgbClr val="FF0000"/>
                </a:solidFill>
              </a:rPr>
              <a:t>Combined with the other 6 molecules (Ex-527, </a:t>
            </a:r>
            <a:r>
              <a:rPr lang="en-US" dirty="0" err="1" smtClean="0">
                <a:solidFill>
                  <a:srgbClr val="FF0000"/>
                </a:solidFill>
              </a:rPr>
              <a:t>Salermide</a:t>
            </a:r>
            <a:r>
              <a:rPr lang="en-US" dirty="0" smtClean="0">
                <a:solidFill>
                  <a:srgbClr val="FF0000"/>
                </a:solidFill>
              </a:rPr>
              <a:t>, AC93253, </a:t>
            </a:r>
            <a:r>
              <a:rPr lang="en-US" dirty="0" err="1" smtClean="0">
                <a:solidFill>
                  <a:srgbClr val="FF0000"/>
                </a:solidFill>
              </a:rPr>
              <a:t>CamBridge</a:t>
            </a:r>
            <a:r>
              <a:rPr lang="en-US" dirty="0" smtClean="0">
                <a:solidFill>
                  <a:srgbClr val="FF0000"/>
                </a:solidFill>
              </a:rPr>
              <a:t>  5281087, 4102009, 9147724), it is possible to present the correlation  MMGBSA vs. Experimental data here. We can show what we have done and what will be improved for the long term.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Outline</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3" name="TextBox 2"/>
          <p:cNvSpPr txBox="1"/>
          <p:nvPr/>
        </p:nvSpPr>
        <p:spPr>
          <a:xfrm>
            <a:off x="533400" y="990600"/>
            <a:ext cx="5334602" cy="3724096"/>
          </a:xfrm>
          <a:prstGeom prst="rect">
            <a:avLst/>
          </a:prstGeom>
          <a:noFill/>
        </p:spPr>
        <p:txBody>
          <a:bodyPr wrap="none" rtlCol="0">
            <a:spAutoFit/>
          </a:bodyPr>
          <a:lstStyle/>
          <a:p>
            <a:pPr>
              <a:buFont typeface="Wingdings" pitchFamily="2" charset="2"/>
              <a:buChar char="Ø"/>
            </a:pPr>
            <a:r>
              <a:rPr lang="en-US" dirty="0" smtClean="0"/>
              <a:t> Background </a:t>
            </a:r>
          </a:p>
          <a:p>
            <a:pPr marL="398463">
              <a:buFont typeface="Wingdings" pitchFamily="2" charset="2"/>
              <a:buChar char="Ø"/>
            </a:pPr>
            <a:r>
              <a:rPr lang="en-US" sz="1600" dirty="0" smtClean="0"/>
              <a:t> Aging, </a:t>
            </a:r>
            <a:r>
              <a:rPr lang="en-US" sz="1600" dirty="0" err="1" smtClean="0"/>
              <a:t>Sirtuins</a:t>
            </a:r>
            <a:endParaRPr lang="en-US" sz="1600" dirty="0" smtClean="0"/>
          </a:p>
          <a:p>
            <a:pPr marL="398463">
              <a:buFont typeface="Wingdings" pitchFamily="2" charset="2"/>
              <a:buChar char="Ø"/>
            </a:pPr>
            <a:r>
              <a:rPr lang="en-US" sz="1600" dirty="0" smtClean="0"/>
              <a:t> Importance of SIRT3</a:t>
            </a:r>
          </a:p>
          <a:p>
            <a:pPr marL="398463">
              <a:buFont typeface="Wingdings" pitchFamily="2" charset="2"/>
              <a:buChar char="Ø"/>
            </a:pPr>
            <a:r>
              <a:rPr lang="en-US" sz="1600" dirty="0" smtClean="0"/>
              <a:t> Target novel inhibitor of SIRT3</a:t>
            </a:r>
          </a:p>
          <a:p>
            <a:pPr marL="398463">
              <a:buFont typeface="Wingdings" pitchFamily="2" charset="2"/>
              <a:buChar char="Ø"/>
            </a:pPr>
            <a:r>
              <a:rPr lang="en-US" sz="1600" dirty="0" smtClean="0"/>
              <a:t> Inhibition modes </a:t>
            </a:r>
          </a:p>
          <a:p>
            <a:pPr>
              <a:buFont typeface="Wingdings" pitchFamily="2" charset="2"/>
              <a:buChar char="Ø"/>
            </a:pPr>
            <a:r>
              <a:rPr lang="en-US" dirty="0" smtClean="0"/>
              <a:t> Mechanism of </a:t>
            </a:r>
            <a:r>
              <a:rPr lang="en-US" dirty="0" err="1" smtClean="0"/>
              <a:t>Sirtuins</a:t>
            </a:r>
            <a:r>
              <a:rPr lang="en-US" dirty="0" smtClean="0"/>
              <a:t> </a:t>
            </a:r>
            <a:r>
              <a:rPr lang="en-US" dirty="0" err="1" smtClean="0"/>
              <a:t>Deacetylase</a:t>
            </a:r>
            <a:r>
              <a:rPr lang="en-US" dirty="0" smtClean="0"/>
              <a:t> Reaction</a:t>
            </a:r>
          </a:p>
          <a:p>
            <a:pPr>
              <a:buFont typeface="Wingdings" pitchFamily="2" charset="2"/>
              <a:buChar char="Ø"/>
            </a:pPr>
            <a:r>
              <a:rPr lang="en-US" dirty="0" smtClean="0"/>
              <a:t> Methods</a:t>
            </a:r>
          </a:p>
          <a:p>
            <a:pPr>
              <a:buFont typeface="Wingdings" pitchFamily="2" charset="2"/>
              <a:buChar char="Ø"/>
            </a:pPr>
            <a:r>
              <a:rPr lang="en-US" dirty="0" smtClean="0"/>
              <a:t> Results from Wet Lab</a:t>
            </a:r>
          </a:p>
          <a:p>
            <a:pPr marL="398463">
              <a:buFont typeface="Wingdings" pitchFamily="2" charset="2"/>
              <a:buChar char="Ø"/>
            </a:pPr>
            <a:r>
              <a:rPr lang="en-US" sz="1600" dirty="0" smtClean="0"/>
              <a:t> NAM noncompetitively inhibits hSIRT1</a:t>
            </a:r>
          </a:p>
          <a:p>
            <a:pPr marL="398463">
              <a:buFont typeface="Wingdings" pitchFamily="2" charset="2"/>
              <a:buChar char="Ø"/>
            </a:pPr>
            <a:r>
              <a:rPr lang="en-US" sz="1600" dirty="0" smtClean="0"/>
              <a:t> NAM competitively inhibits hSIRT3</a:t>
            </a:r>
          </a:p>
          <a:p>
            <a:pPr marL="398463">
              <a:buFont typeface="Wingdings" pitchFamily="2" charset="2"/>
              <a:buChar char="Ø"/>
            </a:pPr>
            <a:r>
              <a:rPr lang="en-US" sz="1600" dirty="0" smtClean="0"/>
              <a:t> </a:t>
            </a:r>
            <a:r>
              <a:rPr lang="en-US" sz="1600" dirty="0" err="1" smtClean="0"/>
              <a:t>IsoNAM</a:t>
            </a:r>
            <a:r>
              <a:rPr lang="en-US" sz="1600" dirty="0" smtClean="0"/>
              <a:t> is a weak inhibitor for both hSIRT1 and hSIRT3</a:t>
            </a:r>
          </a:p>
          <a:p>
            <a:pPr marL="398463">
              <a:buFont typeface="Wingdings" pitchFamily="2" charset="2"/>
              <a:buChar char="Ø"/>
            </a:pPr>
            <a:r>
              <a:rPr lang="en-US" sz="1600" dirty="0" smtClean="0"/>
              <a:t> Potent inhibitor of hSIRT3</a:t>
            </a:r>
          </a:p>
          <a:p>
            <a:pPr>
              <a:buFont typeface="Wingdings" pitchFamily="2" charset="2"/>
              <a:buChar char="Ø"/>
            </a:pPr>
            <a:r>
              <a:rPr lang="en-US" dirty="0" smtClean="0"/>
              <a:t> Results from Simulation</a:t>
            </a:r>
          </a:p>
          <a:p>
            <a:pPr>
              <a:buFont typeface="Wingdings" pitchFamily="2" charset="2"/>
              <a:buChar char="Ø"/>
            </a:pPr>
            <a:r>
              <a:rPr lang="en-US" dirty="0" smtClean="0"/>
              <a:t> Future Direction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a:t>
            </a:r>
          </a:p>
          <a:p>
            <a:pPr marL="571500" indent="-457200">
              <a:buFont typeface="+mj-lt"/>
              <a:buAutoNum type="arabicPeriod"/>
              <a:defRPr/>
            </a:pPr>
            <a:r>
              <a:rPr lang="en-US" dirty="0" smtClean="0"/>
              <a:t>MM-GBSA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xmlns="" val="1277429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381000" y="838200"/>
            <a:ext cx="4851365" cy="5690670"/>
          </a:xfrm>
          <a:prstGeom prst="rect">
            <a:avLst/>
          </a:prstGeom>
        </p:spPr>
      </p:pic>
      <p:sp>
        <p:nvSpPr>
          <p:cNvPr id="7" name="Content Placeholder 2"/>
          <p:cNvSpPr>
            <a:spLocks noGrp="1"/>
          </p:cNvSpPr>
          <p:nvPr>
            <p:ph idx="1"/>
          </p:nvPr>
        </p:nvSpPr>
        <p:spPr>
          <a:xfrm>
            <a:off x="5562600" y="1524000"/>
            <a:ext cx="2888308" cy="4433627"/>
          </a:xfrm>
        </p:spPr>
        <p:txBody>
          <a:bodyPr>
            <a:normAutofit fontScale="70000" lnSpcReduction="20000"/>
          </a:bodyPr>
          <a:lstStyle/>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Tree>
    <p:extLst>
      <p:ext uri="{BB962C8B-B14F-4D97-AF65-F5344CB8AC3E}">
        <p14:creationId xmlns:p14="http://schemas.microsoft.com/office/powerpoint/2010/main" xmlns="" val="807672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xmlns="" val="213138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normAutofit/>
          </a:bodyPr>
          <a:lstStyle/>
          <a:p>
            <a:r>
              <a:rPr lang="en-US" sz="2800" dirty="0" smtClean="0"/>
              <a:t>Do not need because of new SIRT3 crystal structure with </a:t>
            </a:r>
            <a:r>
              <a:rPr lang="en-US" sz="2800" dirty="0" err="1" smtClean="0"/>
              <a:t>Carba</a:t>
            </a:r>
            <a:r>
              <a:rPr lang="en-US" sz="2800" dirty="0" smtClean="0"/>
              <a:t>-NAD in AC pocket has loop closed in proper formation near C pocket.</a:t>
            </a:r>
            <a:endParaRPr lang="en-US" sz="2800" dirty="0"/>
          </a:p>
        </p:txBody>
      </p:sp>
      <p:pic>
        <p:nvPicPr>
          <p:cNvPr id="4" name="Picture 3"/>
          <p:cNvPicPr>
            <a:picLocks noChangeAspect="1"/>
          </p:cNvPicPr>
          <p:nvPr/>
        </p:nvPicPr>
        <p:blipFill>
          <a:blip r:embed="rId3"/>
          <a:stretch>
            <a:fillRect/>
          </a:stretch>
        </p:blipFill>
        <p:spPr>
          <a:xfrm>
            <a:off x="4521200" y="3378200"/>
            <a:ext cx="101600" cy="101600"/>
          </a:xfrm>
          <a:prstGeom prst="rect">
            <a:avLst/>
          </a:prstGeom>
        </p:spPr>
      </p:pic>
      <p:pic>
        <p:nvPicPr>
          <p:cNvPr id="5" name="Picture 4"/>
          <p:cNvPicPr>
            <a:picLocks noChangeAspect="1"/>
          </p:cNvPicPr>
          <p:nvPr/>
        </p:nvPicPr>
        <p:blipFill>
          <a:blip r:embed="rId3"/>
          <a:stretch>
            <a:fillRect/>
          </a:stretch>
        </p:blipFill>
        <p:spPr>
          <a:xfrm>
            <a:off x="4521200" y="3378200"/>
            <a:ext cx="101600" cy="101600"/>
          </a:xfrm>
          <a:prstGeom prst="rect">
            <a:avLst/>
          </a:prstGeom>
        </p:spPr>
      </p:pic>
      <p:pic>
        <p:nvPicPr>
          <p:cNvPr id="6" name="Picture 5"/>
          <p:cNvPicPr>
            <a:picLocks noChangeAspect="1"/>
          </p:cNvPicPr>
          <p:nvPr/>
        </p:nvPicPr>
        <p:blipFill>
          <a:blip r:embed="rId4"/>
          <a:stretch>
            <a:fillRect/>
          </a:stretch>
        </p:blipFill>
        <p:spPr>
          <a:xfrm>
            <a:off x="1828800" y="2514600"/>
            <a:ext cx="4953000" cy="3737470"/>
          </a:xfrm>
          <a:prstGeom prst="rect">
            <a:avLst/>
          </a:prstGeom>
        </p:spPr>
      </p:pic>
    </p:spTree>
    <p:extLst>
      <p:ext uri="{BB962C8B-B14F-4D97-AF65-F5344CB8AC3E}">
        <p14:creationId xmlns:p14="http://schemas.microsoft.com/office/powerpoint/2010/main" xmlns="" val="4185783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lnSpcReduction="10000"/>
          </a:bodyPr>
          <a:lstStyle/>
          <a:p>
            <a:r>
              <a:rPr lang="en-US" dirty="0" smtClean="0"/>
              <a:t>Standard docking with Glide</a:t>
            </a:r>
          </a:p>
          <a:p>
            <a:pPr lvl="1"/>
            <a:r>
              <a:rPr lang="en-US" dirty="0" smtClean="0"/>
              <a:t>Heuristic docking score optimized for finding correct ligand pose rather than correlation to </a:t>
            </a:r>
            <a:r>
              <a:rPr lang="en-US" dirty="0"/>
              <a:t>absolute </a:t>
            </a:r>
            <a:r>
              <a:rPr lang="en-US" dirty="0" smtClean="0"/>
              <a:t>∆</a:t>
            </a:r>
            <a:r>
              <a:rPr lang="en-US" dirty="0" err="1" smtClean="0"/>
              <a:t>G</a:t>
            </a:r>
            <a:r>
              <a:rPr lang="en-US" baseline="-25000" dirty="0" err="1" smtClean="0"/>
              <a:t>bind</a:t>
            </a:r>
            <a:r>
              <a:rPr lang="en-US" dirty="0" smtClean="0"/>
              <a:t> </a:t>
            </a:r>
          </a:p>
          <a:p>
            <a:r>
              <a:rPr lang="en-US" dirty="0" smtClean="0"/>
              <a:t>MM-GBSA</a:t>
            </a:r>
          </a:p>
          <a:p>
            <a:pPr lvl="1"/>
            <a:r>
              <a:rPr lang="en-US" dirty="0" smtClean="0"/>
              <a:t>∆</a:t>
            </a:r>
            <a:r>
              <a:rPr lang="en-US" dirty="0" err="1"/>
              <a:t>G</a:t>
            </a:r>
            <a:r>
              <a:rPr lang="en-US" baseline="-25000" dirty="0" err="1"/>
              <a:t>bind</a:t>
            </a:r>
            <a:r>
              <a:rPr lang="en-US" dirty="0"/>
              <a:t> = ∆E</a:t>
            </a:r>
            <a:r>
              <a:rPr lang="en-US" baseline="-25000" dirty="0"/>
              <a:t>MM</a:t>
            </a:r>
            <a:r>
              <a:rPr lang="en-US" dirty="0"/>
              <a:t> - ∆G</a:t>
            </a:r>
            <a:r>
              <a:rPr lang="en-US" baseline="-25000" dirty="0"/>
              <a:t>SOLV</a:t>
            </a:r>
            <a:r>
              <a:rPr lang="en-US" dirty="0"/>
              <a:t> + ∆</a:t>
            </a:r>
            <a:r>
              <a:rPr lang="en-US" dirty="0" smtClean="0"/>
              <a:t>G</a:t>
            </a:r>
            <a:r>
              <a:rPr lang="en-US" baseline="-25000" dirty="0" smtClean="0"/>
              <a:t>SA</a:t>
            </a:r>
            <a:r>
              <a:rPr lang="en-US" dirty="0" smtClean="0"/>
              <a:t>   </a:t>
            </a:r>
          </a:p>
          <a:p>
            <a:pPr lvl="1"/>
            <a:r>
              <a:rPr lang="en-US" dirty="0" smtClean="0"/>
              <a:t>Improve by linear regression to experiment</a:t>
            </a:r>
          </a:p>
          <a:p>
            <a:pPr lvl="1"/>
            <a:r>
              <a:rPr lang="en-US" dirty="0" smtClean="0"/>
              <a:t>Best case scenario R</a:t>
            </a:r>
            <a:r>
              <a:rPr lang="en-US" baseline="30000" dirty="0" smtClean="0"/>
              <a:t>2</a:t>
            </a:r>
            <a:r>
              <a:rPr lang="en-US" dirty="0" smtClean="0"/>
              <a:t> ~ 0.8, typical R</a:t>
            </a:r>
            <a:r>
              <a:rPr lang="en-US" baseline="30000" dirty="0" smtClean="0"/>
              <a:t>2</a:t>
            </a:r>
            <a:r>
              <a:rPr lang="en-US" dirty="0" smtClean="0"/>
              <a:t>~0.3</a:t>
            </a:r>
          </a:p>
          <a:p>
            <a:pPr lvl="1"/>
            <a:r>
              <a:rPr lang="en-US" dirty="0" smtClean="0"/>
              <a:t>Benefits:  fast, so can scan huge library, better than docking score alone</a:t>
            </a:r>
          </a:p>
          <a:p>
            <a:pPr lvl="1"/>
            <a:r>
              <a:rPr lang="en-US" dirty="0" smtClean="0"/>
              <a:t>Limitations:  Does not include entropy, ligand or protein reorganization energy, explicit waters, etc.</a:t>
            </a:r>
          </a:p>
        </p:txBody>
      </p:sp>
    </p:spTree>
    <p:extLst>
      <p:ext uri="{BB962C8B-B14F-4D97-AF65-F5344CB8AC3E}">
        <p14:creationId xmlns:p14="http://schemas.microsoft.com/office/powerpoint/2010/main" xmlns="" val="296619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a:bodyPr>
          <a:lstStyle/>
          <a:p>
            <a:r>
              <a:rPr lang="en-US" dirty="0" smtClean="0"/>
              <a:t>Induced Fit + MM-GBSA</a:t>
            </a:r>
          </a:p>
          <a:p>
            <a:pPr lvl="1"/>
            <a:r>
              <a:rPr lang="en-US" dirty="0" smtClean="0"/>
              <a:t>Improves docking by allowing for receptor side chain and backbone flexibility, but may add noise</a:t>
            </a:r>
          </a:p>
          <a:p>
            <a:r>
              <a:rPr lang="en-US" dirty="0" smtClean="0"/>
              <a:t>LIA  (linear interaction approximation)</a:t>
            </a:r>
          </a:p>
          <a:p>
            <a:pPr lvl="1"/>
            <a:r>
              <a:rPr lang="el-GR" sz="2400" b="1" dirty="0"/>
              <a:t>Δ</a:t>
            </a:r>
            <a:r>
              <a:rPr lang="el-GR" sz="2400" dirty="0"/>
              <a:t>G = </a:t>
            </a:r>
            <a:r>
              <a:rPr lang="el-GR" sz="2400" b="1" dirty="0"/>
              <a:t>α </a:t>
            </a:r>
            <a:r>
              <a:rPr lang="el-GR" sz="2400" dirty="0"/>
              <a:t>(&lt;</a:t>
            </a:r>
            <a:r>
              <a:rPr lang="el-GR" sz="2400" dirty="0" smtClean="0"/>
              <a:t>U</a:t>
            </a:r>
            <a:r>
              <a:rPr lang="el-GR" sz="2400" baseline="30000" dirty="0" smtClean="0"/>
              <a:t>b</a:t>
            </a:r>
            <a:r>
              <a:rPr lang="da-DK" sz="2400" baseline="-25000" dirty="0" err="1" smtClean="0"/>
              <a:t>vdw</a:t>
            </a:r>
            <a:r>
              <a:rPr lang="da-DK" sz="2400" dirty="0"/>
              <a:t>&gt; – &lt;</a:t>
            </a:r>
            <a:r>
              <a:rPr lang="da-DK" sz="2400" dirty="0" smtClean="0"/>
              <a:t>U</a:t>
            </a:r>
            <a:r>
              <a:rPr lang="da-DK" sz="2400" baseline="30000" dirty="0" smtClean="0"/>
              <a:t>f</a:t>
            </a:r>
            <a:r>
              <a:rPr lang="pl-PL" sz="2400" baseline="-25000" dirty="0" err="1" smtClean="0"/>
              <a:t>vdw</a:t>
            </a:r>
            <a:r>
              <a:rPr lang="pl-PL" sz="2400" dirty="0" smtClean="0"/>
              <a:t> </a:t>
            </a:r>
            <a:r>
              <a:rPr lang="pl-PL" sz="2400" dirty="0"/>
              <a:t>&gt;) + </a:t>
            </a:r>
            <a:r>
              <a:rPr lang="pl-PL" sz="2400" b="1" dirty="0"/>
              <a:t>β </a:t>
            </a:r>
            <a:r>
              <a:rPr lang="pl-PL" sz="2400" dirty="0"/>
              <a:t>(&lt;</a:t>
            </a:r>
            <a:r>
              <a:rPr lang="pl-PL" sz="2400" dirty="0" err="1" smtClean="0"/>
              <a:t>U</a:t>
            </a:r>
            <a:r>
              <a:rPr lang="pl-PL" sz="2400" baseline="30000" dirty="0" err="1" smtClean="0"/>
              <a:t>b</a:t>
            </a:r>
            <a:r>
              <a:rPr lang="cs-CZ" sz="2400" baseline="-25000" dirty="0" err="1" smtClean="0"/>
              <a:t>elec</a:t>
            </a:r>
            <a:r>
              <a:rPr lang="cs-CZ" sz="2400" dirty="0" smtClean="0"/>
              <a:t> </a:t>
            </a:r>
            <a:r>
              <a:rPr lang="cs-CZ" sz="2400" dirty="0"/>
              <a:t>&gt; -</a:t>
            </a:r>
            <a:r>
              <a:rPr lang="cs-CZ" sz="2400" dirty="0" smtClean="0"/>
              <a:t>&lt;U</a:t>
            </a:r>
            <a:r>
              <a:rPr lang="cs-CZ" sz="2400" baseline="30000" dirty="0" smtClean="0"/>
              <a:t>f</a:t>
            </a:r>
            <a:r>
              <a:rPr lang="el-GR" sz="2400" baseline="-25000" dirty="0" smtClean="0"/>
              <a:t>elec</a:t>
            </a:r>
            <a:r>
              <a:rPr lang="el-GR" sz="2400" dirty="0"/>
              <a:t>&gt;) </a:t>
            </a:r>
            <a:r>
              <a:rPr lang="el-GR" sz="2400" dirty="0" smtClean="0"/>
              <a:t>+ </a:t>
            </a:r>
            <a:r>
              <a:rPr lang="en-US" sz="2400" dirty="0" smtClean="0"/>
              <a:t/>
            </a:r>
            <a:br>
              <a:rPr lang="en-US" sz="2400" dirty="0" smtClean="0"/>
            </a:br>
            <a:r>
              <a:rPr lang="en-US" sz="2400" dirty="0" smtClean="0"/>
              <a:t>          </a:t>
            </a:r>
            <a:r>
              <a:rPr lang="el-GR" sz="2400" b="1" dirty="0" smtClean="0"/>
              <a:t>γ </a:t>
            </a:r>
            <a:r>
              <a:rPr lang="el-GR" sz="2400" dirty="0"/>
              <a:t>(&lt;</a:t>
            </a:r>
            <a:r>
              <a:rPr lang="el-GR" sz="2400" dirty="0" smtClean="0"/>
              <a:t>U</a:t>
            </a:r>
            <a:r>
              <a:rPr lang="el-GR" sz="2400" baseline="30000" dirty="0" smtClean="0"/>
              <a:t>b</a:t>
            </a:r>
            <a:r>
              <a:rPr lang="cs-CZ" sz="2400" baseline="-25000" dirty="0" err="1" smtClean="0"/>
              <a:t>cav</a:t>
            </a:r>
            <a:r>
              <a:rPr lang="cs-CZ" sz="2400" dirty="0"/>
              <a:t>&gt; – &lt;</a:t>
            </a:r>
            <a:r>
              <a:rPr lang="cs-CZ" sz="2400" dirty="0" err="1" smtClean="0"/>
              <a:t>U</a:t>
            </a:r>
            <a:r>
              <a:rPr lang="cs-CZ" sz="2400" baseline="30000" dirty="0" err="1" smtClean="0"/>
              <a:t>f</a:t>
            </a:r>
            <a:r>
              <a:rPr lang="cs-CZ" sz="2400" baseline="-25000" dirty="0" err="1" smtClean="0"/>
              <a:t>cav</a:t>
            </a:r>
            <a:r>
              <a:rPr lang="cs-CZ" sz="2400" dirty="0"/>
              <a:t>&gt;</a:t>
            </a:r>
            <a:r>
              <a:rPr lang="cs-CZ" sz="2400" dirty="0" smtClean="0"/>
              <a:t>)</a:t>
            </a:r>
          </a:p>
          <a:p>
            <a:pPr lvl="1"/>
            <a:r>
              <a:rPr lang="cs-CZ" sz="2400" dirty="0" smtClean="0"/>
              <a:t>A </a:t>
            </a:r>
            <a:r>
              <a:rPr lang="cs-CZ" sz="2400" dirty="0" err="1" smtClean="0"/>
              <a:t>linear</a:t>
            </a:r>
            <a:r>
              <a:rPr lang="cs-CZ" sz="2400" dirty="0" smtClean="0"/>
              <a:t> response </a:t>
            </a:r>
            <a:r>
              <a:rPr lang="cs-CZ" sz="2400" dirty="0" err="1" smtClean="0"/>
              <a:t>method</a:t>
            </a:r>
            <a:r>
              <a:rPr lang="cs-CZ" sz="2400" dirty="0" smtClean="0"/>
              <a:t> (LRM) </a:t>
            </a:r>
            <a:r>
              <a:rPr lang="cs-CZ" sz="2400" dirty="0" err="1" smtClean="0"/>
              <a:t>similar</a:t>
            </a:r>
            <a:r>
              <a:rPr lang="cs-CZ" sz="2400" dirty="0" smtClean="0"/>
              <a:t> to LIE.  </a:t>
            </a:r>
          </a:p>
          <a:p>
            <a:pPr lvl="1"/>
            <a:r>
              <a:rPr lang="cs-CZ" sz="2400" dirty="0" err="1" smtClean="0"/>
              <a:t>Multiple</a:t>
            </a:r>
            <a:r>
              <a:rPr lang="cs-CZ" sz="2400" dirty="0" smtClean="0"/>
              <a:t> </a:t>
            </a:r>
            <a:r>
              <a:rPr lang="cs-CZ" sz="2400" dirty="0" err="1" smtClean="0"/>
              <a:t>linear</a:t>
            </a:r>
            <a:r>
              <a:rPr lang="cs-CZ" sz="2400" dirty="0" smtClean="0"/>
              <a:t> </a:t>
            </a:r>
            <a:r>
              <a:rPr lang="cs-CZ" sz="2400" dirty="0" err="1" smtClean="0"/>
              <a:t>regression</a:t>
            </a:r>
            <a:r>
              <a:rPr lang="cs-CZ" sz="2400" dirty="0" smtClean="0"/>
              <a:t> (3 </a:t>
            </a:r>
            <a:r>
              <a:rPr lang="cs-CZ" sz="2400" dirty="0" err="1" smtClean="0"/>
              <a:t>terms</a:t>
            </a:r>
            <a:r>
              <a:rPr lang="cs-CZ" sz="2400" dirty="0" smtClean="0"/>
              <a:t>) </a:t>
            </a:r>
            <a:r>
              <a:rPr lang="cs-CZ" sz="2400" dirty="0" err="1" smtClean="0"/>
              <a:t>fitted</a:t>
            </a:r>
            <a:r>
              <a:rPr lang="cs-CZ" sz="2400" dirty="0" smtClean="0"/>
              <a:t> to </a:t>
            </a:r>
            <a:r>
              <a:rPr lang="cs-CZ" sz="2400" dirty="0" err="1" smtClean="0"/>
              <a:t>at</a:t>
            </a:r>
            <a:r>
              <a:rPr lang="cs-CZ" sz="2400" dirty="0" smtClean="0"/>
              <a:t> least </a:t>
            </a:r>
            <a:r>
              <a:rPr lang="cs-CZ" sz="2400" dirty="0"/>
              <a:t>5 </a:t>
            </a:r>
            <a:r>
              <a:rPr lang="cs-CZ" sz="2400" dirty="0" err="1" smtClean="0"/>
              <a:t>experimental</a:t>
            </a:r>
            <a:r>
              <a:rPr lang="cs-CZ" sz="2400" dirty="0"/>
              <a:t> </a:t>
            </a:r>
            <a:r>
              <a:rPr lang="cs-CZ" sz="2400" dirty="0" smtClean="0"/>
              <a:t>∆</a:t>
            </a:r>
            <a:r>
              <a:rPr lang="cs-CZ" sz="2400" dirty="0" err="1" smtClean="0"/>
              <a:t>G</a:t>
            </a:r>
            <a:r>
              <a:rPr lang="cs-CZ" sz="2400" baseline="-25000" dirty="0" err="1" smtClean="0"/>
              <a:t>bind</a:t>
            </a:r>
            <a:endParaRPr lang="en-US" sz="2400" dirty="0" smtClean="0"/>
          </a:p>
        </p:txBody>
      </p:sp>
    </p:spTree>
    <p:extLst>
      <p:ext uri="{BB962C8B-B14F-4D97-AF65-F5344CB8AC3E}">
        <p14:creationId xmlns:p14="http://schemas.microsoft.com/office/powerpoint/2010/main" xmlns="" val="410987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SIRT2 Inhibitors</a:t>
            </a:r>
            <a:endParaRPr lang="en-US" sz="2700" b="1" dirty="0">
              <a:latin typeface="+mn-lt"/>
            </a:endParaRPr>
          </a:p>
        </p:txBody>
      </p:sp>
      <p:pic>
        <p:nvPicPr>
          <p:cNvPr id="9" name="Picture 8"/>
          <p:cNvPicPr>
            <a:picLocks noChangeAspect="1"/>
          </p:cNvPicPr>
          <p:nvPr/>
        </p:nvPicPr>
        <p:blipFill>
          <a:blip r:embed="rId3"/>
          <a:stretch>
            <a:fillRect/>
          </a:stretch>
        </p:blipFill>
        <p:spPr>
          <a:xfrm>
            <a:off x="2362200" y="838200"/>
            <a:ext cx="3217254" cy="2873475"/>
          </a:xfrm>
          <a:prstGeom prst="rect">
            <a:avLst/>
          </a:prstGeom>
        </p:spPr>
      </p:pic>
      <p:pic>
        <p:nvPicPr>
          <p:cNvPr id="11" name="Picture 10"/>
          <p:cNvPicPr>
            <a:picLocks noChangeAspect="1"/>
          </p:cNvPicPr>
          <p:nvPr/>
        </p:nvPicPr>
        <p:blipFill>
          <a:blip r:embed="rId4"/>
          <a:stretch>
            <a:fillRect/>
          </a:stretch>
        </p:blipFill>
        <p:spPr>
          <a:xfrm>
            <a:off x="5715000" y="3810000"/>
            <a:ext cx="3217150" cy="2873382"/>
          </a:xfrm>
          <a:prstGeom prst="rect">
            <a:avLst/>
          </a:prstGeom>
        </p:spPr>
      </p:pic>
      <p:pic>
        <p:nvPicPr>
          <p:cNvPr id="12" name="Picture 11"/>
          <p:cNvPicPr>
            <a:picLocks noChangeAspect="1"/>
          </p:cNvPicPr>
          <p:nvPr/>
        </p:nvPicPr>
        <p:blipFill>
          <a:blip r:embed="rId5"/>
          <a:stretch>
            <a:fillRect/>
          </a:stretch>
        </p:blipFill>
        <p:spPr>
          <a:xfrm>
            <a:off x="5715000" y="838200"/>
            <a:ext cx="3225800" cy="2874604"/>
          </a:xfrm>
          <a:prstGeom prst="rect">
            <a:avLst/>
          </a:prstGeom>
        </p:spPr>
      </p:pic>
      <p:pic>
        <p:nvPicPr>
          <p:cNvPr id="13" name="Picture 12"/>
          <p:cNvPicPr>
            <a:picLocks noChangeAspect="1"/>
          </p:cNvPicPr>
          <p:nvPr/>
        </p:nvPicPr>
        <p:blipFill>
          <a:blip r:embed="rId6"/>
          <a:stretch>
            <a:fillRect/>
          </a:stretch>
        </p:blipFill>
        <p:spPr>
          <a:xfrm>
            <a:off x="228600" y="1143000"/>
            <a:ext cx="1916089" cy="1752600"/>
          </a:xfrm>
          <a:prstGeom prst="rect">
            <a:avLst/>
          </a:prstGeom>
        </p:spPr>
      </p:pic>
      <p:sp>
        <p:nvSpPr>
          <p:cNvPr id="14" name="TextBox 13"/>
          <p:cNvSpPr txBox="1"/>
          <p:nvPr/>
        </p:nvSpPr>
        <p:spPr>
          <a:xfrm>
            <a:off x="228600" y="5181600"/>
            <a:ext cx="1981200" cy="1077218"/>
          </a:xfrm>
          <a:prstGeom prst="rect">
            <a:avLst/>
          </a:prstGeom>
          <a:noFill/>
        </p:spPr>
        <p:txBody>
          <a:bodyPr wrap="square" rtlCol="0">
            <a:spAutoFit/>
          </a:bodyPr>
          <a:lstStyle/>
          <a:p>
            <a:r>
              <a:rPr lang="en-US" sz="1600" dirty="0" smtClean="0"/>
              <a:t>R = </a:t>
            </a:r>
            <a:r>
              <a:rPr lang="en-US" sz="1600" dirty="0" err="1" smtClean="0"/>
              <a:t>cyclopropyl</a:t>
            </a:r>
            <a:r>
              <a:rPr lang="en-US" sz="1600" dirty="0" smtClean="0"/>
              <a:t>, methyl, ethyl, propyl, </a:t>
            </a:r>
            <a:r>
              <a:rPr lang="en-US" sz="1600" dirty="0" err="1" smtClean="0"/>
              <a:t>bromo</a:t>
            </a:r>
            <a:r>
              <a:rPr lang="en-US" sz="1600" dirty="0" smtClean="0"/>
              <a:t>, </a:t>
            </a:r>
            <a:r>
              <a:rPr lang="en-US" sz="1600" dirty="0" err="1" smtClean="0"/>
              <a:t>fluoro</a:t>
            </a:r>
            <a:r>
              <a:rPr lang="en-US" sz="1600" dirty="0" smtClean="0"/>
              <a:t>,  </a:t>
            </a:r>
            <a:r>
              <a:rPr lang="en-US" sz="1600" dirty="0" err="1" smtClean="0"/>
              <a:t>iodo</a:t>
            </a:r>
            <a:r>
              <a:rPr lang="en-US" sz="1600" dirty="0" smtClean="0"/>
              <a:t>, nitrile, </a:t>
            </a:r>
            <a:r>
              <a:rPr lang="en-US" sz="1600" dirty="0" err="1" smtClean="0"/>
              <a:t>etc</a:t>
            </a:r>
            <a:endParaRPr lang="en-US" sz="1600" dirty="0"/>
          </a:p>
        </p:txBody>
      </p:sp>
      <p:pic>
        <p:nvPicPr>
          <p:cNvPr id="15" name="Picture 14"/>
          <p:cNvPicPr>
            <a:picLocks noChangeAspect="1"/>
          </p:cNvPicPr>
          <p:nvPr/>
        </p:nvPicPr>
        <p:blipFill>
          <a:blip r:embed="rId7"/>
          <a:stretch>
            <a:fillRect/>
          </a:stretch>
        </p:blipFill>
        <p:spPr>
          <a:xfrm>
            <a:off x="228600" y="2743200"/>
            <a:ext cx="2030083" cy="2438400"/>
          </a:xfrm>
          <a:prstGeom prst="rect">
            <a:avLst/>
          </a:prstGeom>
        </p:spPr>
      </p:pic>
      <p:sp>
        <p:nvSpPr>
          <p:cNvPr id="16" name="TextBox 15"/>
          <p:cNvSpPr txBox="1"/>
          <p:nvPr/>
        </p:nvSpPr>
        <p:spPr>
          <a:xfrm>
            <a:off x="152400" y="6544399"/>
            <a:ext cx="4072374" cy="276999"/>
          </a:xfrm>
          <a:prstGeom prst="rect">
            <a:avLst/>
          </a:prstGeom>
          <a:noFill/>
        </p:spPr>
        <p:txBody>
          <a:bodyPr wrap="none" rtlCol="0">
            <a:spAutoFit/>
          </a:bodyPr>
          <a:lstStyle/>
          <a:p>
            <a:r>
              <a:rPr lang="en-US" sz="1200" dirty="0" err="1" smtClean="0"/>
              <a:t>Uciechowska</a:t>
            </a:r>
            <a:r>
              <a:rPr lang="en-US" sz="1200" dirty="0" smtClean="0"/>
              <a:t>, </a:t>
            </a:r>
            <a:r>
              <a:rPr lang="en-US" sz="1200" dirty="0"/>
              <a:t>Jung</a:t>
            </a:r>
            <a:r>
              <a:rPr lang="en-US" sz="1200" dirty="0" smtClean="0"/>
              <a:t>, </a:t>
            </a:r>
            <a:r>
              <a:rPr lang="en-US" sz="1200" dirty="0" err="1" smtClean="0"/>
              <a:t>Sippl</a:t>
            </a:r>
            <a:r>
              <a:rPr lang="en-US" sz="1200" dirty="0" smtClean="0"/>
              <a:t>, </a:t>
            </a:r>
            <a:r>
              <a:rPr lang="en-US" sz="1200" dirty="0" err="1" smtClean="0"/>
              <a:t>et.al</a:t>
            </a:r>
            <a:r>
              <a:rPr lang="en-US" sz="1200" dirty="0" smtClean="0"/>
              <a:t>. </a:t>
            </a:r>
            <a:r>
              <a:rPr lang="en-US" sz="1200" i="1" dirty="0" err="1"/>
              <a:t>ChemMedChem</a:t>
            </a:r>
            <a:r>
              <a:rPr lang="en-US" sz="1200" dirty="0"/>
              <a:t> </a:t>
            </a:r>
            <a:r>
              <a:rPr lang="en-US" sz="1200" b="1" dirty="0"/>
              <a:t>2008</a:t>
            </a:r>
            <a:r>
              <a:rPr lang="en-US" sz="1200" dirty="0"/>
              <a:t>, </a:t>
            </a:r>
            <a:r>
              <a:rPr lang="en-US" sz="1200" i="1" dirty="0"/>
              <a:t>3</a:t>
            </a:r>
            <a:r>
              <a:rPr lang="en-US" sz="1200" dirty="0"/>
              <a:t>, 1965</a:t>
            </a:r>
            <a:r>
              <a:rPr lang="en-US" sz="1200" dirty="0" smtClean="0"/>
              <a:t>.</a:t>
            </a:r>
            <a:endParaRPr lang="en-US" sz="1200" dirty="0"/>
          </a:p>
        </p:txBody>
      </p:sp>
    </p:spTree>
    <p:extLst>
      <p:ext uri="{BB962C8B-B14F-4D97-AF65-F5344CB8AC3E}">
        <p14:creationId xmlns:p14="http://schemas.microsoft.com/office/powerpoint/2010/main" xmlns="" val="823233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SIRT3 Inhibitors</a:t>
            </a:r>
            <a:endParaRPr lang="en-US" sz="2700" b="1" dirty="0">
              <a:latin typeface="+mn-lt"/>
            </a:endParaRPr>
          </a:p>
        </p:txBody>
      </p:sp>
      <p:pic>
        <p:nvPicPr>
          <p:cNvPr id="6" name="Picture 5"/>
          <p:cNvPicPr>
            <a:picLocks noChangeAspect="1"/>
          </p:cNvPicPr>
          <p:nvPr/>
        </p:nvPicPr>
        <p:blipFill>
          <a:blip r:embed="rId3"/>
          <a:stretch>
            <a:fillRect/>
          </a:stretch>
        </p:blipFill>
        <p:spPr>
          <a:xfrm>
            <a:off x="1676400" y="838200"/>
            <a:ext cx="3260912" cy="2857500"/>
          </a:xfrm>
          <a:prstGeom prst="rect">
            <a:avLst/>
          </a:prstGeom>
        </p:spPr>
      </p:pic>
      <p:pic>
        <p:nvPicPr>
          <p:cNvPr id="7" name="Picture 6"/>
          <p:cNvPicPr>
            <a:picLocks noChangeAspect="1"/>
          </p:cNvPicPr>
          <p:nvPr/>
        </p:nvPicPr>
        <p:blipFill>
          <a:blip r:embed="rId4"/>
          <a:stretch>
            <a:fillRect/>
          </a:stretch>
        </p:blipFill>
        <p:spPr>
          <a:xfrm>
            <a:off x="5257800" y="838200"/>
            <a:ext cx="3276600" cy="2871247"/>
          </a:xfrm>
          <a:prstGeom prst="rect">
            <a:avLst/>
          </a:prstGeom>
        </p:spPr>
      </p:pic>
      <p:pic>
        <p:nvPicPr>
          <p:cNvPr id="8" name="Picture 7"/>
          <p:cNvPicPr>
            <a:picLocks noChangeAspect="1"/>
          </p:cNvPicPr>
          <p:nvPr/>
        </p:nvPicPr>
        <p:blipFill>
          <a:blip r:embed="rId5"/>
          <a:stretch>
            <a:fillRect/>
          </a:stretch>
        </p:blipFill>
        <p:spPr>
          <a:xfrm>
            <a:off x="5257800" y="3810000"/>
            <a:ext cx="3260912" cy="2857500"/>
          </a:xfrm>
          <a:prstGeom prst="rect">
            <a:avLst/>
          </a:prstGeom>
        </p:spPr>
      </p:pic>
      <p:pic>
        <p:nvPicPr>
          <p:cNvPr id="9" name="Picture 8"/>
          <p:cNvPicPr>
            <a:picLocks noChangeAspect="1"/>
          </p:cNvPicPr>
          <p:nvPr/>
        </p:nvPicPr>
        <p:blipFill>
          <a:blip r:embed="rId6"/>
          <a:stretch>
            <a:fillRect/>
          </a:stretch>
        </p:blipFill>
        <p:spPr>
          <a:xfrm>
            <a:off x="2819400" y="3810000"/>
            <a:ext cx="1981200" cy="1231556"/>
          </a:xfrm>
          <a:prstGeom prst="rect">
            <a:avLst/>
          </a:prstGeom>
        </p:spPr>
      </p:pic>
      <p:pic>
        <p:nvPicPr>
          <p:cNvPr id="10" name="Picture 9"/>
          <p:cNvPicPr>
            <a:picLocks noChangeAspect="1"/>
          </p:cNvPicPr>
          <p:nvPr/>
        </p:nvPicPr>
        <p:blipFill>
          <a:blip r:embed="rId7"/>
          <a:stretch>
            <a:fillRect/>
          </a:stretch>
        </p:blipFill>
        <p:spPr>
          <a:xfrm>
            <a:off x="2819400" y="5161392"/>
            <a:ext cx="1942261" cy="1676400"/>
          </a:xfrm>
          <a:prstGeom prst="rect">
            <a:avLst/>
          </a:prstGeom>
        </p:spPr>
      </p:pic>
      <p:pic>
        <p:nvPicPr>
          <p:cNvPr id="11" name="Picture 10"/>
          <p:cNvPicPr>
            <a:picLocks noChangeAspect="1"/>
          </p:cNvPicPr>
          <p:nvPr/>
        </p:nvPicPr>
        <p:blipFill>
          <a:blip r:embed="rId8"/>
          <a:stretch>
            <a:fillRect/>
          </a:stretch>
        </p:blipFill>
        <p:spPr>
          <a:xfrm>
            <a:off x="914400" y="5334000"/>
            <a:ext cx="1625351" cy="1358900"/>
          </a:xfrm>
          <a:prstGeom prst="rect">
            <a:avLst/>
          </a:prstGeom>
        </p:spPr>
      </p:pic>
      <p:sp>
        <p:nvSpPr>
          <p:cNvPr id="12" name="TextBox 11"/>
          <p:cNvSpPr txBox="1"/>
          <p:nvPr/>
        </p:nvSpPr>
        <p:spPr>
          <a:xfrm>
            <a:off x="457200" y="4191000"/>
            <a:ext cx="2192051" cy="923330"/>
          </a:xfrm>
          <a:prstGeom prst="rect">
            <a:avLst/>
          </a:prstGeom>
          <a:noFill/>
        </p:spPr>
        <p:txBody>
          <a:bodyPr wrap="none" rtlCol="0">
            <a:spAutoFit/>
          </a:bodyPr>
          <a:lstStyle/>
          <a:p>
            <a:r>
              <a:rPr lang="en-US" dirty="0" smtClean="0"/>
              <a:t>3 Tested High Affinity </a:t>
            </a:r>
          </a:p>
          <a:p>
            <a:r>
              <a:rPr lang="en-US" dirty="0" smtClean="0"/>
              <a:t>Ligands</a:t>
            </a:r>
            <a:r>
              <a:rPr lang="en-US" dirty="0"/>
              <a:t>:  Ex-527, </a:t>
            </a:r>
            <a:endParaRPr lang="en-US" dirty="0" smtClean="0"/>
          </a:p>
          <a:p>
            <a:r>
              <a:rPr lang="en-US" dirty="0" err="1" smtClean="0"/>
              <a:t>Salermide</a:t>
            </a:r>
            <a:r>
              <a:rPr lang="en-US" dirty="0"/>
              <a:t>, AC93253</a:t>
            </a:r>
          </a:p>
        </p:txBody>
      </p:sp>
    </p:spTree>
    <p:extLst>
      <p:ext uri="{BB962C8B-B14F-4D97-AF65-F5344CB8AC3E}">
        <p14:creationId xmlns:p14="http://schemas.microsoft.com/office/powerpoint/2010/main" xmlns="" val="3074809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457200"/>
            <a:ext cx="4140200" cy="3708669"/>
          </a:xfrm>
          <a:prstGeom prst="rect">
            <a:avLst/>
          </a:prstGeom>
        </p:spPr>
      </p:pic>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Inhibitors: Docking into 4FVT</a:t>
            </a:r>
            <a:endParaRPr lang="en-US" sz="2700" b="1" dirty="0">
              <a:latin typeface="+mn-lt"/>
            </a:endParaRPr>
          </a:p>
        </p:txBody>
      </p:sp>
      <p:pic>
        <p:nvPicPr>
          <p:cNvPr id="4" name="Picture 3"/>
          <p:cNvPicPr>
            <a:picLocks noChangeAspect="1"/>
          </p:cNvPicPr>
          <p:nvPr/>
        </p:nvPicPr>
        <p:blipFill>
          <a:blip r:embed="rId4"/>
          <a:stretch>
            <a:fillRect/>
          </a:stretch>
        </p:blipFill>
        <p:spPr>
          <a:xfrm>
            <a:off x="457200" y="3657600"/>
            <a:ext cx="3869074" cy="2743200"/>
          </a:xfrm>
          <a:prstGeom prst="rect">
            <a:avLst/>
          </a:prstGeom>
        </p:spPr>
      </p:pic>
      <p:pic>
        <p:nvPicPr>
          <p:cNvPr id="5" name="Picture 4"/>
          <p:cNvPicPr>
            <a:picLocks noChangeAspect="1"/>
          </p:cNvPicPr>
          <p:nvPr/>
        </p:nvPicPr>
        <p:blipFill>
          <a:blip r:embed="rId5"/>
          <a:stretch>
            <a:fillRect/>
          </a:stretch>
        </p:blipFill>
        <p:spPr>
          <a:xfrm>
            <a:off x="5334000" y="3505200"/>
            <a:ext cx="3276600" cy="3242397"/>
          </a:xfrm>
          <a:prstGeom prst="rect">
            <a:avLst/>
          </a:prstGeom>
        </p:spPr>
      </p:pic>
      <p:sp>
        <p:nvSpPr>
          <p:cNvPr id="13" name="TextBox 12"/>
          <p:cNvSpPr txBox="1"/>
          <p:nvPr/>
        </p:nvSpPr>
        <p:spPr>
          <a:xfrm>
            <a:off x="304800" y="4114800"/>
            <a:ext cx="1026280" cy="369332"/>
          </a:xfrm>
          <a:prstGeom prst="rect">
            <a:avLst/>
          </a:prstGeom>
          <a:noFill/>
        </p:spPr>
        <p:txBody>
          <a:bodyPr wrap="none" rtlCol="0">
            <a:spAutoFit/>
          </a:bodyPr>
          <a:lstStyle/>
          <a:p>
            <a:r>
              <a:rPr lang="en-US" dirty="0" smtClean="0"/>
              <a:t>AC93253</a:t>
            </a:r>
            <a:endParaRPr lang="en-US" dirty="0"/>
          </a:p>
        </p:txBody>
      </p:sp>
      <p:sp>
        <p:nvSpPr>
          <p:cNvPr id="14" name="TextBox 13"/>
          <p:cNvSpPr txBox="1"/>
          <p:nvPr/>
        </p:nvSpPr>
        <p:spPr>
          <a:xfrm>
            <a:off x="5334000" y="5638800"/>
            <a:ext cx="1123099" cy="369332"/>
          </a:xfrm>
          <a:prstGeom prst="rect">
            <a:avLst/>
          </a:prstGeom>
          <a:noFill/>
        </p:spPr>
        <p:txBody>
          <a:bodyPr wrap="none" rtlCol="0">
            <a:spAutoFit/>
          </a:bodyPr>
          <a:lstStyle/>
          <a:p>
            <a:r>
              <a:rPr lang="en-US" dirty="0" err="1" smtClean="0"/>
              <a:t>Salermide</a:t>
            </a:r>
            <a:endParaRPr lang="en-US" dirty="0"/>
          </a:p>
        </p:txBody>
      </p:sp>
      <p:pic>
        <p:nvPicPr>
          <p:cNvPr id="15" name="Picture 14"/>
          <p:cNvPicPr>
            <a:picLocks noChangeAspect="1"/>
          </p:cNvPicPr>
          <p:nvPr/>
        </p:nvPicPr>
        <p:blipFill>
          <a:blip r:embed="rId6"/>
          <a:stretch>
            <a:fillRect/>
          </a:stretch>
        </p:blipFill>
        <p:spPr>
          <a:xfrm>
            <a:off x="6172200" y="914400"/>
            <a:ext cx="2528107" cy="2362200"/>
          </a:xfrm>
          <a:prstGeom prst="rect">
            <a:avLst/>
          </a:prstGeom>
        </p:spPr>
      </p:pic>
      <p:sp>
        <p:nvSpPr>
          <p:cNvPr id="17" name="TextBox 16"/>
          <p:cNvSpPr txBox="1"/>
          <p:nvPr/>
        </p:nvSpPr>
        <p:spPr>
          <a:xfrm>
            <a:off x="5638800" y="1066800"/>
            <a:ext cx="768171" cy="369332"/>
          </a:xfrm>
          <a:prstGeom prst="rect">
            <a:avLst/>
          </a:prstGeom>
          <a:noFill/>
        </p:spPr>
        <p:txBody>
          <a:bodyPr wrap="none" rtlCol="0">
            <a:spAutoFit/>
          </a:bodyPr>
          <a:lstStyle/>
          <a:p>
            <a:r>
              <a:rPr lang="en-US" dirty="0" smtClean="0"/>
              <a:t>EX527</a:t>
            </a:r>
            <a:endParaRPr lang="en-US" dirty="0"/>
          </a:p>
        </p:txBody>
      </p:sp>
    </p:spTree>
    <p:extLst>
      <p:ext uri="{BB962C8B-B14F-4D97-AF65-F5344CB8AC3E}">
        <p14:creationId xmlns:p14="http://schemas.microsoft.com/office/powerpoint/2010/main" xmlns="" val="4119207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Loops and Residues</a:t>
            </a:r>
            <a:endParaRPr lang="en-US" sz="2700" b="1" dirty="0">
              <a:latin typeface="+mn-lt"/>
            </a:endParaRPr>
          </a:p>
        </p:txBody>
      </p:sp>
      <p:sp>
        <p:nvSpPr>
          <p:cNvPr id="14" name="TextBox 13"/>
          <p:cNvSpPr txBox="1"/>
          <p:nvPr/>
        </p:nvSpPr>
        <p:spPr>
          <a:xfrm>
            <a:off x="4724400" y="4648200"/>
            <a:ext cx="4378122" cy="1200329"/>
          </a:xfrm>
          <a:prstGeom prst="rect">
            <a:avLst/>
          </a:prstGeom>
          <a:noFill/>
        </p:spPr>
        <p:txBody>
          <a:bodyPr wrap="none" rtlCol="0">
            <a:spAutoFit/>
          </a:bodyPr>
          <a:lstStyle/>
          <a:p>
            <a:r>
              <a:rPr lang="en-US" dirty="0" smtClean="0"/>
              <a:t>Residues near the A, B, and C binding </a:t>
            </a:r>
          </a:p>
          <a:p>
            <a:r>
              <a:rPr lang="en-US" dirty="0" smtClean="0"/>
              <a:t>sites for NAD</a:t>
            </a:r>
          </a:p>
          <a:p>
            <a:r>
              <a:rPr lang="en-US" dirty="0" smtClean="0"/>
              <a:t>  Red:  Promiscuous residues.        SIRT3 4FVT</a:t>
            </a:r>
          </a:p>
          <a:p>
            <a:r>
              <a:rPr lang="en-US" dirty="0" smtClean="0"/>
              <a:t>  Blue:  </a:t>
            </a:r>
            <a:r>
              <a:rPr lang="en-US" dirty="0"/>
              <a:t>S</a:t>
            </a:r>
            <a:r>
              <a:rPr lang="en-US" dirty="0" smtClean="0"/>
              <a:t>lightly promiscuous.</a:t>
            </a:r>
            <a:endParaRPr lang="en-US" dirty="0"/>
          </a:p>
        </p:txBody>
      </p:sp>
      <p:pic>
        <p:nvPicPr>
          <p:cNvPr id="19" name="Picture 18"/>
          <p:cNvPicPr>
            <a:picLocks noChangeAspect="1"/>
          </p:cNvPicPr>
          <p:nvPr/>
        </p:nvPicPr>
        <p:blipFill>
          <a:blip r:embed="rId3"/>
          <a:stretch>
            <a:fillRect/>
          </a:stretch>
        </p:blipFill>
        <p:spPr>
          <a:xfrm>
            <a:off x="4724400" y="914400"/>
            <a:ext cx="4276436" cy="3657600"/>
          </a:xfrm>
          <a:prstGeom prst="rect">
            <a:avLst/>
          </a:prstGeom>
        </p:spPr>
      </p:pic>
      <p:pic>
        <p:nvPicPr>
          <p:cNvPr id="6" name="Picture 5"/>
          <p:cNvPicPr>
            <a:picLocks noChangeAspect="1"/>
          </p:cNvPicPr>
          <p:nvPr/>
        </p:nvPicPr>
        <p:blipFill>
          <a:blip r:embed="rId4"/>
          <a:stretch>
            <a:fillRect/>
          </a:stretch>
        </p:blipFill>
        <p:spPr>
          <a:xfrm>
            <a:off x="152400" y="914400"/>
            <a:ext cx="4343400" cy="3676838"/>
          </a:xfrm>
          <a:prstGeom prst="rect">
            <a:avLst/>
          </a:prstGeom>
        </p:spPr>
      </p:pic>
      <p:sp>
        <p:nvSpPr>
          <p:cNvPr id="7" name="TextBox 6"/>
          <p:cNvSpPr txBox="1"/>
          <p:nvPr/>
        </p:nvSpPr>
        <p:spPr>
          <a:xfrm>
            <a:off x="152400" y="4724400"/>
            <a:ext cx="3567127" cy="646331"/>
          </a:xfrm>
          <a:prstGeom prst="rect">
            <a:avLst/>
          </a:prstGeom>
          <a:noFill/>
        </p:spPr>
        <p:txBody>
          <a:bodyPr wrap="none" rtlCol="0">
            <a:spAutoFit/>
          </a:bodyPr>
          <a:lstStyle/>
          <a:p>
            <a:r>
              <a:rPr lang="en-US" dirty="0" smtClean="0"/>
              <a:t>Largest difference between </a:t>
            </a:r>
            <a:r>
              <a:rPr lang="en-US" dirty="0" err="1" smtClean="0"/>
              <a:t>Sirtuins</a:t>
            </a:r>
            <a:r>
              <a:rPr lang="en-US" dirty="0" smtClean="0"/>
              <a:t>:</a:t>
            </a:r>
          </a:p>
          <a:p>
            <a:r>
              <a:rPr lang="en-US" dirty="0" smtClean="0"/>
              <a:t>The flexible loop region</a:t>
            </a:r>
            <a:endParaRPr lang="en-US" dirty="0"/>
          </a:p>
        </p:txBody>
      </p:sp>
    </p:spTree>
    <p:extLst>
      <p:ext uri="{BB962C8B-B14F-4D97-AF65-F5344CB8AC3E}">
        <p14:creationId xmlns:p14="http://schemas.microsoft.com/office/powerpoint/2010/main" xmlns="" val="127749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838200" y="3505200"/>
            <a:ext cx="7696200" cy="1371600"/>
          </a:xfrm>
          <a:prstGeom prst="rect">
            <a:avLst/>
          </a:prstGeom>
        </p:spPr>
        <p:txBody>
          <a:bodyPr/>
          <a:lstStyle/>
          <a:p>
            <a:pPr marL="342900" indent="-342900">
              <a:spcBef>
                <a:spcPct val="20000"/>
              </a:spcBef>
            </a:pPr>
            <a:r>
              <a:rPr lang="en-US" sz="2000" b="1" dirty="0" smtClean="0"/>
              <a:t>We are aging </a:t>
            </a:r>
            <a:r>
              <a:rPr lang="en-US" dirty="0" smtClean="0"/>
              <a:t>—not just as individuals or communities, but as a world</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2050: 22% of population will be over 60</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2050: from 605 million to 2 billion will be over 60</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the U.S., someone turns 60 every seven second</a:t>
            </a:r>
          </a:p>
        </p:txBody>
      </p:sp>
      <p:sp>
        <p:nvSpPr>
          <p:cNvPr id="18" name="TextBox 17"/>
          <p:cNvSpPr txBox="1"/>
          <p:nvPr/>
        </p:nvSpPr>
        <p:spPr>
          <a:xfrm>
            <a:off x="1" y="6611779"/>
            <a:ext cx="9144000" cy="246221"/>
          </a:xfrm>
          <a:prstGeom prst="rect">
            <a:avLst/>
          </a:prstGeom>
          <a:noFill/>
        </p:spPr>
        <p:txBody>
          <a:bodyPr wrap="square" rtlCol="0">
            <a:spAutoFit/>
          </a:bodyPr>
          <a:lstStyle/>
          <a:p>
            <a:r>
              <a:rPr lang="en-US" sz="1000" dirty="0" smtClean="0"/>
              <a:t>United Nations Department of Economic and Social Affairs, Population Division. World Population Prospects. The 2010 Revision, New York, United Nations, 2011.</a:t>
            </a:r>
            <a:endParaRPr lang="en-US" sz="1000" dirty="0"/>
          </a:p>
        </p:txBody>
      </p:sp>
      <p:sp>
        <p:nvSpPr>
          <p:cNvPr id="21" name="Rectangle 20"/>
          <p:cNvSpPr/>
          <p:nvPr/>
        </p:nvSpPr>
        <p:spPr>
          <a:xfrm>
            <a:off x="152400" y="76200"/>
            <a:ext cx="6096000" cy="1200329"/>
          </a:xfrm>
          <a:prstGeom prst="rect">
            <a:avLst/>
          </a:prstGeom>
        </p:spPr>
        <p:txBody>
          <a:bodyPr wrap="square">
            <a:spAutoFit/>
          </a:bodyPr>
          <a:lstStyle/>
          <a:p>
            <a:pPr lvl="0">
              <a:defRPr/>
            </a:pPr>
            <a:r>
              <a:rPr lang="en-US" sz="2400" b="1" dirty="0" smtClean="0"/>
              <a:t>Many of the most important diseases that lead to disability and death occur late in life, indicating that aging itself is a key risk factor.</a:t>
            </a:r>
          </a:p>
        </p:txBody>
      </p:sp>
      <p:sp>
        <p:nvSpPr>
          <p:cNvPr id="22" name="Rectangle 21"/>
          <p:cNvSpPr/>
          <p:nvPr/>
        </p:nvSpPr>
        <p:spPr>
          <a:xfrm>
            <a:off x="1066800" y="5105400"/>
            <a:ext cx="6477000" cy="830997"/>
          </a:xfrm>
          <a:prstGeom prst="rect">
            <a:avLst/>
          </a:prstGeom>
        </p:spPr>
        <p:txBody>
          <a:bodyPr wrap="square">
            <a:spAutoFit/>
          </a:bodyPr>
          <a:lstStyle/>
          <a:p>
            <a:pPr algn="ctr">
              <a:defRPr/>
            </a:pPr>
            <a:r>
              <a:rPr lang="en-US" sz="2400" b="1" i="1" dirty="0" smtClean="0">
                <a:solidFill>
                  <a:schemeClr val="tx2"/>
                </a:solidFill>
              </a:rPr>
              <a:t>Is it possible to not only live longer, but healthier during our prolonged lives?</a:t>
            </a:r>
          </a:p>
        </p:txBody>
      </p:sp>
      <p:grpSp>
        <p:nvGrpSpPr>
          <p:cNvPr id="23" name="Group 22"/>
          <p:cNvGrpSpPr/>
          <p:nvPr/>
        </p:nvGrpSpPr>
        <p:grpSpPr>
          <a:xfrm>
            <a:off x="762000" y="1752600"/>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5478" y="1981202"/>
              <a:ext cx="1340940"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6703" y="1981199"/>
              <a:ext cx="1423582"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1086" y="1981203"/>
              <a:ext cx="1405617" cy="147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40285" y="1981197"/>
              <a:ext cx="1580875" cy="1478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85332" y="1981203"/>
              <a:ext cx="1424668" cy="1493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err="1" smtClean="0">
                <a:ea typeface="+mj-ea"/>
                <a:cs typeface="+mj-cs"/>
              </a:rPr>
              <a:t>Comptitive</a:t>
            </a:r>
            <a:r>
              <a:rPr lang="en-US" sz="2700" b="1" dirty="0" smtClean="0">
                <a:ea typeface="+mj-ea"/>
                <a:cs typeface="+mj-cs"/>
              </a:rPr>
              <a:t> vs. Non-competitive </a:t>
            </a:r>
            <a:br>
              <a:rPr lang="en-US" sz="2700" b="1" dirty="0" smtClean="0">
                <a:ea typeface="+mj-ea"/>
                <a:cs typeface="+mj-cs"/>
              </a:rPr>
            </a:br>
            <a:r>
              <a:rPr lang="en-US" sz="2700" b="1" dirty="0" smtClean="0">
                <a:ea typeface="+mj-ea"/>
                <a:cs typeface="+mj-cs"/>
              </a:rPr>
              <a:t>NAD+ 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err="1"/>
              <a:t>cogeneric</a:t>
            </a:r>
            <a:r>
              <a:rPr lang="en-US" sz="2000" dirty="0"/>
              <a:t> 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82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66800" y="3429000"/>
            <a:ext cx="5722938" cy="3009590"/>
          </a:xfrm>
          <a:prstGeom prst="rect">
            <a:avLst/>
          </a:prstGeom>
          <a:noFill/>
          <a:ln w="9525">
            <a:noFill/>
            <a:round/>
            <a:headEnd/>
            <a:tailEnd/>
          </a:ln>
        </p:spPr>
      </p:pic>
      <p:sp>
        <p:nvSpPr>
          <p:cNvPr id="11267" name="TextBox 4"/>
          <p:cNvSpPr txBox="1">
            <a:spLocks noChangeArrowheads="1"/>
          </p:cNvSpPr>
          <p:nvPr/>
        </p:nvSpPr>
        <p:spPr bwMode="auto">
          <a:xfrm>
            <a:off x="48083" y="152400"/>
            <a:ext cx="2526846"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a:t>
            </a:r>
            <a:endParaRPr lang="en-US" sz="2700" b="1" dirty="0">
              <a:latin typeface="Calibri" pitchFamily="34" charset="0"/>
            </a:endParaRPr>
          </a:p>
        </p:txBody>
      </p:sp>
      <p:sp>
        <p:nvSpPr>
          <p:cNvPr id="11268" name="TextBox 7"/>
          <p:cNvSpPr txBox="1">
            <a:spLocks noChangeArrowheads="1"/>
          </p:cNvSpPr>
          <p:nvPr/>
        </p:nvSpPr>
        <p:spPr bwMode="auto">
          <a:xfrm>
            <a:off x="381000" y="914400"/>
            <a:ext cx="8458200" cy="2862322"/>
          </a:xfrm>
          <a:prstGeom prst="rect">
            <a:avLst/>
          </a:prstGeom>
          <a:noFill/>
          <a:ln w="9525">
            <a:noFill/>
            <a:miter lim="800000"/>
            <a:headEnd/>
            <a:tailEnd/>
          </a:ln>
        </p:spPr>
        <p:txBody>
          <a:bodyPr>
            <a:spAutoFit/>
          </a:bodyPr>
          <a:lstStyle/>
          <a:p>
            <a:pPr>
              <a:buFont typeface="Wingdings" pitchFamily="2" charset="2"/>
              <a:buChar char="Ø"/>
            </a:pPr>
            <a:r>
              <a:rPr lang="en-US" dirty="0">
                <a:latin typeface="Calibri" pitchFamily="34" charset="0"/>
              </a:rPr>
              <a:t> Protein expression and purification </a:t>
            </a:r>
          </a:p>
          <a:p>
            <a:pPr lvl="1">
              <a:buFont typeface="Wingdings" pitchFamily="2" charset="2"/>
              <a:buChar char="Ø"/>
            </a:pPr>
            <a:r>
              <a:rPr lang="en-US" dirty="0">
                <a:latin typeface="Calibri" pitchFamily="34" charset="0"/>
              </a:rPr>
              <a:t> Single mutation</a:t>
            </a:r>
          </a:p>
          <a:p>
            <a:pPr lvl="1">
              <a:buFont typeface="Wingdings" pitchFamily="2" charset="2"/>
              <a:buChar char="Ø"/>
            </a:pPr>
            <a:r>
              <a:rPr lang="en-US" dirty="0">
                <a:latin typeface="Calibri" pitchFamily="34" charset="0"/>
              </a:rPr>
              <a:t> Site-directed mutagenesis</a:t>
            </a:r>
          </a:p>
          <a:p>
            <a:pPr>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a:t>
            </a:r>
            <a:r>
              <a:rPr lang="en-US" dirty="0" smtClean="0">
                <a:latin typeface="Calibri" pitchFamily="34" charset="0"/>
              </a:rPr>
              <a:t>Base-Exchange assay </a:t>
            </a:r>
            <a:endParaRPr lang="en-US" dirty="0">
              <a:latin typeface="Calibri" pitchFamily="34" charset="0"/>
            </a:endParaRPr>
          </a:p>
          <a:p>
            <a:pPr lvl="1">
              <a:buFont typeface="Wingdings" pitchFamily="2" charset="2"/>
              <a:buChar char="Ø"/>
            </a:pPr>
            <a:r>
              <a:rPr lang="en-US" dirty="0">
                <a:latin typeface="Calibri" pitchFamily="34" charset="0"/>
              </a:rPr>
              <a:t> </a:t>
            </a:r>
            <a:r>
              <a:rPr lang="en-US" dirty="0" smtClean="0">
                <a:latin typeface="Calibri" pitchFamily="34" charset="0"/>
              </a:rPr>
              <a:t>Substrate specific</a:t>
            </a:r>
            <a:endParaRPr lang="en-US" dirty="0">
              <a:latin typeface="Calibri" pitchFamily="34" charset="0"/>
            </a:endParaRPr>
          </a:p>
          <a:p>
            <a:pPr lvl="1">
              <a:buFont typeface="Wingdings" pitchFamily="2" charset="2"/>
              <a:buChar char="Ø"/>
            </a:pPr>
            <a:r>
              <a:rPr lang="en-US" dirty="0">
                <a:latin typeface="Calibri" pitchFamily="34" charset="0"/>
              </a:rPr>
              <a:t> Activators and inhibitors</a:t>
            </a:r>
          </a:p>
          <a:p>
            <a:pPr lvl="1">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Structure study for binding affinity measurement - by Isothermal Titration </a:t>
            </a:r>
            <a:r>
              <a:rPr lang="en-US" dirty="0" err="1">
                <a:latin typeface="Calibri" pitchFamily="34" charset="0"/>
              </a:rPr>
              <a:t>Calorimetry</a:t>
            </a:r>
            <a:endParaRPr lang="en-US" dirty="0">
              <a:latin typeface="Calibri" pitchFamily="34" charset="0"/>
            </a:endParaRPr>
          </a:p>
          <a:p>
            <a:pPr>
              <a:buFont typeface="Wingdings" pitchFamily="2" charset="2"/>
              <a:buChar char="Ø"/>
            </a:pPr>
            <a:r>
              <a:rPr lang="en-US" dirty="0" smtClean="0">
                <a:latin typeface="Calibri" pitchFamily="34" charset="0"/>
              </a:rPr>
              <a:t> Simulation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a:t>
            </a:r>
            <a:endParaRPr lang="en-US" sz="2700" b="1" dirty="0"/>
          </a:p>
        </p:txBody>
      </p:sp>
      <p:sp>
        <p:nvSpPr>
          <p:cNvPr id="43" name="TextBox 42"/>
          <p:cNvSpPr txBox="1"/>
          <p:nvPr/>
        </p:nvSpPr>
        <p:spPr>
          <a:xfrm>
            <a:off x="457200" y="1295400"/>
            <a:ext cx="4293291" cy="369332"/>
          </a:xfrm>
          <a:prstGeom prst="rect">
            <a:avLst/>
          </a:prstGeom>
          <a:noFill/>
        </p:spPr>
        <p:txBody>
          <a:bodyPr wrap="none" rtlCol="0">
            <a:spAutoFit/>
          </a:bodyPr>
          <a:lstStyle/>
          <a:p>
            <a:r>
              <a:rPr lang="en-US" dirty="0" smtClean="0"/>
              <a:t>Dr. Clarence E. </a:t>
            </a:r>
            <a:r>
              <a:rPr lang="en-US" dirty="0" err="1" smtClean="0"/>
              <a:t>Schutt</a:t>
            </a:r>
            <a:r>
              <a:rPr lang="en-US" dirty="0" smtClean="0"/>
              <a:t> (Princeton University)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p:oleObj spid="_x0000_s121879" name="Bitmap Image" r:id="rId4" imgW="4458322" imgH="3277057" progId="PBrush">
              <p:embed/>
            </p:oleObj>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p:oleObj spid="_x0000_s121880" name="Bitmap Image" r:id="rId5" imgW="4476190" imgH="3277057" progId="PBrush">
              <p:embed/>
            </p:oleObj>
          </a:graphicData>
        </a:graphic>
      </p:graphicFrame>
      <p:pic>
        <p:nvPicPr>
          <p:cNvPr id="1028" name="Picture 2"/>
          <p:cNvPicPr>
            <a:picLocks noChangeAspect="1" noChangeArrowheads="1"/>
          </p:cNvPicPr>
          <p:nvPr/>
        </p:nvPicPr>
        <p:blipFill>
          <a:blip r:embed="rId6"/>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7"/>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xmlns="" val="422748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40" name="Picture 16"/>
          <p:cNvPicPr>
            <a:picLocks noChangeAspect="1" noChangeArrowheads="1"/>
          </p:cNvPicPr>
          <p:nvPr/>
        </p:nvPicPr>
        <p:blipFill>
          <a:blip r:embed="rId3" cstate="print"/>
          <a:srcRect/>
          <a:stretch>
            <a:fillRect/>
          </a:stretch>
        </p:blipFill>
        <p:spPr bwMode="auto">
          <a:xfrm>
            <a:off x="7391400" y="1905000"/>
            <a:ext cx="1500187" cy="1371600"/>
          </a:xfrm>
          <a:prstGeom prst="rect">
            <a:avLst/>
          </a:prstGeom>
          <a:noFill/>
          <a:ln w="9525">
            <a:noFill/>
            <a:miter lim="800000"/>
            <a:headEnd/>
            <a:tailEnd/>
          </a:ln>
          <a:effectLst/>
        </p:spPr>
      </p:pic>
      <p:sp>
        <p:nvSpPr>
          <p:cNvPr id="40" name="Rectangle 6"/>
          <p:cNvSpPr>
            <a:spLocks noChangeArrowheads="1"/>
          </p:cNvSpPr>
          <p:nvPr/>
        </p:nvSpPr>
        <p:spPr bwMode="auto">
          <a:xfrm>
            <a:off x="228600" y="1155680"/>
            <a:ext cx="8763000" cy="3693319"/>
          </a:xfrm>
          <a:prstGeom prst="rect">
            <a:avLst/>
          </a:prstGeom>
          <a:noFill/>
          <a:ln w="9525">
            <a:noFill/>
            <a:miter lim="800000"/>
            <a:headEnd/>
            <a:tailEnd/>
          </a:ln>
        </p:spPr>
        <p:txBody>
          <a:bodyPr wrap="square">
            <a:spAutoFit/>
          </a:bodyPr>
          <a:lstStyle/>
          <a:p>
            <a:pPr>
              <a:defRPr/>
            </a:pPr>
            <a:r>
              <a:rPr lang="en-US" i="1" dirty="0">
                <a:latin typeface="+mn-lt"/>
                <a:cs typeface="Arial" charset="0"/>
              </a:rPr>
              <a:t>Silent Information Regulator 2 (</a:t>
            </a:r>
            <a:r>
              <a:rPr lang="en-US" dirty="0">
                <a:latin typeface="+mn-lt"/>
                <a:cs typeface="Arial" charset="0"/>
              </a:rPr>
              <a:t>Sir2) was first identified in yeast as a lifespan regulator. Since then, many members of this family have been identified in species ranging from yeast to fly. </a:t>
            </a:r>
          </a:p>
          <a:p>
            <a:pPr>
              <a:defRPr/>
            </a:pPr>
            <a:endParaRPr lang="en-US" dirty="0" smtClean="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r>
              <a:rPr lang="en-US" dirty="0" err="1">
                <a:latin typeface="+mn-lt"/>
                <a:cs typeface="Arial" charset="0"/>
              </a:rPr>
              <a:t>Sirtuins</a:t>
            </a:r>
            <a:r>
              <a:rPr lang="en-US" dirty="0">
                <a:latin typeface="+mn-lt"/>
                <a:cs typeface="Arial" charset="0"/>
              </a:rPr>
              <a:t> in other model organisms have been increasingly recognized as crucial regulators for a variety of cellular processes, ranging from energy metabolism and stress response to </a:t>
            </a:r>
            <a:r>
              <a:rPr lang="en-US" dirty="0" err="1">
                <a:latin typeface="+mn-lt"/>
                <a:cs typeface="Arial" charset="0"/>
              </a:rPr>
              <a:t>tumorigenesis</a:t>
            </a:r>
            <a:r>
              <a:rPr lang="en-US" dirty="0">
                <a:latin typeface="+mn-lt"/>
                <a:cs typeface="Arial" charset="0"/>
              </a:rPr>
              <a:t> and aging.</a:t>
            </a:r>
          </a:p>
        </p:txBody>
      </p:sp>
      <p:pic>
        <p:nvPicPr>
          <p:cNvPr id="77832" name="Picture 8"/>
          <p:cNvPicPr>
            <a:picLocks noChangeAspect="1" noChangeArrowheads="1"/>
          </p:cNvPicPr>
          <p:nvPr/>
        </p:nvPicPr>
        <p:blipFill>
          <a:blip r:embed="rId4"/>
          <a:srcRect/>
          <a:stretch>
            <a:fillRect/>
          </a:stretch>
        </p:blipFill>
        <p:spPr bwMode="auto">
          <a:xfrm>
            <a:off x="228600" y="1905000"/>
            <a:ext cx="1448656" cy="1371600"/>
          </a:xfrm>
          <a:prstGeom prst="rect">
            <a:avLst/>
          </a:prstGeom>
          <a:noFill/>
          <a:ln w="9525">
            <a:noFill/>
            <a:miter lim="800000"/>
            <a:headEnd/>
            <a:tailEnd/>
          </a:ln>
          <a:effectLst/>
        </p:spPr>
      </p:pic>
      <p:pic>
        <p:nvPicPr>
          <p:cNvPr id="77833" name="Picture 9"/>
          <p:cNvPicPr>
            <a:picLocks noChangeAspect="1" noChangeArrowheads="1"/>
          </p:cNvPicPr>
          <p:nvPr/>
        </p:nvPicPr>
        <p:blipFill>
          <a:blip r:embed="rId5"/>
          <a:srcRect/>
          <a:stretch>
            <a:fillRect/>
          </a:stretch>
        </p:blipFill>
        <p:spPr bwMode="auto">
          <a:xfrm>
            <a:off x="1676400" y="1905000"/>
            <a:ext cx="1447800" cy="1371600"/>
          </a:xfrm>
          <a:prstGeom prst="rect">
            <a:avLst/>
          </a:prstGeom>
          <a:noFill/>
          <a:ln w="9525">
            <a:noFill/>
            <a:miter lim="800000"/>
            <a:headEnd/>
            <a:tailEnd/>
          </a:ln>
          <a:effectLst/>
        </p:spPr>
      </p:pic>
      <p:pic>
        <p:nvPicPr>
          <p:cNvPr id="77834" name="Picture 10"/>
          <p:cNvPicPr>
            <a:picLocks noChangeAspect="1" noChangeArrowheads="1"/>
          </p:cNvPicPr>
          <p:nvPr/>
        </p:nvPicPr>
        <p:blipFill>
          <a:blip r:embed="rId6"/>
          <a:srcRect/>
          <a:stretch>
            <a:fillRect/>
          </a:stretch>
        </p:blipFill>
        <p:spPr bwMode="auto">
          <a:xfrm>
            <a:off x="3124200" y="1905000"/>
            <a:ext cx="1447800" cy="1371600"/>
          </a:xfrm>
          <a:prstGeom prst="rect">
            <a:avLst/>
          </a:prstGeom>
          <a:noFill/>
          <a:ln w="9525">
            <a:noFill/>
            <a:miter lim="800000"/>
            <a:headEnd/>
            <a:tailEnd/>
          </a:ln>
          <a:effectLst/>
        </p:spPr>
      </p:pic>
      <p:pic>
        <p:nvPicPr>
          <p:cNvPr id="77837" name="Picture 13"/>
          <p:cNvPicPr>
            <a:picLocks noChangeAspect="1" noChangeArrowheads="1"/>
          </p:cNvPicPr>
          <p:nvPr/>
        </p:nvPicPr>
        <p:blipFill>
          <a:blip r:embed="rId7"/>
          <a:srcRect/>
          <a:stretch>
            <a:fillRect/>
          </a:stretch>
        </p:blipFill>
        <p:spPr bwMode="auto">
          <a:xfrm>
            <a:off x="4572000" y="1905000"/>
            <a:ext cx="1447800" cy="1371600"/>
          </a:xfrm>
          <a:prstGeom prst="rect">
            <a:avLst/>
          </a:prstGeom>
          <a:noFill/>
          <a:ln w="9525">
            <a:noFill/>
            <a:miter lim="800000"/>
            <a:headEnd/>
            <a:tailEnd/>
          </a:ln>
          <a:effectLst/>
        </p:spPr>
      </p:pic>
      <p:pic>
        <p:nvPicPr>
          <p:cNvPr id="77838" name="Picture 14"/>
          <p:cNvPicPr>
            <a:picLocks noChangeAspect="1" noChangeArrowheads="1"/>
          </p:cNvPicPr>
          <p:nvPr/>
        </p:nvPicPr>
        <p:blipFill>
          <a:blip r:embed="rId8"/>
          <a:srcRect/>
          <a:stretch>
            <a:fillRect/>
          </a:stretch>
        </p:blipFill>
        <p:spPr bwMode="auto">
          <a:xfrm>
            <a:off x="6019800" y="1905000"/>
            <a:ext cx="1447800" cy="1371600"/>
          </a:xfrm>
          <a:prstGeom prst="rect">
            <a:avLst/>
          </a:prstGeom>
          <a:noFill/>
          <a:ln w="9525">
            <a:noFill/>
            <a:miter lim="800000"/>
            <a:headEnd/>
            <a:tailEnd/>
          </a:ln>
          <a:effectLst/>
        </p:spPr>
      </p:pic>
      <p:cxnSp>
        <p:nvCxnSpPr>
          <p:cNvPr id="31" name="Straight Connector 30"/>
          <p:cNvCxnSpPr/>
          <p:nvPr/>
        </p:nvCxnSpPr>
        <p:spPr>
          <a:xfrm rot="5400000">
            <a:off x="9136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2852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7330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1046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7048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0764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81000" y="3276600"/>
            <a:ext cx="8686800" cy="685800"/>
            <a:chOff x="381000" y="2895600"/>
            <a:chExt cx="8686800" cy="685800"/>
          </a:xfrm>
        </p:grpSpPr>
        <p:sp>
          <p:nvSpPr>
            <p:cNvPr id="24" name="Right Arrow 23"/>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9" name="Rectangle 7"/>
          <p:cNvSpPr>
            <a:spLocks noChangeArrowheads="1"/>
          </p:cNvSpPr>
          <p:nvPr/>
        </p:nvSpPr>
        <p:spPr bwMode="auto">
          <a:xfrm>
            <a:off x="152400" y="41275"/>
            <a:ext cx="2429832" cy="507831"/>
          </a:xfrm>
          <a:prstGeom prst="rect">
            <a:avLst/>
          </a:prstGeom>
          <a:noFill/>
          <a:ln w="9525">
            <a:noFill/>
            <a:miter lim="800000"/>
            <a:headEnd/>
            <a:tailEnd/>
          </a:ln>
        </p:spPr>
        <p:txBody>
          <a:bodyPr wrap="none">
            <a:spAutoFit/>
          </a:bodyPr>
          <a:lstStyle/>
          <a:p>
            <a:r>
              <a:rPr lang="en-US" sz="2700" b="1" dirty="0" smtClean="0">
                <a:latin typeface="Calibri" pitchFamily="34" charset="0"/>
              </a:rPr>
              <a:t>A decade </a:t>
            </a:r>
            <a:r>
              <a:rPr lang="en-US" sz="2700" b="1" dirty="0">
                <a:latin typeface="Calibri" pitchFamily="34" charset="0"/>
              </a:rPr>
              <a:t>ago… </a:t>
            </a:r>
          </a:p>
        </p:txBody>
      </p:sp>
      <p:sp>
        <p:nvSpPr>
          <p:cNvPr id="41" name="Rectangle 14"/>
          <p:cNvSpPr>
            <a:spLocks noChangeArrowheads="1"/>
          </p:cNvSpPr>
          <p:nvPr/>
        </p:nvSpPr>
        <p:spPr bwMode="auto">
          <a:xfrm>
            <a:off x="1447800" y="5105400"/>
            <a:ext cx="5715000" cy="830997"/>
          </a:xfrm>
          <a:prstGeom prst="rect">
            <a:avLst/>
          </a:prstGeom>
          <a:noFill/>
          <a:ln w="9525">
            <a:noFill/>
            <a:miter lim="800000"/>
            <a:headEnd/>
            <a:tailEnd/>
          </a:ln>
          <a:effectLst>
            <a:innerShdw blurRad="63500" dist="50800">
              <a:prstClr val="black">
                <a:alpha val="50000"/>
              </a:prstClr>
            </a:innerShdw>
          </a:effectLst>
        </p:spPr>
        <p:txBody>
          <a:bodyPr wrap="square">
            <a:spAutoFit/>
          </a:bodyPr>
          <a:lstStyle/>
          <a:p>
            <a:pPr algn="ctr">
              <a:defRPr/>
            </a:pPr>
            <a:r>
              <a:rPr lang="en-US" sz="2400" b="1" i="1" dirty="0">
                <a:solidFill>
                  <a:schemeClr val="tx2"/>
                </a:solidFill>
                <a:latin typeface="Calibri" pitchFamily="34" charset="0"/>
                <a:cs typeface="Arial" charset="0"/>
              </a:rPr>
              <a:t>Do </a:t>
            </a:r>
            <a:r>
              <a:rPr lang="en-US" sz="2400" b="1" i="1" dirty="0" smtClean="0">
                <a:solidFill>
                  <a:schemeClr val="tx2"/>
                </a:solidFill>
                <a:latin typeface="Calibri" pitchFamily="34" charset="0"/>
                <a:cs typeface="Arial" charset="0"/>
              </a:rPr>
              <a:t>mammalian </a:t>
            </a:r>
            <a:r>
              <a:rPr lang="en-US" sz="2400" b="1" i="1" dirty="0" err="1">
                <a:solidFill>
                  <a:schemeClr val="tx2"/>
                </a:solidFill>
                <a:latin typeface="Calibri" pitchFamily="34" charset="0"/>
                <a:cs typeface="Arial" charset="0"/>
              </a:rPr>
              <a:t>sirtuins</a:t>
            </a:r>
            <a:r>
              <a:rPr lang="en-US" sz="2400" b="1" i="1" dirty="0">
                <a:solidFill>
                  <a:schemeClr val="tx2"/>
                </a:solidFill>
                <a:latin typeface="Calibri" pitchFamily="34" charset="0"/>
                <a:cs typeface="Arial" charset="0"/>
              </a:rPr>
              <a:t> promote health </a:t>
            </a:r>
            <a:r>
              <a:rPr lang="en-US" sz="2400" b="1" i="1" dirty="0" smtClean="0">
                <a:solidFill>
                  <a:schemeClr val="tx2"/>
                </a:solidFill>
                <a:latin typeface="Calibri" pitchFamily="34" charset="0"/>
                <a:cs typeface="Arial" charset="0"/>
              </a:rPr>
              <a:t>and protect </a:t>
            </a:r>
            <a:r>
              <a:rPr lang="en-US" sz="2400" b="1" i="1" dirty="0">
                <a:solidFill>
                  <a:schemeClr val="tx2"/>
                </a:solidFill>
                <a:latin typeface="Calibri" pitchFamily="34" charset="0"/>
                <a:cs typeface="Arial" charset="0"/>
              </a:rPr>
              <a:t>against aging-associated diseases? </a:t>
            </a:r>
          </a:p>
        </p:txBody>
      </p:sp>
      <p:sp>
        <p:nvSpPr>
          <p:cNvPr id="20" name="Rectangle 5"/>
          <p:cNvSpPr>
            <a:spLocks noChangeArrowheads="1"/>
          </p:cNvSpPr>
          <p:nvPr/>
        </p:nvSpPr>
        <p:spPr bwMode="auto">
          <a:xfrm>
            <a:off x="0" y="6172200"/>
            <a:ext cx="9220200" cy="553998"/>
          </a:xfrm>
          <a:prstGeom prst="rect">
            <a:avLst/>
          </a:prstGeom>
          <a:noFill/>
          <a:ln w="9525">
            <a:noFill/>
            <a:miter lim="800000"/>
            <a:headEnd/>
            <a:tailEnd/>
          </a:ln>
        </p:spPr>
        <p:txBody>
          <a:bodyPr wrap="square">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smtClean="0">
                <a:latin typeface="Calibri" pitchFamily="34" charset="0"/>
              </a:rPr>
              <a:t> (2010) 1, 3.</a:t>
            </a:r>
            <a:endParaRPr lang="en-US" sz="1000" i="1"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167937" name="Picture 1"/>
          <p:cNvPicPr>
            <a:picLocks noChangeAspect="1" noChangeArrowheads="1"/>
          </p:cNvPicPr>
          <p:nvPr/>
        </p:nvPicPr>
        <p:blipFill>
          <a:blip r:embed="rId4"/>
          <a:srcRect/>
          <a:stretch>
            <a:fillRect/>
          </a:stretch>
        </p:blipFill>
        <p:spPr bwMode="auto">
          <a:xfrm>
            <a:off x="0" y="685800"/>
            <a:ext cx="9144000" cy="5581650"/>
          </a:xfrm>
          <a:prstGeom prst="rect">
            <a:avLst/>
          </a:prstGeom>
          <a:noFill/>
          <a:ln w="9525">
            <a:noFill/>
            <a:miter lim="800000"/>
            <a:headEnd/>
            <a:tailEnd/>
          </a:ln>
          <a:effectLst/>
        </p:spPr>
      </p:pic>
      <p:grpSp>
        <p:nvGrpSpPr>
          <p:cNvPr id="2" name="Group 14"/>
          <p:cNvGrpSpPr/>
          <p:nvPr/>
        </p:nvGrpSpPr>
        <p:grpSpPr>
          <a:xfrm>
            <a:off x="0" y="685800"/>
            <a:ext cx="9144000" cy="5638800"/>
            <a:chOff x="0" y="685800"/>
            <a:chExt cx="9144000" cy="5638800"/>
          </a:xfrm>
        </p:grpSpPr>
        <p:grpSp>
          <p:nvGrpSpPr>
            <p:cNvPr id="3" name="Group 11"/>
            <p:cNvGrpSpPr/>
            <p:nvPr/>
          </p:nvGrpSpPr>
          <p:grpSpPr>
            <a:xfrm>
              <a:off x="0" y="685800"/>
              <a:ext cx="9144000" cy="5638800"/>
              <a:chOff x="3429000" y="914400"/>
              <a:chExt cx="9144000" cy="5486400"/>
            </a:xfrm>
          </p:grpSpPr>
          <p:sp>
            <p:nvSpPr>
              <p:cNvPr id="11" name="Rectangle 10"/>
              <p:cNvSpPr/>
              <p:nvPr/>
            </p:nvSpPr>
            <p:spPr>
              <a:xfrm>
                <a:off x="3429000" y="9144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3505201" y="1219200"/>
                <a:ext cx="5486400" cy="4402667"/>
              </a:xfrm>
              <a:prstGeom prst="rect">
                <a:avLst/>
              </a:prstGeom>
              <a:noFill/>
              <a:ln w="9525">
                <a:noFill/>
                <a:miter lim="800000"/>
                <a:headEnd/>
                <a:tailEnd/>
              </a:ln>
              <a:effectLst/>
            </p:spPr>
          </p:pic>
        </p:grpSp>
        <p:sp>
          <p:nvSpPr>
            <p:cNvPr id="14" name="Rectangle 13"/>
            <p:cNvSpPr/>
            <p:nvPr/>
          </p:nvSpPr>
          <p:spPr>
            <a:xfrm>
              <a:off x="5562600" y="1905000"/>
              <a:ext cx="3581400" cy="2862322"/>
            </a:xfrm>
            <a:prstGeom prst="rect">
              <a:avLst/>
            </a:prstGeom>
          </p:spPr>
          <p:txBody>
            <a:bodyPr wrap="square">
              <a:spAutoFit/>
            </a:bodyPr>
            <a:lstStyle/>
            <a:p>
              <a:r>
                <a:rPr lang="en-US" dirty="0" smtClean="0"/>
                <a:t>Only </a:t>
              </a:r>
              <a:r>
                <a:rPr lang="en-US" dirty="0" smtClean="0"/>
                <a:t>SIRT3 has been reported to be associated with an extended lifespan of man by </a:t>
              </a:r>
              <a:r>
                <a:rPr lang="en-US" dirty="0" smtClean="0"/>
                <a:t>regulating its expression.</a:t>
              </a:r>
            </a:p>
            <a:p>
              <a:endParaRPr lang="en-US" dirty="0" smtClean="0"/>
            </a:p>
            <a:p>
              <a:r>
                <a:rPr lang="en-US" dirty="0" smtClean="0"/>
                <a:t>Increased level of SIRT3 associated with node-positive breast cancer; oral </a:t>
              </a:r>
              <a:r>
                <a:rPr lang="en-US" dirty="0" err="1" smtClean="0"/>
                <a:t>squamlors</a:t>
              </a:r>
              <a:r>
                <a:rPr lang="en-US" dirty="0" smtClean="0"/>
                <a:t> cell carcinoma; as well as acetaminophen-induced liver injury.</a:t>
              </a:r>
            </a:p>
          </p:txBody>
        </p:sp>
      </p:grpSp>
      <p:sp>
        <p:nvSpPr>
          <p:cNvPr id="8" name="Rectangle 5"/>
          <p:cNvSpPr>
            <a:spLocks noChangeArrowheads="1"/>
          </p:cNvSpPr>
          <p:nvPr/>
        </p:nvSpPr>
        <p:spPr bwMode="auto">
          <a:xfrm>
            <a:off x="0" y="6172200"/>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16" name="Rounded Rectangle 15"/>
          <p:cNvSpPr/>
          <p:nvPr/>
        </p:nvSpPr>
        <p:spPr>
          <a:xfrm>
            <a:off x="5562600" y="1828800"/>
            <a:ext cx="3581400" cy="3581400"/>
          </a:xfrm>
          <a:prstGeom prst="roundRect">
            <a:avLst>
              <a:gd name="adj" fmla="val 9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Understanding the properties of the inhibitory mechanism </a:t>
            </a:r>
            <a:endParaRPr lang="en-US" sz="2000" dirty="0" smtClean="0">
              <a:solidFill>
                <a:schemeClr val="tx1"/>
              </a:solidFill>
            </a:endParaRPr>
          </a:p>
          <a:p>
            <a:endParaRPr lang="en-US" sz="2000" dirty="0" smtClean="0">
              <a:solidFill>
                <a:schemeClr val="tx1"/>
              </a:solidFill>
            </a:endParaRPr>
          </a:p>
          <a:p>
            <a:pPr>
              <a:buFont typeface="Wingdings" pitchFamily="2" charset="2"/>
              <a:buChar char="Ø"/>
            </a:pPr>
            <a:r>
              <a:rPr lang="en-US" sz="2000" dirty="0" smtClean="0">
                <a:solidFill>
                  <a:schemeClr val="tx1"/>
                </a:solidFill>
              </a:rPr>
              <a:t> Elucidation </a:t>
            </a:r>
            <a:r>
              <a:rPr lang="en-US" sz="2000" dirty="0" smtClean="0">
                <a:solidFill>
                  <a:schemeClr val="tx1"/>
                </a:solidFill>
              </a:rPr>
              <a:t>of the mechanism of SIRT3 mediated </a:t>
            </a:r>
            <a:r>
              <a:rPr lang="en-US" sz="2000" dirty="0" err="1" smtClean="0">
                <a:solidFill>
                  <a:schemeClr val="tx1"/>
                </a:solidFill>
              </a:rPr>
              <a:t>deacetylation</a:t>
            </a:r>
            <a:endParaRPr lang="en-US" sz="2000" dirty="0" smtClean="0">
              <a:solidFill>
                <a:schemeClr val="tx1"/>
              </a:solidFill>
            </a:endParaRPr>
          </a:p>
          <a:p>
            <a:pPr>
              <a:buFont typeface="Wingdings" pitchFamily="2" charset="2"/>
              <a:buChar char="Ø"/>
            </a:pPr>
            <a:r>
              <a:rPr lang="en-US" sz="2000" dirty="0" smtClean="0">
                <a:solidFill>
                  <a:schemeClr val="tx1"/>
                </a:solidFill>
              </a:rPr>
              <a:t> </a:t>
            </a:r>
            <a:r>
              <a:rPr lang="en-US" sz="2000" dirty="0" smtClean="0">
                <a:solidFill>
                  <a:schemeClr val="tx1"/>
                </a:solidFill>
              </a:rPr>
              <a:t>Improvements </a:t>
            </a:r>
            <a:r>
              <a:rPr lang="en-US" sz="2000" dirty="0" smtClean="0">
                <a:solidFill>
                  <a:schemeClr val="tx1"/>
                </a:solidFill>
              </a:rPr>
              <a:t>in inhibitor selectivity and </a:t>
            </a:r>
            <a:r>
              <a:rPr lang="en-US" sz="2000" dirty="0" smtClean="0">
                <a:solidFill>
                  <a:schemeClr val="tx1"/>
                </a:solidFill>
              </a:rPr>
              <a:t>affinity</a:t>
            </a:r>
          </a:p>
          <a:p>
            <a:pPr>
              <a:buFont typeface="Wingdings" pitchFamily="2" charset="2"/>
              <a:buChar char="Ø"/>
            </a:pPr>
            <a:r>
              <a:rPr lang="en-US" sz="2000" dirty="0" smtClean="0">
                <a:solidFill>
                  <a:schemeClr val="tx1"/>
                </a:solidFill>
              </a:rPr>
              <a:t> </a:t>
            </a:r>
            <a:r>
              <a:rPr lang="en-US" sz="2000" dirty="0" smtClean="0">
                <a:solidFill>
                  <a:schemeClr val="tx1"/>
                </a:solidFill>
              </a:rPr>
              <a:t>Potential </a:t>
            </a:r>
            <a:r>
              <a:rPr lang="en-US" sz="2000" dirty="0" smtClean="0">
                <a:solidFill>
                  <a:schemeClr val="tx1"/>
                </a:solidFill>
              </a:rPr>
              <a:t>therapeutic agents.</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37"/>
                                        </p:tgtEl>
                                        <p:attrNameLst>
                                          <p:attrName>style.visibility</p:attrName>
                                        </p:attrNameLst>
                                      </p:cBhvr>
                                      <p:to>
                                        <p:strVal val="visible"/>
                                      </p:to>
                                    </p:set>
                                    <p:anim calcmode="lin" valueType="num">
                                      <p:cBhvr>
                                        <p:cTn id="7" dur="500" fill="hold"/>
                                        <p:tgtEl>
                                          <p:spTgt spid="167937"/>
                                        </p:tgtEl>
                                        <p:attrNameLst>
                                          <p:attrName>ppt_w</p:attrName>
                                        </p:attrNameLst>
                                      </p:cBhvr>
                                      <p:tavLst>
                                        <p:tav tm="0">
                                          <p:val>
                                            <p:fltVal val="0"/>
                                          </p:val>
                                        </p:tav>
                                        <p:tav tm="100000">
                                          <p:val>
                                            <p:strVal val="#ppt_w"/>
                                          </p:val>
                                        </p:tav>
                                      </p:tavLst>
                                    </p:anim>
                                    <p:anim calcmode="lin" valueType="num">
                                      <p:cBhvr>
                                        <p:cTn id="8" dur="500" fill="hold"/>
                                        <p:tgtEl>
                                          <p:spTgt spid="1679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ppt_x</p:attrName>
                                        </p:attrNameLst>
                                      </p:cBhvr>
                                      <p:tavLst>
                                        <p:tav tm="0">
                                          <p:val>
                                            <p:strVal val="#ppt_x-.2"/>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grpSp>
        <p:nvGrpSpPr>
          <p:cNvPr id="195" name="Group 194"/>
          <p:cNvGrpSpPr/>
          <p:nvPr/>
        </p:nvGrpSpPr>
        <p:grpSpPr>
          <a:xfrm>
            <a:off x="457200" y="1436914"/>
            <a:ext cx="7239000" cy="3062515"/>
            <a:chOff x="457200" y="1436914"/>
            <a:chExt cx="7239000" cy="3062515"/>
          </a:xfrm>
        </p:grpSpPr>
        <p:sp>
          <p:nvSpPr>
            <p:cNvPr id="63" name="Rounded Rectangle 62"/>
            <p:cNvSpPr/>
            <p:nvPr/>
          </p:nvSpPr>
          <p:spPr>
            <a:xfrm>
              <a:off x="457200" y="15240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06"/>
            <p:cNvGrpSpPr/>
            <p:nvPr/>
          </p:nvGrpSpPr>
          <p:grpSpPr>
            <a:xfrm>
              <a:off x="457200" y="1436914"/>
              <a:ext cx="7239000" cy="3062515"/>
              <a:chOff x="457200" y="1436914"/>
              <a:chExt cx="7239000" cy="3062515"/>
            </a:xfrm>
          </p:grpSpPr>
          <p:sp>
            <p:nvSpPr>
              <p:cNvPr id="62" name="TextBox 61"/>
              <p:cNvSpPr txBox="1"/>
              <p:nvPr/>
            </p:nvSpPr>
            <p:spPr>
              <a:xfrm>
                <a:off x="457200" y="150489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nvGrpSpPr>
              <p:cNvPr id="213" name="Group 212"/>
              <p:cNvGrpSpPr/>
              <p:nvPr/>
            </p:nvGrpSpPr>
            <p:grpSpPr>
              <a:xfrm>
                <a:off x="3280229" y="1436914"/>
                <a:ext cx="4415971" cy="3062515"/>
                <a:chOff x="3280229" y="1436914"/>
                <a:chExt cx="4568371" cy="3062515"/>
              </a:xfrm>
            </p:grpSpPr>
            <p:grpSp>
              <p:nvGrpSpPr>
                <p:cNvPr id="211" name="Group 210"/>
                <p:cNvGrpSpPr/>
                <p:nvPr/>
              </p:nvGrpSpPr>
              <p:grpSpPr>
                <a:xfrm>
                  <a:off x="4191000" y="1447800"/>
                  <a:ext cx="3657600"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4495800" y="1600200"/>
                    <a:ext cx="3352800" cy="2743200"/>
                    <a:chOff x="4495800" y="1600200"/>
                    <a:chExt cx="3352800" cy="2743200"/>
                  </a:xfrm>
                </p:grpSpPr>
                <p:grpSp>
                  <p:nvGrpSpPr>
                    <p:cNvPr id="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0"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953000" y="3352800"/>
                      <a:ext cx="533400" cy="457200"/>
                      <a:chOff x="2667000" y="2971800"/>
                      <a:chExt cx="533400" cy="457200"/>
                    </a:xfrm>
                  </p:grpSpPr>
                  <p:grpSp>
                    <p:nvGrpSpPr>
                      <p:cNvPr id="19"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49" name="Group 48"/>
                    <p:cNvGrpSpPr/>
                    <p:nvPr/>
                  </p:nvGrpSpPr>
                  <p:grpSpPr>
                    <a:xfrm>
                      <a:off x="4495800" y="2819400"/>
                      <a:ext cx="533400" cy="457200"/>
                      <a:chOff x="2667000" y="2971800"/>
                      <a:chExt cx="533400" cy="457200"/>
                    </a:xfrm>
                  </p:grpSpPr>
                  <p:grpSp>
                    <p:nvGrpSpPr>
                      <p:cNvPr id="50"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2" name="Freeform 211"/>
                <p:cNvSpPr/>
                <p:nvPr/>
              </p:nvSpPr>
              <p:spPr>
                <a:xfrm>
                  <a:off x="3280229" y="1436914"/>
                  <a:ext cx="914400" cy="3062515"/>
                </a:xfrm>
                <a:custGeom>
                  <a:avLst/>
                  <a:gdLst>
                    <a:gd name="connsiteX0" fmla="*/ 0 w 914400"/>
                    <a:gd name="connsiteY0" fmla="*/ 145143 h 3062515"/>
                    <a:gd name="connsiteX1" fmla="*/ 14514 w 914400"/>
                    <a:gd name="connsiteY1" fmla="*/ 449943 h 3062515"/>
                    <a:gd name="connsiteX2" fmla="*/ 899885 w 914400"/>
                    <a:gd name="connsiteY2" fmla="*/ 3062515 h 3062515"/>
                    <a:gd name="connsiteX3" fmla="*/ 914400 w 914400"/>
                    <a:gd name="connsiteY3" fmla="*/ 0 h 3062515"/>
                    <a:gd name="connsiteX4" fmla="*/ 0 w 914400"/>
                    <a:gd name="connsiteY4" fmla="*/ 145143 h 306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062515">
                      <a:moveTo>
                        <a:pt x="0" y="145143"/>
                      </a:moveTo>
                      <a:lnTo>
                        <a:pt x="14514" y="449943"/>
                      </a:lnTo>
                      <a:lnTo>
                        <a:pt x="899885" y="3062515"/>
                      </a:lnTo>
                      <a:cubicBezTo>
                        <a:pt x="904723" y="2041677"/>
                        <a:pt x="909562" y="1020838"/>
                        <a:pt x="914400" y="0"/>
                      </a:cubicBezTo>
                      <a:lnTo>
                        <a:pt x="0" y="145143"/>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0" name="Group 309"/>
          <p:cNvGrpSpPr/>
          <p:nvPr/>
        </p:nvGrpSpPr>
        <p:grpSpPr>
          <a:xfrm>
            <a:off x="457200" y="1600200"/>
            <a:ext cx="7620000" cy="3512458"/>
            <a:chOff x="457200" y="1596571"/>
            <a:chExt cx="7620000" cy="3512458"/>
          </a:xfrm>
        </p:grpSpPr>
        <p:sp>
          <p:nvSpPr>
            <p:cNvPr id="104" name="Rounded Rectangle 103"/>
            <p:cNvSpPr/>
            <p:nvPr/>
          </p:nvSpPr>
          <p:spPr>
            <a:xfrm>
              <a:off x="457200" y="207651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457200" y="1596571"/>
              <a:ext cx="7620000" cy="3512458"/>
              <a:chOff x="457200" y="1596571"/>
              <a:chExt cx="7620000" cy="3512458"/>
            </a:xfrm>
          </p:grpSpPr>
          <p:sp>
            <p:nvSpPr>
              <p:cNvPr id="105" name="TextBox 104"/>
              <p:cNvSpPr txBox="1"/>
              <p:nvPr/>
            </p:nvSpPr>
            <p:spPr>
              <a:xfrm>
                <a:off x="457200" y="2057400"/>
                <a:ext cx="2883225" cy="400110"/>
              </a:xfrm>
              <a:prstGeom prst="rect">
                <a:avLst/>
              </a:prstGeom>
              <a:noFill/>
            </p:spPr>
            <p:txBody>
              <a:bodyPr wrap="none" rtlCol="0">
                <a:spAutoFit/>
              </a:bodyPr>
              <a:lstStyle/>
              <a:p>
                <a:r>
                  <a:rPr lang="en-US" sz="2000" b="1" dirty="0" err="1" smtClean="0"/>
                  <a:t>Nonompetitive</a:t>
                </a:r>
                <a:r>
                  <a:rPr lang="en-US" sz="2000" b="1" dirty="0" smtClean="0"/>
                  <a:t> Inhibition</a:t>
                </a:r>
                <a:endParaRPr lang="en-US" sz="2000" b="1" dirty="0"/>
              </a:p>
            </p:txBody>
          </p:sp>
          <p:grpSp>
            <p:nvGrpSpPr>
              <p:cNvPr id="219" name="Group 218"/>
              <p:cNvGrpSpPr/>
              <p:nvPr/>
            </p:nvGrpSpPr>
            <p:grpSpPr>
              <a:xfrm>
                <a:off x="3280229" y="1596571"/>
                <a:ext cx="4796971" cy="3512458"/>
                <a:chOff x="3280229" y="1596571"/>
                <a:chExt cx="4492171" cy="3512458"/>
              </a:xfrm>
            </p:grpSpPr>
            <p:grpSp>
              <p:nvGrpSpPr>
                <p:cNvPr id="217" name="Group 216"/>
                <p:cNvGrpSpPr/>
                <p:nvPr/>
              </p:nvGrpSpPr>
              <p:grpSpPr>
                <a:xfrm>
                  <a:off x="4191000" y="1600200"/>
                  <a:ext cx="3581400"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553200" y="2305110"/>
                    <a:ext cx="1066800" cy="838200"/>
                    <a:chOff x="5029200" y="1752600"/>
                    <a:chExt cx="1066800" cy="838200"/>
                  </a:xfrm>
                </p:grpSpPr>
                <p:grpSp>
                  <p:nvGrpSpPr>
                    <p:cNvPr id="174" name="Group 119"/>
                    <p:cNvGrpSpPr/>
                    <p:nvPr/>
                  </p:nvGrpSpPr>
                  <p:grpSpPr>
                    <a:xfrm>
                      <a:off x="5029200" y="1752600"/>
                      <a:ext cx="1066800" cy="838200"/>
                      <a:chOff x="5029200" y="1752600"/>
                      <a:chExt cx="1066800" cy="838200"/>
                    </a:xfrm>
                  </p:grpSpPr>
                  <p:grpSp>
                    <p:nvGrpSpPr>
                      <p:cNvPr id="176"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8"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2" name="Group 131"/>
                  <p:cNvGrpSpPr/>
                  <p:nvPr/>
                </p:nvGrpSpPr>
                <p:grpSpPr>
                  <a:xfrm>
                    <a:off x="4419600" y="2305110"/>
                    <a:ext cx="1066800" cy="838200"/>
                    <a:chOff x="5029200" y="1752600"/>
                    <a:chExt cx="1066800" cy="838200"/>
                  </a:xfrm>
                </p:grpSpPr>
                <p:grpSp>
                  <p:nvGrpSpPr>
                    <p:cNvPr id="120" name="Group 119"/>
                    <p:cNvGrpSpPr/>
                    <p:nvPr/>
                  </p:nvGrpSpPr>
                  <p:grpSpPr>
                    <a:xfrm>
                      <a:off x="5029200" y="1752600"/>
                      <a:ext cx="1066800" cy="838200"/>
                      <a:chOff x="5029200" y="1752600"/>
                      <a:chExt cx="1066800" cy="838200"/>
                    </a:xfrm>
                  </p:grpSpPr>
                  <p:grpSp>
                    <p:nvGrpSpPr>
                      <p:cNvPr id="67"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419600" y="3981510"/>
                    <a:ext cx="1066800" cy="838200"/>
                    <a:chOff x="5029200" y="1752600"/>
                    <a:chExt cx="1066800" cy="838200"/>
                  </a:xfrm>
                </p:grpSpPr>
                <p:grpSp>
                  <p:nvGrpSpPr>
                    <p:cNvPr id="135" name="Group 119"/>
                    <p:cNvGrpSpPr/>
                    <p:nvPr/>
                  </p:nvGrpSpPr>
                  <p:grpSpPr>
                    <a:xfrm>
                      <a:off x="5029200" y="1752600"/>
                      <a:ext cx="1066800" cy="838200"/>
                      <a:chOff x="5029200" y="1752600"/>
                      <a:chExt cx="1066800" cy="838200"/>
                    </a:xfrm>
                  </p:grpSpPr>
                  <p:grpSp>
                    <p:nvGrpSpPr>
                      <p:cNvPr id="137"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9" name="Group 158"/>
                  <p:cNvGrpSpPr/>
                  <p:nvPr/>
                </p:nvGrpSpPr>
                <p:grpSpPr>
                  <a:xfrm>
                    <a:off x="6553200" y="3981510"/>
                    <a:ext cx="1066800" cy="838200"/>
                    <a:chOff x="5029200" y="1752600"/>
                    <a:chExt cx="1066800" cy="838200"/>
                  </a:xfrm>
                </p:grpSpPr>
                <p:grpSp>
                  <p:nvGrpSpPr>
                    <p:cNvPr id="160" name="Group 119"/>
                    <p:cNvGrpSpPr/>
                    <p:nvPr/>
                  </p:nvGrpSpPr>
                  <p:grpSpPr>
                    <a:xfrm>
                      <a:off x="5029200" y="1752600"/>
                      <a:ext cx="1066800" cy="838200"/>
                      <a:chOff x="5029200" y="1752600"/>
                      <a:chExt cx="1066800" cy="838200"/>
                    </a:xfrm>
                  </p:grpSpPr>
                  <p:grpSp>
                    <p:nvGrpSpPr>
                      <p:cNvPr id="162"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4"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189"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2"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218" name="Freeform 217"/>
                <p:cNvSpPr/>
                <p:nvPr/>
              </p:nvSpPr>
              <p:spPr>
                <a:xfrm>
                  <a:off x="3280229" y="1596571"/>
                  <a:ext cx="928914" cy="3512458"/>
                </a:xfrm>
                <a:custGeom>
                  <a:avLst/>
                  <a:gdLst>
                    <a:gd name="connsiteX0" fmla="*/ 0 w 928914"/>
                    <a:gd name="connsiteY0" fmla="*/ 508000 h 3512458"/>
                    <a:gd name="connsiteX1" fmla="*/ 0 w 928914"/>
                    <a:gd name="connsiteY1" fmla="*/ 783772 h 3512458"/>
                    <a:gd name="connsiteX2" fmla="*/ 899885 w 928914"/>
                    <a:gd name="connsiteY2" fmla="*/ 3512458 h 3512458"/>
                    <a:gd name="connsiteX3" fmla="*/ 928914 w 928914"/>
                    <a:gd name="connsiteY3" fmla="*/ 0 h 3512458"/>
                    <a:gd name="connsiteX4" fmla="*/ 0 w 928914"/>
                    <a:gd name="connsiteY4" fmla="*/ 508000 h 351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14" h="3512458">
                      <a:moveTo>
                        <a:pt x="0" y="508000"/>
                      </a:moveTo>
                      <a:lnTo>
                        <a:pt x="0" y="783772"/>
                      </a:lnTo>
                      <a:lnTo>
                        <a:pt x="899885" y="3512458"/>
                      </a:lnTo>
                      <a:lnTo>
                        <a:pt x="928914" y="0"/>
                      </a:lnTo>
                      <a:lnTo>
                        <a:pt x="0" y="508000"/>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310"/>
          <p:cNvGrpSpPr/>
          <p:nvPr/>
        </p:nvGrpSpPr>
        <p:grpSpPr>
          <a:xfrm>
            <a:off x="469575" y="1908944"/>
            <a:ext cx="7836225" cy="3824199"/>
            <a:chOff x="469575" y="1908944"/>
            <a:chExt cx="7836225" cy="3824199"/>
          </a:xfrm>
        </p:grpSpPr>
        <p:sp>
          <p:nvSpPr>
            <p:cNvPr id="205" name="Rounded Rectangle 204"/>
            <p:cNvSpPr/>
            <p:nvPr/>
          </p:nvSpPr>
          <p:spPr>
            <a:xfrm>
              <a:off x="469575" y="26670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308"/>
            <p:cNvGrpSpPr/>
            <p:nvPr/>
          </p:nvGrpSpPr>
          <p:grpSpPr>
            <a:xfrm>
              <a:off x="469575" y="1908944"/>
              <a:ext cx="7836225" cy="3824199"/>
              <a:chOff x="469575" y="1908944"/>
              <a:chExt cx="7836225" cy="3824199"/>
            </a:xfrm>
          </p:grpSpPr>
          <p:sp>
            <p:nvSpPr>
              <p:cNvPr id="206" name="TextBox 205"/>
              <p:cNvSpPr txBox="1"/>
              <p:nvPr/>
            </p:nvSpPr>
            <p:spPr>
              <a:xfrm>
                <a:off x="469575" y="2647890"/>
                <a:ext cx="2743764" cy="400110"/>
              </a:xfrm>
              <a:prstGeom prst="rect">
                <a:avLst/>
              </a:prstGeom>
              <a:noFill/>
            </p:spPr>
            <p:txBody>
              <a:bodyPr wrap="none" rtlCol="0">
                <a:spAutoFit/>
              </a:bodyPr>
              <a:lstStyle/>
              <a:p>
                <a:r>
                  <a:rPr lang="en-US" sz="2000" b="1" dirty="0" err="1" smtClean="0"/>
                  <a:t>Unompetitive</a:t>
                </a:r>
                <a:r>
                  <a:rPr lang="en-US" sz="2000" b="1" dirty="0" smtClean="0"/>
                  <a:t> Inhibition</a:t>
                </a:r>
                <a:endParaRPr lang="en-US" sz="2000" b="1" dirty="0"/>
              </a:p>
            </p:txBody>
          </p:sp>
          <p:grpSp>
            <p:nvGrpSpPr>
              <p:cNvPr id="305" name="Group 304"/>
              <p:cNvGrpSpPr/>
              <p:nvPr/>
            </p:nvGrpSpPr>
            <p:grpSpPr>
              <a:xfrm>
                <a:off x="3280229" y="1908944"/>
                <a:ext cx="5025571" cy="3824199"/>
                <a:chOff x="3280229" y="1908944"/>
                <a:chExt cx="5025571" cy="3824199"/>
              </a:xfrm>
            </p:grpSpPr>
            <p:grpSp>
              <p:nvGrpSpPr>
                <p:cNvPr id="221" name="Group 216"/>
                <p:cNvGrpSpPr/>
                <p:nvPr/>
              </p:nvGrpSpPr>
              <p:grpSpPr>
                <a:xfrm>
                  <a:off x="4357002" y="1908944"/>
                  <a:ext cx="3948798" cy="3809370"/>
                  <a:chOff x="4191000" y="1524000"/>
                  <a:chExt cx="3581400" cy="3505200"/>
                </a:xfrm>
              </p:grpSpPr>
              <p:sp>
                <p:nvSpPr>
                  <p:cNvPr id="223" name="Rectangle 222"/>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72"/>
                  <p:cNvGrpSpPr/>
                  <p:nvPr/>
                </p:nvGrpSpPr>
                <p:grpSpPr>
                  <a:xfrm>
                    <a:off x="6553200" y="2305110"/>
                    <a:ext cx="1066800" cy="838200"/>
                    <a:chOff x="5029200" y="1752600"/>
                    <a:chExt cx="1066800" cy="838200"/>
                  </a:xfrm>
                </p:grpSpPr>
                <p:grpSp>
                  <p:nvGrpSpPr>
                    <p:cNvPr id="292" name="Group 119"/>
                    <p:cNvGrpSpPr/>
                    <p:nvPr/>
                  </p:nvGrpSpPr>
                  <p:grpSpPr>
                    <a:xfrm>
                      <a:off x="5029200" y="1752600"/>
                      <a:ext cx="1066800" cy="838200"/>
                      <a:chOff x="5029200" y="1752600"/>
                      <a:chExt cx="1066800" cy="838200"/>
                    </a:xfrm>
                  </p:grpSpPr>
                  <p:grpSp>
                    <p:nvGrpSpPr>
                      <p:cNvPr id="294" name="Group 9"/>
                      <p:cNvGrpSpPr/>
                      <p:nvPr/>
                    </p:nvGrpSpPr>
                    <p:grpSpPr>
                      <a:xfrm>
                        <a:off x="5029200" y="1752600"/>
                        <a:ext cx="990600" cy="838200"/>
                        <a:chOff x="1828800" y="2057400"/>
                        <a:chExt cx="990600" cy="838200"/>
                      </a:xfrm>
                    </p:grpSpPr>
                    <p:sp>
                      <p:nvSpPr>
                        <p:cNvPr id="297"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5" name="TextBox 294"/>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296" name="Oval 29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5486400" y="2076510"/>
                    <a:ext cx="381001" cy="381000"/>
                    <a:chOff x="3886200" y="1828800"/>
                    <a:chExt cx="381001" cy="381000"/>
                  </a:xfrm>
                </p:grpSpPr>
                <p:sp>
                  <p:nvSpPr>
                    <p:cNvPr id="290"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226" name="Straight Arrow Connector 225"/>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9" name="Group 55"/>
                  <p:cNvGrpSpPr/>
                  <p:nvPr/>
                </p:nvGrpSpPr>
                <p:grpSpPr>
                  <a:xfrm>
                    <a:off x="6858000" y="2228910"/>
                    <a:ext cx="381001" cy="381000"/>
                    <a:chOff x="3886200" y="1828800"/>
                    <a:chExt cx="381001" cy="381000"/>
                  </a:xfrm>
                </p:grpSpPr>
                <p:sp>
                  <p:nvSpPr>
                    <p:cNvPr id="288" name="Trapezoid 287"/>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230" name="Arc 229"/>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0" name="Group 119"/>
                  <p:cNvGrpSpPr/>
                  <p:nvPr/>
                </p:nvGrpSpPr>
                <p:grpSpPr>
                  <a:xfrm>
                    <a:off x="4419600" y="2305110"/>
                    <a:ext cx="990600" cy="838200"/>
                    <a:chOff x="5029200" y="1752600"/>
                    <a:chExt cx="990600" cy="838200"/>
                  </a:xfrm>
                </p:grpSpPr>
                <p:grpSp>
                  <p:nvGrpSpPr>
                    <p:cNvPr id="282" name="Group 9"/>
                    <p:cNvGrpSpPr/>
                    <p:nvPr/>
                  </p:nvGrpSpPr>
                  <p:grpSpPr>
                    <a:xfrm>
                      <a:off x="5029200" y="1752600"/>
                      <a:ext cx="990600" cy="838200"/>
                      <a:chOff x="1828800" y="2057400"/>
                      <a:chExt cx="990600" cy="838200"/>
                    </a:xfrm>
                  </p:grpSpPr>
                  <p:sp>
                    <p:nvSpPr>
                      <p:cNvPr id="28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grpSp>
              <p:grpSp>
                <p:nvGrpSpPr>
                  <p:cNvPr id="232" name="Group 133"/>
                  <p:cNvGrpSpPr/>
                  <p:nvPr/>
                </p:nvGrpSpPr>
                <p:grpSpPr>
                  <a:xfrm>
                    <a:off x="4724400" y="3981510"/>
                    <a:ext cx="762000" cy="533400"/>
                    <a:chOff x="5334000" y="1752600"/>
                    <a:chExt cx="762000" cy="533400"/>
                  </a:xfrm>
                </p:grpSpPr>
                <p:cxnSp>
                  <p:nvCxnSpPr>
                    <p:cNvPr id="279" name="Straight Connector 8"/>
                    <p:cNvCxnSpPr/>
                    <p:nvPr/>
                  </p:nvCxnSpPr>
                  <p:spPr>
                    <a:xfrm>
                      <a:off x="5334000" y="17526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58"/>
                  <p:cNvGrpSpPr/>
                  <p:nvPr/>
                </p:nvGrpSpPr>
                <p:grpSpPr>
                  <a:xfrm>
                    <a:off x="6553200" y="3981510"/>
                    <a:ext cx="1066800" cy="838200"/>
                    <a:chOff x="5029200" y="1752600"/>
                    <a:chExt cx="1066800" cy="838200"/>
                  </a:xfrm>
                </p:grpSpPr>
                <p:grpSp>
                  <p:nvGrpSpPr>
                    <p:cNvPr id="258" name="Group 119"/>
                    <p:cNvGrpSpPr/>
                    <p:nvPr/>
                  </p:nvGrpSpPr>
                  <p:grpSpPr>
                    <a:xfrm>
                      <a:off x="5029200" y="1752600"/>
                      <a:ext cx="1066800" cy="838200"/>
                      <a:chOff x="5029200" y="1752600"/>
                      <a:chExt cx="1066800" cy="838200"/>
                    </a:xfrm>
                  </p:grpSpPr>
                  <p:grpSp>
                    <p:nvGrpSpPr>
                      <p:cNvPr id="260" name="Group 9"/>
                      <p:cNvGrpSpPr/>
                      <p:nvPr/>
                    </p:nvGrpSpPr>
                    <p:grpSpPr>
                      <a:xfrm>
                        <a:off x="5029200" y="1752600"/>
                        <a:ext cx="990600" cy="838200"/>
                        <a:chOff x="1828800" y="2057400"/>
                        <a:chExt cx="990600" cy="838200"/>
                      </a:xfrm>
                    </p:grpSpPr>
                    <p:sp>
                      <p:nvSpPr>
                        <p:cNvPr id="26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1" name="TextBox 260"/>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262" name="Oval 261"/>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67"/>
                  <p:cNvGrpSpPr/>
                  <p:nvPr/>
                </p:nvGrpSpPr>
                <p:grpSpPr>
                  <a:xfrm>
                    <a:off x="7467600" y="4210110"/>
                    <a:ext cx="153194" cy="381000"/>
                    <a:chOff x="5029200" y="2743994"/>
                    <a:chExt cx="153194" cy="381000"/>
                  </a:xfrm>
                </p:grpSpPr>
                <p:sp>
                  <p:nvSpPr>
                    <p:cNvPr id="255" name="Oval 25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0"/>
                      <a:endCxn id="25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242" name="Straight Arrow Connector 24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4" name="Group 183"/>
                  <p:cNvGrpSpPr/>
                  <p:nvPr/>
                </p:nvGrpSpPr>
                <p:grpSpPr>
                  <a:xfrm>
                    <a:off x="6691826" y="3295710"/>
                    <a:ext cx="153194" cy="381000"/>
                    <a:chOff x="5029200" y="2743994"/>
                    <a:chExt cx="153194" cy="381000"/>
                  </a:xfrm>
                </p:grpSpPr>
                <p:sp>
                  <p:nvSpPr>
                    <p:cNvPr id="252" name="Oval 2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0"/>
                      <a:endCxn id="2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46" name="Group 55"/>
                  <p:cNvGrpSpPr/>
                  <p:nvPr/>
                </p:nvGrpSpPr>
                <p:grpSpPr>
                  <a:xfrm>
                    <a:off x="6858000" y="3905310"/>
                    <a:ext cx="381001" cy="381000"/>
                    <a:chOff x="3886200" y="1828800"/>
                    <a:chExt cx="381001" cy="381000"/>
                  </a:xfrm>
                </p:grpSpPr>
                <p:sp>
                  <p:nvSpPr>
                    <p:cNvPr id="250" name="Trapezoid 24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300" name="Freeform 299"/>
                <p:cNvSpPr/>
                <p:nvPr/>
              </p:nvSpPr>
              <p:spPr>
                <a:xfrm>
                  <a:off x="3280229" y="1915886"/>
                  <a:ext cx="1088571" cy="3817257"/>
                </a:xfrm>
                <a:custGeom>
                  <a:avLst/>
                  <a:gdLst>
                    <a:gd name="connsiteX0" fmla="*/ 0 w 1088571"/>
                    <a:gd name="connsiteY0" fmla="*/ 827314 h 3817257"/>
                    <a:gd name="connsiteX1" fmla="*/ 14514 w 1088571"/>
                    <a:gd name="connsiteY1" fmla="*/ 914400 h 3817257"/>
                    <a:gd name="connsiteX2" fmla="*/ 0 w 1088571"/>
                    <a:gd name="connsiteY2" fmla="*/ 1059543 h 3817257"/>
                    <a:gd name="connsiteX3" fmla="*/ 1059542 w 1088571"/>
                    <a:gd name="connsiteY3" fmla="*/ 3817257 h 3817257"/>
                    <a:gd name="connsiteX4" fmla="*/ 1088571 w 1088571"/>
                    <a:gd name="connsiteY4" fmla="*/ 0 h 3817257"/>
                    <a:gd name="connsiteX5" fmla="*/ 0 w 1088571"/>
                    <a:gd name="connsiteY5" fmla="*/ 827314 h 381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571" h="3817257">
                      <a:moveTo>
                        <a:pt x="0" y="827314"/>
                      </a:moveTo>
                      <a:cubicBezTo>
                        <a:pt x="4838" y="856343"/>
                        <a:pt x="14514" y="884971"/>
                        <a:pt x="14514" y="914400"/>
                      </a:cubicBezTo>
                      <a:cubicBezTo>
                        <a:pt x="14514" y="963022"/>
                        <a:pt x="0" y="1059543"/>
                        <a:pt x="0" y="1059543"/>
                      </a:cubicBezTo>
                      <a:lnTo>
                        <a:pt x="1059542" y="3817257"/>
                      </a:lnTo>
                      <a:lnTo>
                        <a:pt x="1088571" y="0"/>
                      </a:lnTo>
                      <a:lnTo>
                        <a:pt x="0" y="827314"/>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300"/>
                <p:cNvSpPr/>
                <p:nvPr/>
              </p:nvSpPr>
              <p:spPr>
                <a:xfrm rot="16200000" flipH="1">
                  <a:off x="5486400" y="3048001"/>
                  <a:ext cx="228600" cy="228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p:nvPr/>
              </p:nvCxnSpPr>
              <p:spPr>
                <a:xfrm rot="5400000">
                  <a:off x="5601494" y="3161506"/>
                  <a:ext cx="228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left)">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wipe(left)">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left)">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Sirtuin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deacetylase</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57" name="TextBox 8"/>
          <p:cNvSpPr txBox="1">
            <a:spLocks noChangeArrowheads="1"/>
          </p:cNvSpPr>
          <p:nvPr/>
        </p:nvSpPr>
        <p:spPr bwMode="auto">
          <a:xfrm>
            <a:off x="304800" y="3886200"/>
            <a:ext cx="8534400" cy="1570038"/>
          </a:xfrm>
          <a:prstGeom prst="rect">
            <a:avLst/>
          </a:prstGeom>
          <a:noFill/>
          <a:ln w="9525">
            <a:noFill/>
            <a:miter lim="800000"/>
            <a:headEnd/>
            <a:tailEnd/>
          </a:ln>
        </p:spPr>
        <p:txBody>
          <a:bodyPr>
            <a:spAutoFit/>
          </a:bodyPr>
          <a:lstStyle/>
          <a:p>
            <a:pPr>
              <a:buFont typeface="Wingdings" pitchFamily="2" charset="2"/>
              <a:buChar char="Ø"/>
            </a:pPr>
            <a:r>
              <a:rPr lang="en-US" sz="1600" dirty="0">
                <a:latin typeface="Calibri" pitchFamily="34" charset="0"/>
              </a:rPr>
              <a:t> MS, HPLC for quantitatively measurement of one or more product;</a:t>
            </a:r>
          </a:p>
          <a:p>
            <a:pPr>
              <a:buFont typeface="Wingdings" pitchFamily="2" charset="2"/>
              <a:buChar char="Ø"/>
            </a:pPr>
            <a:r>
              <a:rPr lang="en-US" sz="1600" dirty="0" smtClean="0">
                <a:latin typeface="Calibri" pitchFamily="34" charset="0"/>
              </a:rPr>
              <a:t> Radioactive </a:t>
            </a:r>
            <a:r>
              <a:rPr lang="en-US" sz="1600" dirty="0">
                <a:latin typeface="Calibri" pitchFamily="34" charset="0"/>
              </a:rPr>
              <a:t>Assay ([</a:t>
            </a:r>
            <a:r>
              <a:rPr lang="en-US" sz="1600" baseline="30000" dirty="0">
                <a:latin typeface="Calibri" pitchFamily="34" charset="0"/>
              </a:rPr>
              <a:t>3</a:t>
            </a:r>
            <a:r>
              <a:rPr lang="en-US" sz="1600" dirty="0">
                <a:latin typeface="Calibri" pitchFamily="34" charset="0"/>
              </a:rPr>
              <a:t>H]- or [</a:t>
            </a:r>
            <a:r>
              <a:rPr lang="en-US" sz="1600" baseline="30000" dirty="0">
                <a:latin typeface="Calibri" pitchFamily="34" charset="0"/>
              </a:rPr>
              <a:t>14</a:t>
            </a:r>
            <a:r>
              <a:rPr lang="en-US" sz="1600" dirty="0">
                <a:latin typeface="Calibri" pitchFamily="34" charset="0"/>
              </a:rPr>
              <a:t>C]- labeled acetyl groups in the moiety of the peptide) for </a:t>
            </a:r>
          </a:p>
          <a:p>
            <a:r>
              <a:rPr lang="en-US" sz="1600" dirty="0">
                <a:latin typeface="Calibri" pitchFamily="34" charset="0"/>
              </a:rPr>
              <a:t>     scintillation counting;</a:t>
            </a:r>
          </a:p>
          <a:p>
            <a:pPr>
              <a:buFont typeface="Wingdings" pitchFamily="2" charset="2"/>
              <a:buChar char="Ø"/>
            </a:pPr>
            <a:r>
              <a:rPr lang="en-US" sz="1600" dirty="0">
                <a:latin typeface="Calibri" pitchFamily="34" charset="0"/>
              </a:rPr>
              <a:t> NAD</a:t>
            </a:r>
            <a:r>
              <a:rPr lang="en-US" sz="1600" baseline="30000" dirty="0">
                <a:latin typeface="Calibri" pitchFamily="34" charset="0"/>
              </a:rPr>
              <a:t>+</a:t>
            </a:r>
            <a:r>
              <a:rPr lang="en-US" sz="1600" dirty="0">
                <a:latin typeface="Calibri" pitchFamily="34" charset="0"/>
              </a:rPr>
              <a:t> bioluminescence assay;</a:t>
            </a:r>
          </a:p>
          <a:p>
            <a:pPr>
              <a:buFont typeface="Wingdings" pitchFamily="2" charset="2"/>
              <a:buChar char="Ø"/>
            </a:pPr>
            <a:r>
              <a:rPr lang="en-US" sz="1600" dirty="0" smtClean="0">
                <a:latin typeface="Calibri" pitchFamily="34" charset="0"/>
              </a:rPr>
              <a:t> Fluorescence-based </a:t>
            </a:r>
            <a:r>
              <a:rPr lang="en-US" sz="1600" dirty="0">
                <a:latin typeface="Calibri" pitchFamily="34" charset="0"/>
              </a:rPr>
              <a:t>Assay for quantitatively measurement of fluorescent labeled </a:t>
            </a:r>
            <a:r>
              <a:rPr lang="en-US" sz="1600" dirty="0" err="1">
                <a:latin typeface="Calibri" pitchFamily="34" charset="0"/>
              </a:rPr>
              <a:t>deacetylated</a:t>
            </a:r>
            <a:r>
              <a:rPr lang="en-US" sz="1600" dirty="0">
                <a:latin typeface="Calibri" pitchFamily="34" charset="0"/>
              </a:rPr>
              <a:t> </a:t>
            </a:r>
          </a:p>
          <a:p>
            <a:r>
              <a:rPr lang="en-US" sz="1600" dirty="0">
                <a:latin typeface="Calibri" pitchFamily="34" charset="0"/>
              </a:rPr>
              <a:t>    peptide - </a:t>
            </a:r>
            <a:r>
              <a:rPr lang="en-US" sz="1600" i="1" dirty="0">
                <a:latin typeface="Calibri" pitchFamily="34" charset="0"/>
              </a:rPr>
              <a:t>Fluor de Lys</a:t>
            </a:r>
            <a:r>
              <a:rPr lang="en-US" sz="1600" dirty="0">
                <a:latin typeface="Calibri" pitchFamily="34" charset="0"/>
              </a:rPr>
              <a:t> </a:t>
            </a:r>
            <a:r>
              <a:rPr lang="en-US" sz="1600" dirty="0" err="1">
                <a:latin typeface="Calibri" pitchFamily="34" charset="0"/>
              </a:rPr>
              <a:t>fluorogenic</a:t>
            </a:r>
            <a:r>
              <a:rPr lang="en-US" sz="1600" dirty="0">
                <a:latin typeface="Calibri" pitchFamily="34" charset="0"/>
              </a:rPr>
              <a:t> assay;</a:t>
            </a:r>
          </a:p>
        </p:txBody>
      </p:sp>
      <p:sp>
        <p:nvSpPr>
          <p:cNvPr id="6" name="Oval 5"/>
          <p:cNvSpPr/>
          <p:nvPr/>
        </p:nvSpPr>
        <p:spPr>
          <a:xfrm>
            <a:off x="7772400" y="2362200"/>
            <a:ext cx="1371600" cy="13716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04800" y="39624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p>
          </p:txBody>
        </p:sp>
        <p:sp>
          <p:nvSpPr>
            <p:cNvPr id="8" name="Cross 7"/>
            <p:cNvSpPr/>
            <p:nvPr/>
          </p:nvSpPr>
          <p:spPr>
            <a:xfrm>
              <a:off x="3810000" y="43434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48560"/>
            <a:ext cx="5943600" cy="438582"/>
          </a:xfrm>
          <a:prstGeom prst="rect">
            <a:avLst/>
          </a:prstGeom>
        </p:spPr>
        <p:txBody>
          <a:bodyPr wrap="square">
            <a:spAutoFit/>
          </a:bodyPr>
          <a:lstStyle/>
          <a:p>
            <a:pPr>
              <a:lnSpc>
                <a:spcPts val="2700"/>
              </a:lnSpc>
            </a:pPr>
            <a:r>
              <a:rPr lang="en-US" sz="2700" b="1" dirty="0" smtClean="0"/>
              <a:t>Mechanism of </a:t>
            </a:r>
            <a:r>
              <a:rPr lang="en-US" sz="2700" b="1" dirty="0" err="1" smtClean="0"/>
              <a:t>Sirtuin</a:t>
            </a:r>
            <a:r>
              <a:rPr lang="en-US" sz="2700" b="1" dirty="0" smtClean="0"/>
              <a:t> </a:t>
            </a:r>
            <a:r>
              <a:rPr lang="en-US" sz="2700" b="1" dirty="0" err="1" smtClean="0"/>
              <a:t>deacetylation</a:t>
            </a:r>
            <a:r>
              <a:rPr lang="en-US" sz="2700" b="1" dirty="0" smtClean="0"/>
              <a:t> </a:t>
            </a:r>
            <a:endParaRPr lang="en-US" sz="2700" b="1" dirty="0"/>
          </a:p>
        </p:txBody>
      </p:sp>
      <p:pic>
        <p:nvPicPr>
          <p:cNvPr id="120839" name="Picture 7"/>
          <p:cNvPicPr>
            <a:picLocks noChangeAspect="1" noChangeArrowheads="1"/>
          </p:cNvPicPr>
          <p:nvPr/>
        </p:nvPicPr>
        <p:blipFill>
          <a:blip r:embed="rId3"/>
          <a:srcRect/>
          <a:stretch>
            <a:fillRect/>
          </a:stretch>
        </p:blipFill>
        <p:spPr bwMode="auto">
          <a:xfrm>
            <a:off x="152400" y="1066800"/>
            <a:ext cx="8839200" cy="3253785"/>
          </a:xfrm>
          <a:prstGeom prst="rect">
            <a:avLst/>
          </a:prstGeom>
          <a:noFill/>
          <a:ln w="9525">
            <a:solidFill>
              <a:schemeClr val="accent1"/>
            </a:solidFill>
            <a:miter lim="800000"/>
            <a:headEnd/>
            <a:tailEnd/>
          </a:ln>
          <a:effectLst>
            <a:innerShdw blurRad="114300">
              <a:prstClr val="black"/>
            </a:innerShdw>
          </a:effectLst>
        </p:spPr>
      </p:pic>
      <p:pic>
        <p:nvPicPr>
          <p:cNvPr id="120840" name="Picture 8"/>
          <p:cNvPicPr>
            <a:picLocks noChangeAspect="1" noChangeArrowheads="1"/>
          </p:cNvPicPr>
          <p:nvPr/>
        </p:nvPicPr>
        <p:blipFill>
          <a:blip r:embed="rId4"/>
          <a:srcRect/>
          <a:stretch>
            <a:fillRect/>
          </a:stretch>
        </p:blipFill>
        <p:spPr bwMode="auto">
          <a:xfrm>
            <a:off x="76200" y="990600"/>
            <a:ext cx="8915400" cy="4623290"/>
          </a:xfrm>
          <a:prstGeom prst="rect">
            <a:avLst/>
          </a:prstGeom>
          <a:noFill/>
          <a:ln w="9525">
            <a:solidFill>
              <a:schemeClr val="accent3"/>
            </a:solidFill>
            <a:miter lim="800000"/>
            <a:headEnd/>
            <a:tailEnd/>
          </a:ln>
          <a:effectLst>
            <a:innerShdw blurRad="114300">
              <a:prstClr val="black"/>
            </a:innerShdw>
          </a:effectLst>
        </p:spPr>
      </p:pic>
      <p:sp>
        <p:nvSpPr>
          <p:cNvPr id="19" name="TextBox 4"/>
          <p:cNvSpPr txBox="1">
            <a:spLocks noChangeArrowheads="1"/>
          </p:cNvSpPr>
          <p:nvPr/>
        </p:nvSpPr>
        <p:spPr bwMode="auto">
          <a:xfrm>
            <a:off x="0" y="6477000"/>
            <a:ext cx="4326826" cy="400110"/>
          </a:xfrm>
          <a:prstGeom prst="rect">
            <a:avLst/>
          </a:prstGeom>
          <a:noFill/>
          <a:ln w="9525">
            <a:noFill/>
            <a:miter lim="800000"/>
            <a:headEnd/>
            <a:tailEnd/>
          </a:ln>
        </p:spPr>
        <p:txBody>
          <a:bodyPr wrap="none">
            <a:spAutoFit/>
          </a:bodyPr>
          <a:lstStyle/>
          <a:p>
            <a:r>
              <a:rPr lang="en-US" sz="1000" dirty="0" err="1" smtClean="0">
                <a:latin typeface="Calibri" pitchFamily="34" charset="0"/>
              </a:rPr>
              <a:t>Sauve</a:t>
            </a:r>
            <a:r>
              <a:rPr lang="en-US" sz="1000" dirty="0" smtClean="0">
                <a:latin typeface="Calibri" pitchFamily="34" charset="0"/>
              </a:rPr>
              <a:t> AA, </a:t>
            </a:r>
            <a:r>
              <a:rPr lang="en-US" sz="1000" dirty="0" err="1" smtClean="0">
                <a:latin typeface="Calibri" pitchFamily="34" charset="0"/>
              </a:rPr>
              <a:t>Youn</a:t>
            </a:r>
            <a:r>
              <a:rPr lang="en-US" sz="1000" dirty="0" smtClean="0">
                <a:latin typeface="Calibri" pitchFamily="34" charset="0"/>
              </a:rPr>
              <a:t> DY. Current Opinion in Chemical Biology (2012) 16, 535-543.</a:t>
            </a:r>
            <a:endParaRPr lang="en-US" sz="1000" dirty="0">
              <a:latin typeface="Calibri" pitchFamily="34" charset="0"/>
            </a:endParaRPr>
          </a:p>
          <a:p>
            <a:r>
              <a:rPr lang="en-US" sz="1000" dirty="0" smtClean="0">
                <a:latin typeface="Calibri" pitchFamily="34" charset="0"/>
              </a:rPr>
              <a:t>Avalos JL, </a:t>
            </a:r>
            <a:r>
              <a:rPr lang="en-US" sz="1000" dirty="0" err="1" smtClean="0">
                <a:latin typeface="Calibri" pitchFamily="34" charset="0"/>
              </a:rPr>
              <a:t>Boeke</a:t>
            </a:r>
            <a:r>
              <a:rPr lang="en-US" sz="1000" dirty="0" smtClean="0">
                <a:latin typeface="Calibri" pitchFamily="34" charset="0"/>
              </a:rPr>
              <a:t> JD, </a:t>
            </a:r>
            <a:r>
              <a:rPr lang="en-US" sz="1000" dirty="0" err="1" smtClean="0">
                <a:latin typeface="Calibri" pitchFamily="34" charset="0"/>
              </a:rPr>
              <a:t>Wolberger</a:t>
            </a:r>
            <a:r>
              <a:rPr lang="en-US" sz="1000" dirty="0" smtClean="0">
                <a:latin typeface="Calibri" pitchFamily="34" charset="0"/>
              </a:rPr>
              <a:t> C. Mol</a:t>
            </a:r>
            <a:r>
              <a:rPr lang="en-US" sz="1000" dirty="0">
                <a:latin typeface="Calibri" pitchFamily="34" charset="0"/>
              </a:rPr>
              <a:t>. Cell (</a:t>
            </a:r>
            <a:r>
              <a:rPr lang="en-US" sz="1000" dirty="0" smtClean="0">
                <a:latin typeface="Calibri" pitchFamily="34" charset="0"/>
              </a:rPr>
              <a:t>2004) 13: 639-648.</a:t>
            </a:r>
            <a:endParaRPr lang="en-US" sz="1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out)">
                                      <p:cBhvr>
                                        <p:cTn id="7"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134938" y="762000"/>
            <a:ext cx="3598862" cy="5675313"/>
          </a:xfrm>
          <a:prstGeom prst="rect">
            <a:avLst/>
          </a:prstGeom>
          <a:noFill/>
          <a:ln w="9525">
            <a:noFill/>
            <a:miter lim="800000"/>
            <a:headEnd/>
            <a:tailEnd/>
          </a:ln>
        </p:spPr>
      </p:pic>
      <p:sp>
        <p:nvSpPr>
          <p:cNvPr id="25603" name="TextBox 2"/>
          <p:cNvSpPr txBox="1">
            <a:spLocks noChangeArrowheads="1"/>
          </p:cNvSpPr>
          <p:nvPr/>
        </p:nvSpPr>
        <p:spPr bwMode="auto">
          <a:xfrm>
            <a:off x="3810000" y="5011738"/>
            <a:ext cx="3073400" cy="246062"/>
          </a:xfrm>
          <a:prstGeom prst="rect">
            <a:avLst/>
          </a:prstGeom>
          <a:noFill/>
          <a:ln w="9525">
            <a:noFill/>
            <a:miter lim="800000"/>
            <a:headEnd/>
            <a:tailEnd/>
          </a:ln>
        </p:spPr>
        <p:txBody>
          <a:bodyPr>
            <a:spAutoFit/>
          </a:bodyPr>
          <a:lstStyle/>
          <a:p>
            <a:r>
              <a:rPr lang="en-US" sz="1000">
                <a:latin typeface="Calibri" pitchFamily="34" charset="0"/>
              </a:rPr>
              <a:t>Howitz KT, et al (2003) Nature 425:191-196</a:t>
            </a:r>
          </a:p>
        </p:txBody>
      </p:sp>
      <p:sp>
        <p:nvSpPr>
          <p:cNvPr id="6" name="Rectangle 5"/>
          <p:cNvSpPr/>
          <p:nvPr/>
        </p:nvSpPr>
        <p:spPr>
          <a:xfrm>
            <a:off x="2209800" y="6096000"/>
            <a:ext cx="4572000" cy="954088"/>
          </a:xfrm>
          <a:prstGeom prst="rect">
            <a:avLst/>
          </a:prstGeom>
        </p:spPr>
        <p:txBody>
          <a:bodyPr>
            <a:spAutoFit/>
          </a:bodyPr>
          <a:lstStyle/>
          <a:p>
            <a:pPr>
              <a:defRPr/>
            </a:pPr>
            <a:endParaRPr lang="en-US" sz="1400" b="1" dirty="0">
              <a:latin typeface="+mn-lt"/>
            </a:endParaRPr>
          </a:p>
          <a:p>
            <a:pPr>
              <a:defRPr/>
            </a:pPr>
            <a:r>
              <a:rPr lang="en-US" sz="1400" b="1" dirty="0">
                <a:latin typeface="+mn-lt"/>
              </a:rPr>
              <a:t>Excitation 350-380 nm </a:t>
            </a:r>
          </a:p>
          <a:p>
            <a:pPr>
              <a:defRPr/>
            </a:pPr>
            <a:r>
              <a:rPr lang="en-US" sz="1400" b="1" dirty="0">
                <a:latin typeface="+mn-lt"/>
              </a:rPr>
              <a:t>Emission 450-480 nm </a:t>
            </a:r>
          </a:p>
          <a:p>
            <a:pPr>
              <a:defRPr/>
            </a:pPr>
            <a:r>
              <a:rPr lang="en-US" sz="1400" b="1" dirty="0">
                <a:latin typeface="+mn-lt"/>
              </a:rPr>
              <a:t>	</a:t>
            </a:r>
          </a:p>
        </p:txBody>
      </p:sp>
      <p:pic>
        <p:nvPicPr>
          <p:cNvPr id="3" name="Picture 2"/>
          <p:cNvPicPr>
            <a:picLocks noChangeAspect="1" noChangeArrowheads="1"/>
          </p:cNvPicPr>
          <p:nvPr/>
        </p:nvPicPr>
        <p:blipFill>
          <a:blip r:embed="rId4"/>
          <a:srcRect/>
          <a:stretch>
            <a:fillRect/>
          </a:stretch>
        </p:blipFill>
        <p:spPr bwMode="auto">
          <a:xfrm>
            <a:off x="3046413" y="1143000"/>
            <a:ext cx="5868987" cy="4100513"/>
          </a:xfrm>
          <a:prstGeom prst="rect">
            <a:avLst/>
          </a:prstGeom>
          <a:noFill/>
          <a:ln w="9525">
            <a:solidFill>
              <a:schemeClr val="tx2">
                <a:lumMod val="60000"/>
                <a:lumOff val="40000"/>
              </a:schemeClr>
            </a:solidFill>
            <a:miter lim="800000"/>
            <a:headEnd/>
            <a:tailEnd/>
          </a:ln>
        </p:spPr>
      </p:pic>
      <p:grpSp>
        <p:nvGrpSpPr>
          <p:cNvPr id="2" name="Group 9"/>
          <p:cNvGrpSpPr>
            <a:grpSpLocks/>
          </p:cNvGrpSpPr>
          <p:nvPr/>
        </p:nvGrpSpPr>
        <p:grpSpPr bwMode="auto">
          <a:xfrm>
            <a:off x="0" y="3962400"/>
            <a:ext cx="1371600" cy="809625"/>
            <a:chOff x="152400" y="3962400"/>
            <a:chExt cx="1371600" cy="809625"/>
          </a:xfrm>
        </p:grpSpPr>
        <p:pic>
          <p:nvPicPr>
            <p:cNvPr id="94209" name="Picture 2"/>
            <p:cNvPicPr>
              <a:picLocks noChangeAspect="1" noChangeArrowheads="1"/>
            </p:cNvPicPr>
            <p:nvPr/>
          </p:nvPicPr>
          <p:blipFill>
            <a:blip r:embed="rId5"/>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25609"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29062</TotalTime>
  <Words>5836</Words>
  <Application>Microsoft Macintosh PowerPoint</Application>
  <PresentationFormat>On-screen Show (4:3)</PresentationFormat>
  <Paragraphs>434</Paragraphs>
  <Slides>39</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Bitmap Image</vt:lpstr>
      <vt:lpstr>Slide 1</vt:lpstr>
      <vt:lpstr>Slide 2</vt:lpstr>
      <vt:lpstr>Slide 3</vt:lpstr>
      <vt:lpstr>Slide 4</vt:lpstr>
      <vt:lpstr>Sirtuin Family</vt:lpstr>
      <vt:lpstr>Slide 6</vt:lpstr>
      <vt:lpstr>Slide 7</vt:lpstr>
      <vt:lpstr>Slide 8</vt:lpstr>
      <vt:lpstr>Slide 9</vt:lpstr>
      <vt:lpstr>Slide 10</vt:lpstr>
      <vt:lpstr>Slide 11</vt:lpstr>
      <vt:lpstr>Slide 12</vt:lpstr>
      <vt:lpstr>Slide 13</vt:lpstr>
      <vt:lpstr>Slide 14</vt:lpstr>
      <vt:lpstr>NAD+, NAM, isoNAM</vt:lpstr>
      <vt:lpstr>Slide 16</vt:lpstr>
      <vt:lpstr>Slide 17</vt:lpstr>
      <vt:lpstr>Slide 18</vt:lpstr>
      <vt:lpstr>Slide 19</vt:lpstr>
      <vt:lpstr>Simulation Methods</vt:lpstr>
      <vt:lpstr>SIRT3 structure</vt:lpstr>
      <vt:lpstr>Active Site:  A, B, C pockets</vt:lpstr>
      <vt:lpstr>Loop Minimization</vt:lpstr>
      <vt:lpstr>Computational Methods: ∆Gbind </vt:lpstr>
      <vt:lpstr>Computational Methods: ∆Gbind </vt:lpstr>
      <vt:lpstr>Binding Energy Prediction: SIRT2 Inhibitors</vt:lpstr>
      <vt:lpstr>Binding Energy Prediction: SIRT3 Inhibitors</vt:lpstr>
      <vt:lpstr>SIRT3 Inhibitors: Docking into 4FVT</vt:lpstr>
      <vt:lpstr>SIRT3 Loops and Residues</vt:lpstr>
      <vt:lpstr>Comptitive vs. Non-competitive  NAD+ binding</vt:lpstr>
      <vt:lpstr>Slide 31</vt:lpstr>
      <vt:lpstr>Acknowledgement</vt:lpstr>
      <vt:lpstr>Slide 33</vt:lpstr>
      <vt:lpstr>Slide 34</vt:lpstr>
      <vt:lpstr>Slide 35</vt:lpstr>
      <vt:lpstr>Slide 36</vt:lpstr>
      <vt:lpstr>Slide 37</vt:lpstr>
      <vt:lpstr>Slide 38</vt:lpstr>
      <vt:lpstr>Sequence Alignment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xguan</cp:lastModifiedBy>
  <cp:revision>1221</cp:revision>
  <dcterms:created xsi:type="dcterms:W3CDTF">2013-03-01T16:04:03Z</dcterms:created>
  <dcterms:modified xsi:type="dcterms:W3CDTF">2013-04-01T20:52:28Z</dcterms:modified>
</cp:coreProperties>
</file>