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unshi\Desktop\Arctic%20Express\AE-Activity%20assay-4-18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unshi\Desktop\Arctic%20Express\4-19-16-AE-ImidazoleWashes-BSA%20Standard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Fluorescence Standard Curve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1478768052544159"/>
                  <c:y val="4.293056987838873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y = 183.14x</a:t>
                    </a:r>
                    <a:br>
                      <a:rPr lang="en-US" sz="1400" baseline="0"/>
                    </a:br>
                    <a:r>
                      <a:rPr lang="en-US" sz="1400" baseline="0"/>
                      <a:t>R² = 0.9949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Sheet2!$B$5:$B$11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25</c:v>
                </c:pt>
              </c:numCache>
            </c:numRef>
          </c:xVal>
          <c:yVal>
            <c:numRef>
              <c:f>Sheet2!$C$5:$C$11</c:f>
              <c:numCache>
                <c:formatCode>General</c:formatCode>
                <c:ptCount val="7"/>
                <c:pt idx="0">
                  <c:v>15.89</c:v>
                </c:pt>
                <c:pt idx="1">
                  <c:v>212.3</c:v>
                </c:pt>
                <c:pt idx="2">
                  <c:v>384.6</c:v>
                </c:pt>
                <c:pt idx="3">
                  <c:v>785.8</c:v>
                </c:pt>
                <c:pt idx="4">
                  <c:v>1544</c:v>
                </c:pt>
                <c:pt idx="5">
                  <c:v>3143</c:v>
                </c:pt>
                <c:pt idx="6">
                  <c:v>4406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712144"/>
        <c:axId val="225713320"/>
      </c:scatterChart>
      <c:valAx>
        <c:axId val="22571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[Deacetylated Standard], uM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13320"/>
        <c:crosses val="autoZero"/>
        <c:crossBetween val="midCat"/>
      </c:valAx>
      <c:valAx>
        <c:axId val="22571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AFU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712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BSA Standard Curve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3798088964369649"/>
                  <c:y val="-3.528103646561012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y = 0.0392x</a:t>
                    </a:r>
                    <a:br>
                      <a:rPr lang="en-US" sz="1400" baseline="0"/>
                    </a:br>
                    <a:r>
                      <a:rPr lang="en-US" sz="1400" baseline="0"/>
                      <a:t>R² = 0.999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Sheet1!$F$17:$F$23</c:f>
              <c:numCache>
                <c:formatCode>General</c:formatCode>
                <c:ptCount val="7"/>
                <c:pt idx="0">
                  <c:v>50</c:v>
                </c:pt>
                <c:pt idx="1">
                  <c:v>25</c:v>
                </c:pt>
                <c:pt idx="2">
                  <c:v>12.5</c:v>
                </c:pt>
                <c:pt idx="3">
                  <c:v>6.25</c:v>
                </c:pt>
                <c:pt idx="4">
                  <c:v>3.13</c:v>
                </c:pt>
                <c:pt idx="5">
                  <c:v>1.56</c:v>
                </c:pt>
                <c:pt idx="6">
                  <c:v>0.78</c:v>
                </c:pt>
              </c:numCache>
            </c:numRef>
          </c:xVal>
          <c:yVal>
            <c:numRef>
              <c:f>Sheet1!$G$17:$G$23</c:f>
              <c:numCache>
                <c:formatCode>General</c:formatCode>
                <c:ptCount val="7"/>
                <c:pt idx="0">
                  <c:v>1.962499981880188</c:v>
                </c:pt>
                <c:pt idx="1">
                  <c:v>1.0063999948501587</c:v>
                </c:pt>
                <c:pt idx="2">
                  <c:v>0.46059999442100524</c:v>
                </c:pt>
                <c:pt idx="3">
                  <c:v>0.21699999845027923</c:v>
                </c:pt>
                <c:pt idx="4">
                  <c:v>0.10100000178813934</c:v>
                </c:pt>
                <c:pt idx="5">
                  <c:v>4.8600001394748689E-2</c:v>
                </c:pt>
                <c:pt idx="6">
                  <c:v>2.1700000524520875E-2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837480"/>
        <c:axId val="368840224"/>
      </c:scatterChart>
      <c:valAx>
        <c:axId val="368837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Concentration of BSA (mg/ml)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40224"/>
        <c:crosses val="autoZero"/>
        <c:crossBetween val="midCat"/>
      </c:valAx>
      <c:valAx>
        <c:axId val="36884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A280 nm_Corrected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37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8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2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0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1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F3F0-A73F-4A1D-BDC8-35384D793F8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9D90-93BC-4001-8052-87ABDA081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7051" y="777675"/>
            <a:ext cx="7297627" cy="5897880"/>
            <a:chOff x="357051" y="777675"/>
            <a:chExt cx="7297627" cy="58978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/>
            <a:stretch/>
          </p:blipFill>
          <p:spPr>
            <a:xfrm>
              <a:off x="357051" y="777675"/>
              <a:ext cx="7297627" cy="58978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7234" y="98405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1643" y="984053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9886" y="98405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3480" y="984053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3218" y="979699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99175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7577" y="98149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34841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2117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9866" y="98148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2455" y="98068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E6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3206" y="9858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E7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60636" y="98583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E8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30162" y="98583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08397" y="98583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3229" y="33065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3229" y="360523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31478" y="40150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1478" y="520678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4989" y="257140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>
              <a:off x="2386499" y="2844349"/>
              <a:ext cx="904862" cy="6356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1489886" y="2836805"/>
              <a:ext cx="1809723" cy="65835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889760" y="2849808"/>
              <a:ext cx="1409850" cy="63496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549969" y="3364126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51932" y="4980000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81457" y="2813878"/>
              <a:ext cx="3223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 almost removed from the elutions 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702" y="4622284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38666" y="333081"/>
            <a:ext cx="293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No imidazole wash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211837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 (no imidazole)</a:t>
            </a:r>
          </a:p>
          <a:p>
            <a:r>
              <a:rPr lang="en-US" sz="1600" dirty="0" smtClean="0"/>
              <a:t>W2 = wash 2 (2M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043545" y="3309611"/>
            <a:ext cx="3704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&lt;10% Cpn60 present after 2M urea wash, including a lot of non-specific bands, lowering the overall purity of Sirt3.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80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4778" r="6576" b="833"/>
          <a:stretch/>
        </p:blipFill>
        <p:spPr>
          <a:xfrm>
            <a:off x="538264" y="716695"/>
            <a:ext cx="6964518" cy="589788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79780" y="1038208"/>
            <a:ext cx="6553912" cy="4484412"/>
            <a:chOff x="879780" y="1038208"/>
            <a:chExt cx="6553912" cy="4484412"/>
          </a:xfrm>
        </p:grpSpPr>
        <p:sp>
          <p:nvSpPr>
            <p:cNvPr id="6" name="TextBox 5"/>
            <p:cNvSpPr txBox="1"/>
            <p:nvPr/>
          </p:nvSpPr>
          <p:spPr>
            <a:xfrm>
              <a:off x="879780" y="1049957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27467" y="1049957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41938" y="1049957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51760" y="104995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00556" y="104560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60609" y="104738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5937" y="104739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05455" y="104738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493" y="1038679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4824" y="1038208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E5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90484" y="104659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E6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6052" y="105173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E7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22541" y="1051741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E8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7231" y="1051735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E9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7207" y="104302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9625" y="34446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0096" y="37250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7874" y="412022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5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8694" y="524562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40275" y="2736168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Cpn60</a:t>
              </a:r>
              <a:endParaRPr lang="en-US" sz="1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2361785" y="3000871"/>
              <a:ext cx="904862" cy="63563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865046" y="2998092"/>
              <a:ext cx="1409850" cy="63496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527218" y="4959756"/>
              <a:ext cx="3906474" cy="35978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2132" y="2347958"/>
              <a:ext cx="30843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Impurities almost removed with 50 </a:t>
              </a:r>
              <a:r>
                <a:rPr lang="en-US" sz="1400" dirty="0" err="1" smtClean="0"/>
                <a:t>mM</a:t>
              </a:r>
              <a:r>
                <a:rPr lang="en-US" sz="1400" dirty="0" smtClean="0"/>
                <a:t> imidazole wash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10274" y="4679950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Sirt3</a:t>
              </a:r>
              <a:endParaRPr lang="en-US" sz="1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47235" y="288265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50 </a:t>
            </a:r>
            <a:r>
              <a:rPr lang="en-US" dirty="0" err="1" smtClean="0"/>
              <a:t>mM</a:t>
            </a:r>
            <a:r>
              <a:rPr lang="en-US" dirty="0" smtClean="0"/>
              <a:t> imidazole wash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318931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 (50 </a:t>
            </a:r>
            <a:r>
              <a:rPr lang="en-US" sz="1600" dirty="0" err="1" smtClean="0"/>
              <a:t>mM</a:t>
            </a:r>
            <a:r>
              <a:rPr lang="en-US" sz="1600" dirty="0" smtClean="0"/>
              <a:t> imidazole)</a:t>
            </a:r>
          </a:p>
          <a:p>
            <a:r>
              <a:rPr lang="en-US" sz="1600" dirty="0" smtClean="0"/>
              <a:t>W2 = wash 2 (2 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233018" y="3309611"/>
            <a:ext cx="3704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Sirt3 purity improved to ~80% with 50 </a:t>
            </a:r>
            <a:r>
              <a:rPr lang="en-US" sz="1600" dirty="0" err="1" smtClean="0"/>
              <a:t>mM</a:t>
            </a:r>
            <a:r>
              <a:rPr lang="en-US" sz="1600" dirty="0" smtClean="0"/>
              <a:t> imidazole wash.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507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2962" r="3656" b="2618"/>
          <a:stretch/>
        </p:blipFill>
        <p:spPr>
          <a:xfrm>
            <a:off x="461319" y="766120"/>
            <a:ext cx="6779073" cy="58978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8544" y="104995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72091" y="104995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03036" y="104995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12858" y="104995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53418" y="104560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05235" y="10473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05274" y="104739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41839" y="104738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42643" y="103867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E4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331787" y="1038208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19781" y="1046593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137678" y="105173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E7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569458" y="105174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20624" y="105173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14126" y="10430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E10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35437" y="341996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7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535908" y="369208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6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527210" y="409551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34506" y="51961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726087" y="268674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Cpn60</a:t>
            </a:r>
            <a:endParaRPr lang="en-US" sz="14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098169" y="2959681"/>
            <a:ext cx="904862" cy="63563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1601430" y="2956902"/>
            <a:ext cx="1409850" cy="63496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074134" y="4984470"/>
            <a:ext cx="3906474" cy="359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702612" y="2347958"/>
            <a:ext cx="308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Improved purity with 75 </a:t>
            </a:r>
            <a:r>
              <a:rPr lang="en-US" sz="1400" dirty="0" err="1" smtClean="0"/>
              <a:t>mM</a:t>
            </a:r>
            <a:r>
              <a:rPr lang="en-US" sz="1400" dirty="0" smtClean="0"/>
              <a:t> imidazole wash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4666576" y="467995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Sirt3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2185687" y="339345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urea / 75 </a:t>
            </a:r>
            <a:r>
              <a:rPr lang="en-US" dirty="0" err="1" smtClean="0"/>
              <a:t>mM</a:t>
            </a:r>
            <a:r>
              <a:rPr lang="en-US" dirty="0" smtClean="0"/>
              <a:t> imidazole wash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8233018" y="3309611"/>
            <a:ext cx="3704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Sirt3 purity improved to </a:t>
            </a:r>
            <a:r>
              <a:rPr lang="en-US" sz="1600" dirty="0" smtClean="0"/>
              <a:t>&gt;85% </a:t>
            </a:r>
            <a:r>
              <a:rPr lang="en-US" sz="1600" dirty="0"/>
              <a:t>with </a:t>
            </a:r>
            <a:r>
              <a:rPr lang="en-US" sz="1600" dirty="0" smtClean="0"/>
              <a:t>75 </a:t>
            </a:r>
            <a:r>
              <a:rPr lang="en-US" sz="1600" dirty="0" err="1" smtClean="0"/>
              <a:t>mM</a:t>
            </a:r>
            <a:r>
              <a:rPr lang="en-US" sz="1600" dirty="0" smtClean="0"/>
              <a:t> </a:t>
            </a:r>
            <a:r>
              <a:rPr lang="en-US" sz="1600" dirty="0"/>
              <a:t>imidazole wash.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8318931" y="886841"/>
            <a:ext cx="3704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 = supernatant/sample loaded on column</a:t>
            </a:r>
          </a:p>
          <a:p>
            <a:r>
              <a:rPr lang="en-US" sz="1600" dirty="0" smtClean="0"/>
              <a:t>FT = flow-through</a:t>
            </a:r>
          </a:p>
          <a:p>
            <a:r>
              <a:rPr lang="en-US" sz="1600" dirty="0" smtClean="0"/>
              <a:t>W1 = wash 1 (50 </a:t>
            </a:r>
            <a:r>
              <a:rPr lang="en-US" sz="1600" dirty="0" err="1" smtClean="0"/>
              <a:t>mM</a:t>
            </a:r>
            <a:r>
              <a:rPr lang="en-US" sz="1600" dirty="0" smtClean="0"/>
              <a:t> imidazole)</a:t>
            </a:r>
          </a:p>
          <a:p>
            <a:r>
              <a:rPr lang="en-US" sz="1600" dirty="0" smtClean="0"/>
              <a:t>W2 = wash 2 (2 M urea)</a:t>
            </a:r>
          </a:p>
          <a:p>
            <a:r>
              <a:rPr lang="en-US" sz="1600" dirty="0"/>
              <a:t>L = protein marker</a:t>
            </a:r>
          </a:p>
          <a:p>
            <a:r>
              <a:rPr lang="en-US" sz="1600" dirty="0" smtClean="0"/>
              <a:t>E = elution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789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282" y="248727"/>
            <a:ext cx="254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Determination of Activity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397283"/>
              </p:ext>
            </p:extLst>
          </p:nvPr>
        </p:nvGraphicFramePr>
        <p:xfrm>
          <a:off x="138550" y="974143"/>
          <a:ext cx="4967546" cy="298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164740" y="2403689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Slope = 183.14 AFU/</a:t>
            </a:r>
            <a:r>
              <a:rPr lang="en-US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uM</a:t>
            </a:r>
            <a:r>
              <a:rPr lang="en-US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42364"/>
              </p:ext>
            </p:extLst>
          </p:nvPr>
        </p:nvGraphicFramePr>
        <p:xfrm>
          <a:off x="482373" y="4925851"/>
          <a:ext cx="4279900" cy="1152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148"/>
                <a:gridCol w="609148"/>
                <a:gridCol w="942276"/>
                <a:gridCol w="1053319"/>
                <a:gridCol w="106600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Zero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Enzo (5 U/5 </a:t>
                      </a:r>
                      <a:r>
                        <a:rPr lang="en-US" sz="1000" b="1" u="none" strike="noStrike" dirty="0" err="1">
                          <a:effectLst/>
                        </a:rPr>
                        <a:t>ul</a:t>
                      </a:r>
                      <a:r>
                        <a:rPr lang="en-US" sz="1000" b="1" u="none" strike="noStrike" dirty="0">
                          <a:effectLst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AE-50mM (15 </a:t>
                      </a:r>
                      <a:r>
                        <a:rPr lang="en-US" sz="1000" b="1" u="none" strike="noStrike" dirty="0" err="1">
                          <a:effectLst/>
                        </a:rPr>
                        <a:t>ul</a:t>
                      </a:r>
                      <a:r>
                        <a:rPr lang="en-US" sz="1000" b="1" u="none" strike="noStrike" dirty="0">
                          <a:effectLst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AE-75 </a:t>
                      </a:r>
                      <a:r>
                        <a:rPr lang="en-US" sz="1000" b="1" u="none" strike="noStrike" dirty="0" err="1">
                          <a:effectLst/>
                        </a:rPr>
                        <a:t>mM</a:t>
                      </a:r>
                      <a:r>
                        <a:rPr lang="en-US" sz="1000" b="1" u="none" strike="noStrike" dirty="0">
                          <a:effectLst/>
                        </a:rPr>
                        <a:t> (15 </a:t>
                      </a:r>
                      <a:r>
                        <a:rPr lang="en-US" sz="1000" b="1" u="none" strike="noStrike" dirty="0" err="1">
                          <a:effectLst/>
                        </a:rPr>
                        <a:t>ul</a:t>
                      </a:r>
                      <a:r>
                        <a:rPr lang="en-US" sz="1000" b="1" u="none" strike="noStrike" dirty="0">
                          <a:effectLst/>
                        </a:rPr>
                        <a:t>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886.6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625.7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Avg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634.35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1568.5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1442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7550" y="4526710"/>
            <a:ext cx="20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Raw data from Fluoroskan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36485"/>
              </p:ext>
            </p:extLst>
          </p:nvPr>
        </p:nvGraphicFramePr>
        <p:xfrm>
          <a:off x="5231211" y="1202723"/>
          <a:ext cx="3163313" cy="4893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5601"/>
                <a:gridCol w="1084001"/>
                <a:gridCol w="1103711"/>
              </a:tblGrid>
              <a:tr h="3809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Delta </a:t>
                      </a:r>
                      <a:r>
                        <a:rPr lang="en-US" sz="1100" b="1" u="none" strike="noStrike" dirty="0" smtClean="0">
                          <a:effectLst/>
                        </a:rPr>
                        <a:t>AFU from raw data</a:t>
                      </a:r>
                    </a:p>
                    <a:p>
                      <a:pPr algn="ctr" fontAlgn="b"/>
                      <a:endParaRPr lang="en-US" sz="1100" b="1" u="none" strike="noStrike" dirty="0" smtClean="0">
                        <a:effectLst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Enzo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AE-50 </a:t>
                      </a:r>
                      <a:r>
                        <a:rPr lang="en-US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en-US" sz="10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AE-75 </a:t>
                      </a:r>
                      <a:r>
                        <a:rPr lang="en-US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en-US" sz="10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233.95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934.15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807.65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951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Delta AFU to </a:t>
                      </a:r>
                      <a:r>
                        <a:rPr lang="en-US" sz="1100" b="1" u="none" strike="noStrike" dirty="0" err="1">
                          <a:effectLst/>
                        </a:rPr>
                        <a:t>uM</a:t>
                      </a:r>
                      <a:r>
                        <a:rPr lang="en-US" sz="1100" b="1" u="none" strike="noStrike" dirty="0">
                          <a:effectLst/>
                        </a:rPr>
                        <a:t> (using </a:t>
                      </a:r>
                      <a:r>
                        <a:rPr lang="en-US" sz="1100" b="1" u="none" strike="noStrike" dirty="0" err="1">
                          <a:effectLst/>
                        </a:rPr>
                        <a:t>std</a:t>
                      </a:r>
                      <a:r>
                        <a:rPr lang="en-US" sz="1100" b="1" u="none" strike="noStrike" dirty="0">
                          <a:effectLst/>
                        </a:rPr>
                        <a:t> curve)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1.28 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5.1 </a:t>
                      </a:r>
                      <a:r>
                        <a:rPr lang="en-US" sz="1000" u="none" strike="noStrike" dirty="0" err="1">
                          <a:effectLst/>
                        </a:rPr>
                        <a:t>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4.41 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effectLst/>
                        </a:rPr>
                        <a:t>Total </a:t>
                      </a:r>
                      <a:r>
                        <a:rPr lang="en-US" sz="1000" b="1" i="1" u="none" strike="noStrike" dirty="0" err="1">
                          <a:effectLst/>
                        </a:rPr>
                        <a:t>rxn</a:t>
                      </a:r>
                      <a:r>
                        <a:rPr lang="en-US" sz="1000" b="1" i="1" u="none" strike="noStrike" dirty="0">
                          <a:effectLst/>
                        </a:rPr>
                        <a:t> time = 30 min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NL" sz="1000" b="1" i="1" u="none" strike="noStrike" dirty="0">
                          <a:effectLst/>
                        </a:rPr>
                        <a:t>Total rxn vol = 50 ul</a:t>
                      </a:r>
                      <a:endParaRPr lang="nl-NL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951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Total </a:t>
                      </a:r>
                      <a:r>
                        <a:rPr lang="en-US" sz="1100" b="1" u="none" strike="noStrike" dirty="0" err="1">
                          <a:effectLst/>
                        </a:rPr>
                        <a:t>pmol</a:t>
                      </a:r>
                      <a:r>
                        <a:rPr lang="en-US" sz="1100" b="1" u="none" strike="noStrike" dirty="0">
                          <a:effectLst/>
                        </a:rPr>
                        <a:t> in 50 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ul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rxn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9511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pmol</a:t>
                      </a:r>
                      <a:r>
                        <a:rPr lang="en-US" sz="1100" b="1" u="none" strike="noStrike" dirty="0">
                          <a:effectLst/>
                        </a:rPr>
                        <a:t>/min (Total U)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3809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Activity (U/</a:t>
                      </a:r>
                      <a:r>
                        <a:rPr lang="en-US" sz="1100" b="1" u="none" strike="noStrike" dirty="0" err="1">
                          <a:effectLst/>
                        </a:rPr>
                        <a:t>ul</a:t>
                      </a:r>
                      <a:r>
                        <a:rPr lang="en-US" sz="11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1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Enzo (5 </a:t>
                      </a:r>
                      <a:r>
                        <a:rPr lang="en-US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AE-50 (15 </a:t>
                      </a:r>
                      <a:r>
                        <a:rPr lang="en-US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AE-75 (15 </a:t>
                      </a:r>
                      <a:r>
                        <a:rPr lang="en-US" sz="10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  <a:r>
                        <a:rPr lang="en-US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b"/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0.43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0.56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</a:rPr>
                        <a:t>0.49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  <a:tr h="178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8" marR="8368" marT="8368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8668" y="1202723"/>
            <a:ext cx="3463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Both batches of Sirt3 purified from AE using 2M urea + imidazole wash protocol show higher activity (U/</a:t>
            </a:r>
            <a:r>
              <a:rPr lang="en-US" sz="1400" dirty="0" err="1" smtClean="0"/>
              <a:t>ul</a:t>
            </a:r>
            <a:r>
              <a:rPr lang="en-US" sz="1400" dirty="0" smtClean="0"/>
              <a:t>) and higher purity than Sirt3 from Enzo.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Activity:</a:t>
            </a:r>
          </a:p>
          <a:p>
            <a:endParaRPr lang="en-US" sz="1400" dirty="0" smtClean="0"/>
          </a:p>
          <a:p>
            <a:r>
              <a:rPr lang="en-US" sz="1400" dirty="0" smtClean="0"/>
              <a:t>       - AE-50 </a:t>
            </a:r>
            <a:r>
              <a:rPr lang="en-US" sz="1400" dirty="0" err="1" smtClean="0"/>
              <a:t>mM</a:t>
            </a:r>
            <a:r>
              <a:rPr lang="en-US" sz="1400" dirty="0" smtClean="0"/>
              <a:t> = 0.56 U/</a:t>
            </a:r>
            <a:r>
              <a:rPr lang="en-US" sz="1400" dirty="0" err="1" smtClean="0"/>
              <a:t>ul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- AE-75 </a:t>
            </a:r>
            <a:r>
              <a:rPr lang="en-US" sz="1400" dirty="0" err="1" smtClean="0"/>
              <a:t>mM</a:t>
            </a:r>
            <a:r>
              <a:rPr lang="en-US" sz="1400" dirty="0" smtClean="0"/>
              <a:t> = 0.49 U/</a:t>
            </a:r>
            <a:r>
              <a:rPr lang="en-US" sz="1400" dirty="0" err="1" smtClean="0"/>
              <a:t>ul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- Enzo = 0.43 U/</a:t>
            </a:r>
            <a:r>
              <a:rPr lang="en-US" sz="1400" dirty="0" err="1" smtClean="0"/>
              <a:t>ul</a:t>
            </a:r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According to Enzo’s specifications, the activity of their Sirt3 was supposed to be 1 U/</a:t>
            </a:r>
            <a:r>
              <a:rPr lang="en-US" sz="1400" dirty="0" err="1" smtClean="0"/>
              <a:t>ul</a:t>
            </a:r>
            <a:r>
              <a:rPr lang="en-US" sz="1400" dirty="0" smtClean="0"/>
              <a:t>, but it was found to be much lower.</a:t>
            </a:r>
          </a:p>
        </p:txBody>
      </p:sp>
    </p:spTree>
    <p:extLst>
      <p:ext uri="{BB962C8B-B14F-4D97-AF65-F5344CB8AC3E}">
        <p14:creationId xmlns:p14="http://schemas.microsoft.com/office/powerpoint/2010/main" val="295294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282" y="191063"/>
            <a:ext cx="331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Determination of Specific Activity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747653"/>
              </p:ext>
            </p:extLst>
          </p:nvPr>
        </p:nvGraphicFramePr>
        <p:xfrm>
          <a:off x="393872" y="1157738"/>
          <a:ext cx="5331425" cy="32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9600" y="4951144"/>
            <a:ext cx="31599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Concentration from standard curve: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AE-50 </a:t>
            </a:r>
            <a:r>
              <a:rPr lang="en-US" sz="1600" dirty="0" err="1" smtClean="0"/>
              <a:t>mM</a:t>
            </a:r>
            <a:r>
              <a:rPr lang="en-US" sz="1600" dirty="0" smtClean="0"/>
              <a:t> = 0.59 </a:t>
            </a:r>
            <a:r>
              <a:rPr lang="en-US" sz="1600" dirty="0" err="1" smtClean="0"/>
              <a:t>ug</a:t>
            </a:r>
            <a:r>
              <a:rPr lang="en-US" sz="1600" dirty="0" smtClean="0"/>
              <a:t>/</a:t>
            </a:r>
            <a:r>
              <a:rPr lang="en-US" sz="1600" dirty="0" err="1" smtClean="0"/>
              <a:t>ul</a:t>
            </a:r>
            <a:endParaRPr lang="en-US" sz="1600" dirty="0" smtClean="0"/>
          </a:p>
          <a:p>
            <a:pPr algn="ctr"/>
            <a:r>
              <a:rPr lang="en-US" sz="1600" dirty="0" smtClean="0"/>
              <a:t>AE-75 </a:t>
            </a:r>
            <a:r>
              <a:rPr lang="en-US" sz="1600" dirty="0" err="1" smtClean="0"/>
              <a:t>mM</a:t>
            </a:r>
            <a:r>
              <a:rPr lang="en-US" sz="1600" dirty="0" smtClean="0"/>
              <a:t> = 0.43 </a:t>
            </a:r>
            <a:r>
              <a:rPr lang="en-US" sz="1600" dirty="0" err="1" smtClean="0"/>
              <a:t>ug</a:t>
            </a:r>
            <a:r>
              <a:rPr lang="en-US" sz="1600" dirty="0" smtClean="0"/>
              <a:t>/</a:t>
            </a:r>
            <a:r>
              <a:rPr lang="en-US" sz="1600" dirty="0" err="1" smtClean="0"/>
              <a:t>ul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21917"/>
              </p:ext>
            </p:extLst>
          </p:nvPr>
        </p:nvGraphicFramePr>
        <p:xfrm>
          <a:off x="7166919" y="1474574"/>
          <a:ext cx="3904734" cy="1565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263"/>
                <a:gridCol w="1338071"/>
                <a:gridCol w="1362400"/>
              </a:tblGrid>
              <a:tr h="7014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Specific Activity (U/</a:t>
                      </a:r>
                      <a:r>
                        <a:rPr lang="en-US" sz="1400" b="1" u="none" strike="noStrike" dirty="0" err="1">
                          <a:effectLst/>
                        </a:rPr>
                        <a:t>ug</a:t>
                      </a:r>
                      <a:r>
                        <a:rPr lang="en-US" sz="14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4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Enzo</a:t>
                      </a:r>
                    </a:p>
                    <a:p>
                      <a:pPr algn="ctr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AE-50 </a:t>
                      </a:r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en-US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AE-75 </a:t>
                      </a:r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endParaRPr lang="en-US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10.4 (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CofA</a:t>
                      </a:r>
                      <a:r>
                        <a:rPr lang="en-US" sz="1200" u="none" strike="noStrike" dirty="0" smtClean="0">
                          <a:effectLst/>
                        </a:rPr>
                        <a:t>)*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12083" y="3311611"/>
            <a:ext cx="4614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As claimed by Enzo in the Certificate of Analysis for this lot.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620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522</Words>
  <Application>Microsoft Office PowerPoint</Application>
  <PresentationFormat>Widescreen</PresentationFormat>
  <Paragraphs>172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19</cp:revision>
  <dcterms:created xsi:type="dcterms:W3CDTF">2016-04-13T18:22:18Z</dcterms:created>
  <dcterms:modified xsi:type="dcterms:W3CDTF">2016-04-19T18:04:02Z</dcterms:modified>
</cp:coreProperties>
</file>