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2"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95" autoAdjust="0"/>
    <p:restoredTop sz="94660"/>
  </p:normalViewPr>
  <p:slideViewPr>
    <p:cSldViewPr>
      <p:cViewPr varScale="1">
        <p:scale>
          <a:sx n="110" d="100"/>
          <a:sy n="110" d="100"/>
        </p:scale>
        <p:origin x="161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B5195B-60BD-419D-AED9-C54CE3544C5D}" type="datetimeFigureOut">
              <a:rPr lang="en-US" smtClean="0"/>
              <a:t>6/2/2017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1919706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B5195B-60BD-419D-AED9-C54CE3544C5D}" type="datetimeFigureOut">
              <a:rPr lang="en-US" smtClean="0"/>
              <a:t>6/2/2017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394751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B5195B-60BD-419D-AED9-C54CE3544C5D}" type="datetimeFigureOut">
              <a:rPr lang="en-US" smtClean="0"/>
              <a:t>6/2/2017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100422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B5195B-60BD-419D-AED9-C54CE3544C5D}" type="datetimeFigureOut">
              <a:rPr lang="en-US" smtClean="0"/>
              <a:t>6/2/2017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2004076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B5195B-60BD-419D-AED9-C54CE3544C5D}" type="datetimeFigureOut">
              <a:rPr lang="en-US" smtClean="0"/>
              <a:t>6/2/2017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1107915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B5195B-60BD-419D-AED9-C54CE3544C5D}" type="datetimeFigureOut">
              <a:rPr lang="en-US" smtClean="0"/>
              <a:t>6/2/2017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451301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B5195B-60BD-419D-AED9-C54CE3544C5D}" type="datetimeFigureOut">
              <a:rPr lang="en-US" smtClean="0"/>
              <a:t>6/2/2017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3841915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B5195B-60BD-419D-AED9-C54CE3544C5D}" type="datetimeFigureOut">
              <a:rPr lang="en-US" smtClean="0"/>
              <a:t>6/2/2017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801130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B5195B-60BD-419D-AED9-C54CE3544C5D}" type="datetimeFigureOut">
              <a:rPr lang="en-US" smtClean="0"/>
              <a:t>6/2/2017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2005151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B5195B-60BD-419D-AED9-C54CE3544C5D}" type="datetimeFigureOut">
              <a:rPr lang="en-US" smtClean="0"/>
              <a:t>6/2/2017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2449509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B5195B-60BD-419D-AED9-C54CE3544C5D}" type="datetimeFigureOut">
              <a:rPr lang="en-US" smtClean="0"/>
              <a:t>6/2/2017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65DA81-9573-4E0A-B185-8CF47AC0DB80}" type="slidenum">
              <a:rPr lang="en-US" smtClean="0"/>
              <a:t>‹#›</a:t>
            </a:fld>
            <a:endParaRPr lang="en-US"/>
          </a:p>
        </p:txBody>
      </p:sp>
    </p:spTree>
    <p:extLst>
      <p:ext uri="{BB962C8B-B14F-4D97-AF65-F5344CB8AC3E}">
        <p14:creationId xmlns:p14="http://schemas.microsoft.com/office/powerpoint/2010/main" val="1091605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B5195B-60BD-419D-AED9-C54CE3544C5D}" type="datetimeFigureOut">
              <a:rPr lang="en-US" smtClean="0"/>
              <a:t>6/2/2017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65DA81-9573-4E0A-B185-8CF47AC0DB80}" type="slidenum">
              <a:rPr lang="en-US" smtClean="0"/>
              <a:t>‹#›</a:t>
            </a:fld>
            <a:endParaRPr lang="en-US"/>
          </a:p>
        </p:txBody>
      </p:sp>
    </p:spTree>
    <p:extLst>
      <p:ext uri="{BB962C8B-B14F-4D97-AF65-F5344CB8AC3E}">
        <p14:creationId xmlns:p14="http://schemas.microsoft.com/office/powerpoint/2010/main" val="345879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777404035"/>
              </p:ext>
            </p:extLst>
          </p:nvPr>
        </p:nvGraphicFramePr>
        <p:xfrm>
          <a:off x="228600" y="2366520"/>
          <a:ext cx="4114800" cy="1927860"/>
        </p:xfrm>
        <a:graphic>
          <a:graphicData uri="http://schemas.openxmlformats.org/drawingml/2006/table">
            <a:tbl>
              <a:tblPr>
                <a:tableStyleId>{5C22544A-7EE6-4342-B048-85BDC9FD1C3A}</a:tableStyleId>
              </a:tblPr>
              <a:tblGrid>
                <a:gridCol w="1219200"/>
                <a:gridCol w="1447800"/>
                <a:gridCol w="1447800"/>
              </a:tblGrid>
              <a:tr h="381000">
                <a:tc gridSpan="3">
                  <a:txBody>
                    <a:bodyPr/>
                    <a:lstStyle/>
                    <a:p>
                      <a:pPr algn="ctr" fontAlgn="ctr"/>
                      <a:r>
                        <a:rPr lang="en-US" sz="1400" b="1" u="none" strike="noStrike" dirty="0">
                          <a:solidFill>
                            <a:schemeClr val="tx1"/>
                          </a:solidFill>
                          <a:effectLst/>
                          <a:latin typeface="+mn-lt"/>
                        </a:rPr>
                        <a:t>100uM NAD</a:t>
                      </a:r>
                      <a:r>
                        <a:rPr lang="en-US" sz="1400" b="1" u="none" strike="noStrike" baseline="30000" dirty="0">
                          <a:solidFill>
                            <a:schemeClr val="tx1"/>
                          </a:solidFill>
                          <a:effectLst/>
                          <a:latin typeface="+mn-lt"/>
                        </a:rPr>
                        <a:t>+</a:t>
                      </a:r>
                      <a:r>
                        <a:rPr lang="en-US" sz="1400" b="1" u="none" strike="noStrike" dirty="0">
                          <a:solidFill>
                            <a:schemeClr val="tx1"/>
                          </a:solidFill>
                          <a:effectLst/>
                          <a:latin typeface="+mn-lt"/>
                        </a:rPr>
                        <a:t>, 600uM K122</a:t>
                      </a:r>
                      <a:r>
                        <a:rPr lang="en-US" sz="1400" b="1" u="none" strike="noStrike" dirty="0" smtClean="0">
                          <a:solidFill>
                            <a:schemeClr val="tx1"/>
                          </a:solidFill>
                          <a:effectLst/>
                          <a:latin typeface="+mn-lt"/>
                        </a:rPr>
                        <a:t>, 200uM NAM</a:t>
                      </a:r>
                      <a:endParaRPr lang="en-US" sz="1400" b="1" i="0" u="none" strike="noStrike" dirty="0">
                        <a:solidFill>
                          <a:schemeClr val="tx1"/>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r>
              <a:tr h="182880">
                <a:tc>
                  <a:txBody>
                    <a:bodyPr/>
                    <a:lstStyle/>
                    <a:p>
                      <a:pPr algn="ctr" fontAlgn="ctr"/>
                      <a:r>
                        <a:rPr lang="en-US" sz="1400" b="1" u="none" strike="noStrike" dirty="0">
                          <a:effectLst/>
                          <a:latin typeface="+mn-lt"/>
                        </a:rPr>
                        <a:t>Time (min)</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smtClean="0">
                          <a:effectLst/>
                          <a:latin typeface="+mn-lt"/>
                        </a:rPr>
                        <a:t>5U/</a:t>
                      </a:r>
                      <a:r>
                        <a:rPr lang="en-US" sz="1400" b="1" u="none" strike="noStrike" dirty="0" err="1" smtClean="0">
                          <a:effectLst/>
                          <a:latin typeface="+mn-lt"/>
                        </a:rPr>
                        <a:t>rxn</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smtClean="0">
                          <a:effectLst/>
                          <a:latin typeface="+mn-lt"/>
                        </a:rPr>
                        <a:t>10U/</a:t>
                      </a:r>
                      <a:r>
                        <a:rPr lang="en-US" sz="1400" b="1" u="none" strike="noStrike" dirty="0" err="1" smtClean="0">
                          <a:effectLst/>
                          <a:latin typeface="+mn-lt"/>
                        </a:rPr>
                        <a:t>rxn</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algn="ctr" fontAlgn="ctr"/>
                      <a:r>
                        <a:rPr lang="en-US" sz="1400" b="1" u="none" strike="noStrike">
                          <a:effectLst/>
                          <a:latin typeface="+mn-lt"/>
                        </a:rPr>
                        <a:t>0</a:t>
                      </a:r>
                      <a:endParaRPr lang="en-US" sz="14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latin typeface="+mn-lt"/>
                        </a:rPr>
                        <a:t>0.0000</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u="none" strike="noStrike" dirty="0">
                          <a:effectLst/>
                          <a:latin typeface="+mn-lt"/>
                        </a:rPr>
                        <a:t>0.0000</a:t>
                      </a:r>
                      <a:endParaRPr lang="en-US" sz="1400" b="0"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algn="ctr" fontAlgn="ctr"/>
                      <a:r>
                        <a:rPr lang="en-US" sz="1400" b="1" u="none" strike="noStrike" dirty="0">
                          <a:effectLst/>
                          <a:latin typeface="+mn-lt"/>
                        </a:rPr>
                        <a:t>10</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0.839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1.209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algn="ctr" fontAlgn="ctr"/>
                      <a:r>
                        <a:rPr lang="en-US" sz="1400" b="1" u="none" strike="noStrike" dirty="0">
                          <a:effectLst/>
                          <a:latin typeface="+mn-lt"/>
                        </a:rPr>
                        <a:t>30</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mn-lt"/>
                        </a:rPr>
                        <a:t>1.575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2.629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algn="ctr" fontAlgn="ctr"/>
                      <a:r>
                        <a:rPr lang="en-US" sz="1400" b="1" u="none" strike="noStrike">
                          <a:effectLst/>
                          <a:latin typeface="+mn-lt"/>
                        </a:rPr>
                        <a:t>40</a:t>
                      </a:r>
                      <a:endParaRPr lang="en-US" sz="1400" b="1" i="0" u="none" strike="noStrike">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mn-lt"/>
                        </a:rPr>
                        <a:t>2.157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3.250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algn="ctr" fontAlgn="ctr"/>
                      <a:r>
                        <a:rPr lang="en-US" sz="1400" b="1" u="none" strike="noStrike" dirty="0">
                          <a:effectLst/>
                          <a:latin typeface="+mn-lt"/>
                        </a:rPr>
                        <a:t>80</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mn-lt"/>
                        </a:rPr>
                        <a:t>3.588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5.949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880">
                <a:tc>
                  <a:txBody>
                    <a:bodyPr/>
                    <a:lstStyle/>
                    <a:p>
                      <a:pPr algn="ctr" fontAlgn="ctr"/>
                      <a:r>
                        <a:rPr lang="en-US" sz="1400" b="1" u="none" strike="noStrike" dirty="0">
                          <a:effectLst/>
                          <a:latin typeface="+mn-lt"/>
                        </a:rPr>
                        <a:t>120</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mn-lt"/>
                        </a:rPr>
                        <a:t>4.888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7.929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152400" y="2061720"/>
            <a:ext cx="996683" cy="338554"/>
          </a:xfrm>
          <a:prstGeom prst="rect">
            <a:avLst/>
          </a:prstGeom>
          <a:noFill/>
        </p:spPr>
        <p:txBody>
          <a:bodyPr wrap="none" rtlCol="0">
            <a:spAutoFit/>
          </a:bodyPr>
          <a:lstStyle/>
          <a:p>
            <a:r>
              <a:rPr lang="en-US" sz="1600" b="1" u="sng" dirty="0" smtClean="0"/>
              <a:t>Raw Data</a:t>
            </a:r>
            <a:endParaRPr lang="en-US" sz="1600" b="1" u="sng" dirty="0"/>
          </a:p>
        </p:txBody>
      </p:sp>
      <p:graphicFrame>
        <p:nvGraphicFramePr>
          <p:cNvPr id="12" name="Table 11"/>
          <p:cNvGraphicFramePr>
            <a:graphicFrameLocks noGrp="1"/>
          </p:cNvGraphicFramePr>
          <p:nvPr>
            <p:extLst>
              <p:ext uri="{D42A27DB-BD31-4B8C-83A1-F6EECF244321}">
                <p14:modId xmlns:p14="http://schemas.microsoft.com/office/powerpoint/2010/main" val="3186899680"/>
              </p:ext>
            </p:extLst>
          </p:nvPr>
        </p:nvGraphicFramePr>
        <p:xfrm>
          <a:off x="152400" y="4953000"/>
          <a:ext cx="7696200" cy="1508760"/>
        </p:xfrm>
        <a:graphic>
          <a:graphicData uri="http://schemas.openxmlformats.org/drawingml/2006/table">
            <a:tbl>
              <a:tblPr>
                <a:tableStyleId>{5C22544A-7EE6-4342-B048-85BDC9FD1C3A}</a:tableStyleId>
              </a:tblPr>
              <a:tblGrid>
                <a:gridCol w="2971800"/>
                <a:gridCol w="1752600"/>
                <a:gridCol w="1524000"/>
                <a:gridCol w="1447800"/>
              </a:tblGrid>
              <a:tr h="381000">
                <a:tc rowSpan="2">
                  <a:txBody>
                    <a:bodyPr/>
                    <a:lstStyle/>
                    <a:p>
                      <a:pPr algn="ctr" fontAlgn="ctr"/>
                      <a:endParaRPr lang="en-US" sz="1400" b="0" i="0" u="none" strike="noStrike" dirty="0">
                        <a:solidFill>
                          <a:srgbClr val="000000"/>
                        </a:solidFill>
                        <a:effectLst/>
                        <a:latin typeface="Calibri"/>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ctr"/>
                      <a:r>
                        <a:rPr lang="en-US" sz="1400" b="1" u="none" strike="noStrike" dirty="0" smtClean="0">
                          <a:solidFill>
                            <a:schemeClr val="tx1"/>
                          </a:solidFill>
                          <a:effectLst/>
                          <a:latin typeface="+mn-lt"/>
                        </a:rPr>
                        <a:t>100uM NAD</a:t>
                      </a:r>
                      <a:r>
                        <a:rPr lang="en-US" sz="1400" b="1" u="none" strike="noStrike" baseline="30000" dirty="0" smtClean="0">
                          <a:solidFill>
                            <a:schemeClr val="tx1"/>
                          </a:solidFill>
                          <a:effectLst/>
                          <a:latin typeface="+mn-lt"/>
                        </a:rPr>
                        <a:t>+</a:t>
                      </a:r>
                      <a:r>
                        <a:rPr lang="en-US" sz="1400" b="1" u="none" strike="noStrike" dirty="0" smtClean="0">
                          <a:solidFill>
                            <a:schemeClr val="tx1"/>
                          </a:solidFill>
                          <a:effectLst/>
                          <a:latin typeface="+mn-lt"/>
                        </a:rPr>
                        <a:t>, 600uM K122, 200uM NAM</a:t>
                      </a:r>
                      <a:endParaRPr lang="en-US" sz="1400" b="1" i="0" u="none" strike="noStrike" dirty="0">
                        <a:solidFill>
                          <a:schemeClr val="tx1"/>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rowSpan="2">
                  <a:txBody>
                    <a:bodyPr/>
                    <a:lstStyle/>
                    <a:p>
                      <a:pPr algn="ctr" fontAlgn="ctr"/>
                      <a:r>
                        <a:rPr lang="en-US" sz="1400" b="1" i="0" u="none" strike="noStrike" dirty="0" smtClean="0">
                          <a:solidFill>
                            <a:srgbClr val="000000"/>
                          </a:solidFill>
                          <a:effectLst/>
                          <a:latin typeface="+mn-lt"/>
                        </a:rPr>
                        <a:t>Ratio</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04800">
                <a:tc vMerge="1">
                  <a:txBody>
                    <a:bodyPr/>
                    <a:lstStyle/>
                    <a:p>
                      <a:endParaRPr lang="en-US"/>
                    </a:p>
                  </a:txBody>
                  <a:tcPr/>
                </a:tc>
                <a:tc>
                  <a:txBody>
                    <a:bodyPr/>
                    <a:lstStyle/>
                    <a:p>
                      <a:pPr algn="ctr" fontAlgn="ctr"/>
                      <a:r>
                        <a:rPr lang="en-US" sz="1400" b="1" u="none" strike="noStrike" dirty="0" smtClean="0">
                          <a:effectLst/>
                          <a:latin typeface="+mn-lt"/>
                        </a:rPr>
                        <a:t>5U/</a:t>
                      </a:r>
                      <a:r>
                        <a:rPr lang="en-US" sz="1400" b="1" u="none" strike="noStrike" dirty="0" err="1" smtClean="0">
                          <a:effectLst/>
                          <a:latin typeface="+mn-lt"/>
                        </a:rPr>
                        <a:t>rxn</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1" u="none" strike="noStrike" dirty="0" smtClean="0">
                          <a:effectLst/>
                          <a:latin typeface="+mn-lt"/>
                        </a:rPr>
                        <a:t>10U/</a:t>
                      </a:r>
                      <a:r>
                        <a:rPr lang="en-US" sz="1400" b="1" u="none" strike="noStrike" dirty="0" err="1" smtClean="0">
                          <a:effectLst/>
                          <a:latin typeface="+mn-lt"/>
                        </a:rPr>
                        <a:t>rxn</a:t>
                      </a: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fontAlgn="ctr"/>
                      <a:endParaRPr lang="en-US" sz="1400" b="1" i="0" u="none" strike="noStrike" dirty="0">
                        <a:solidFill>
                          <a:srgbClr val="000000"/>
                        </a:solidFill>
                        <a:effectLst/>
                        <a:latin typeface="+mn-lt"/>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4320">
                <a:tc>
                  <a:txBody>
                    <a:bodyPr/>
                    <a:lstStyle/>
                    <a:p>
                      <a:pPr algn="ctr" fontAlgn="ctr"/>
                      <a:r>
                        <a:rPr lang="en-US" sz="1400" b="1" i="0" u="none" strike="noStrike" dirty="0">
                          <a:solidFill>
                            <a:srgbClr val="000000"/>
                          </a:solidFill>
                          <a:effectLst/>
                          <a:latin typeface="+mn-lt"/>
                        </a:rPr>
                        <a:t>Single </a:t>
                      </a:r>
                      <a:r>
                        <a:rPr lang="en-US" sz="1400" b="1" i="0" u="none" strike="noStrike" dirty="0" err="1">
                          <a:solidFill>
                            <a:srgbClr val="000000"/>
                          </a:solidFill>
                          <a:effectLst/>
                          <a:latin typeface="+mn-lt"/>
                        </a:rPr>
                        <a:t>Exponentional</a:t>
                      </a:r>
                      <a:r>
                        <a:rPr lang="en-US" sz="1400" b="1" i="0" u="none" strike="noStrike" dirty="0">
                          <a:solidFill>
                            <a:srgbClr val="000000"/>
                          </a:solidFill>
                          <a:effectLst/>
                          <a:latin typeface="+mn-lt"/>
                        </a:rPr>
                        <a:t> (include 0min)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0.05521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0.08953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chemeClr val="tx1"/>
                          </a:solidFill>
                          <a:effectLst/>
                          <a:latin typeface="+mn-lt"/>
                        </a:rPr>
                        <a:t>1.62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74320">
                <a:tc>
                  <a:txBody>
                    <a:bodyPr/>
                    <a:lstStyle/>
                    <a:p>
                      <a:pPr algn="ctr" fontAlgn="ctr"/>
                      <a:r>
                        <a:rPr lang="en-US" sz="1400" b="1" i="0" u="none" strike="noStrike">
                          <a:solidFill>
                            <a:srgbClr val="000000"/>
                          </a:solidFill>
                          <a:effectLst/>
                          <a:latin typeface="+mn-lt"/>
                        </a:rPr>
                        <a:t>Single Exponentional (omit 0min)</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mn-lt"/>
                        </a:rPr>
                        <a:t>0.04582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0.07976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chemeClr val="tx1"/>
                          </a:solidFill>
                          <a:effectLst/>
                          <a:latin typeface="+mn-lt"/>
                        </a:rPr>
                        <a:t>1.74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274320">
                <a:tc>
                  <a:txBody>
                    <a:bodyPr/>
                    <a:lstStyle/>
                    <a:p>
                      <a:pPr algn="ctr" fontAlgn="ctr"/>
                      <a:r>
                        <a:rPr lang="en-US" sz="1400" b="1" i="0" u="none" strike="noStrike">
                          <a:solidFill>
                            <a:srgbClr val="000000"/>
                          </a:solidFill>
                          <a:effectLst/>
                          <a:latin typeface="+mn-lt"/>
                        </a:rPr>
                        <a:t>Double Exponentional</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a:solidFill>
                            <a:srgbClr val="000000"/>
                          </a:solidFill>
                          <a:effectLst/>
                          <a:latin typeface="+mn-lt"/>
                        </a:rPr>
                        <a:t>0.04567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n-US" sz="1400" b="0" i="0" u="none" strike="noStrike" dirty="0">
                          <a:solidFill>
                            <a:srgbClr val="000000"/>
                          </a:solidFill>
                          <a:effectLst/>
                          <a:latin typeface="+mn-lt"/>
                        </a:rPr>
                        <a:t>0.07949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400" b="1" i="0" u="none" strike="noStrike" dirty="0">
                          <a:solidFill>
                            <a:schemeClr val="tx1"/>
                          </a:solidFill>
                          <a:effectLst/>
                          <a:latin typeface="+mn-lt"/>
                        </a:rPr>
                        <a:t>1.74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bl>
          </a:graphicData>
        </a:graphic>
      </p:graphicFrame>
      <p:sp>
        <p:nvSpPr>
          <p:cNvPr id="13" name="Rectangle 12"/>
          <p:cNvSpPr/>
          <p:nvPr/>
        </p:nvSpPr>
        <p:spPr>
          <a:xfrm>
            <a:off x="44491" y="4614446"/>
            <a:ext cx="1860509" cy="338554"/>
          </a:xfrm>
          <a:prstGeom prst="rect">
            <a:avLst/>
          </a:prstGeom>
        </p:spPr>
        <p:txBody>
          <a:bodyPr wrap="none">
            <a:spAutoFit/>
          </a:bodyPr>
          <a:lstStyle/>
          <a:p>
            <a:pPr algn="ctr" fontAlgn="ctr"/>
            <a:r>
              <a:rPr lang="en-US" sz="1600" b="1" u="sng" strike="noStrike" dirty="0" smtClean="0">
                <a:effectLst/>
              </a:rPr>
              <a:t>Initial rate, </a:t>
            </a:r>
            <a:r>
              <a:rPr lang="en-US" sz="1600" b="1" u="sng" strike="noStrike" dirty="0" err="1" smtClean="0">
                <a:effectLst/>
              </a:rPr>
              <a:t>uM</a:t>
            </a:r>
            <a:r>
              <a:rPr lang="en-US" sz="1600" b="1" u="sng" strike="noStrike" dirty="0" smtClean="0">
                <a:effectLst/>
              </a:rPr>
              <a:t>/min</a:t>
            </a:r>
            <a:endParaRPr lang="en-US" sz="1600" b="1" u="sng" dirty="0">
              <a:solidFill>
                <a:srgbClr val="000000"/>
              </a:solidFill>
            </a:endParaRPr>
          </a:p>
        </p:txBody>
      </p:sp>
      <p:sp>
        <p:nvSpPr>
          <p:cNvPr id="14" name="TextBox 13"/>
          <p:cNvSpPr txBox="1"/>
          <p:nvPr/>
        </p:nvSpPr>
        <p:spPr>
          <a:xfrm>
            <a:off x="76200" y="76200"/>
            <a:ext cx="1192058" cy="369332"/>
          </a:xfrm>
          <a:prstGeom prst="rect">
            <a:avLst/>
          </a:prstGeom>
          <a:noFill/>
        </p:spPr>
        <p:txBody>
          <a:bodyPr wrap="none" rtlCol="0">
            <a:spAutoFit/>
          </a:bodyPr>
          <a:lstStyle/>
          <a:p>
            <a:r>
              <a:rPr lang="en-US" b="1" u="sng" dirty="0" smtClean="0"/>
              <a:t>2XE0 Expt.</a:t>
            </a:r>
            <a:endParaRPr lang="en-US" b="1" u="sng" dirty="0"/>
          </a:p>
        </p:txBody>
      </p:sp>
      <p:sp>
        <p:nvSpPr>
          <p:cNvPr id="15" name="TextBox 14"/>
          <p:cNvSpPr txBox="1"/>
          <p:nvPr/>
        </p:nvSpPr>
        <p:spPr>
          <a:xfrm>
            <a:off x="122120" y="452497"/>
            <a:ext cx="3459280" cy="1569660"/>
          </a:xfrm>
          <a:prstGeom prst="rect">
            <a:avLst/>
          </a:prstGeom>
          <a:noFill/>
        </p:spPr>
        <p:txBody>
          <a:bodyPr wrap="none" rtlCol="0">
            <a:spAutoFit/>
          </a:bodyPr>
          <a:lstStyle/>
          <a:p>
            <a:r>
              <a:rPr lang="en-US" sz="1600" dirty="0" smtClean="0"/>
              <a:t>[MnSOD K122] = 600 </a:t>
            </a:r>
            <a:r>
              <a:rPr lang="en-US" sz="1600" dirty="0" err="1" smtClean="0"/>
              <a:t>uM</a:t>
            </a:r>
            <a:endParaRPr lang="en-US" sz="1600" dirty="0" smtClean="0"/>
          </a:p>
          <a:p>
            <a:r>
              <a:rPr lang="en-US" sz="1600" dirty="0" smtClean="0"/>
              <a:t>[NAD+] = 100 </a:t>
            </a:r>
            <a:r>
              <a:rPr lang="en-US" sz="1600" dirty="0" err="1" smtClean="0"/>
              <a:t>uM</a:t>
            </a:r>
            <a:endParaRPr lang="en-US" sz="1600" dirty="0" smtClean="0"/>
          </a:p>
          <a:p>
            <a:r>
              <a:rPr lang="en-US" sz="1600" dirty="0" smtClean="0"/>
              <a:t>[NAM] = 200 </a:t>
            </a:r>
            <a:r>
              <a:rPr lang="en-US" sz="1600" dirty="0" err="1" smtClean="0"/>
              <a:t>uM</a:t>
            </a:r>
            <a:endParaRPr lang="en-US" sz="1600" dirty="0" smtClean="0"/>
          </a:p>
          <a:p>
            <a:r>
              <a:rPr lang="en-US" sz="1600" dirty="0" smtClean="0"/>
              <a:t>Time points = 0, 10, 30, 40, 80, 120 min</a:t>
            </a:r>
          </a:p>
          <a:p>
            <a:r>
              <a:rPr lang="en-US" sz="1600" dirty="0" smtClean="0"/>
              <a:t>AE-Sirt3 = 5 U and 10U (XG Batch I)</a:t>
            </a:r>
          </a:p>
          <a:p>
            <a:r>
              <a:rPr lang="en-US" sz="1600" dirty="0" smtClean="0"/>
              <a:t>No repeat</a:t>
            </a:r>
          </a:p>
        </p:txBody>
      </p:sp>
    </p:spTree>
    <p:extLst>
      <p:ext uri="{BB962C8B-B14F-4D97-AF65-F5344CB8AC3E}">
        <p14:creationId xmlns:p14="http://schemas.microsoft.com/office/powerpoint/2010/main" val="1172690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119" y="685800"/>
            <a:ext cx="4648200" cy="4950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5319" y="1676400"/>
            <a:ext cx="4210050" cy="336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2369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52" y="685800"/>
            <a:ext cx="4828700"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4351" y="1684322"/>
            <a:ext cx="4181475" cy="342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6354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04800"/>
            <a:ext cx="4238625" cy="602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676400"/>
            <a:ext cx="4429125" cy="3400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1342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26170"/>
            <a:ext cx="8763000" cy="1938992"/>
          </a:xfrm>
          <a:prstGeom prst="rect">
            <a:avLst/>
          </a:prstGeom>
          <a:noFill/>
        </p:spPr>
        <p:txBody>
          <a:bodyPr wrap="square" rtlCol="0">
            <a:spAutoFit/>
          </a:bodyPr>
          <a:lstStyle/>
          <a:p>
            <a:r>
              <a:rPr lang="en-US" dirty="0" smtClean="0"/>
              <a:t>Remarks</a:t>
            </a:r>
          </a:p>
          <a:p>
            <a:endParaRPr lang="en-US" dirty="0"/>
          </a:p>
          <a:p>
            <a:pPr marL="285750" indent="-285750">
              <a:buFont typeface="Wingdings" panose="05000000000000000000" pitchFamily="2" charset="2"/>
              <a:buChar char="ü"/>
            </a:pPr>
            <a:endParaRPr lang="en-US" sz="1400" dirty="0" smtClean="0"/>
          </a:p>
          <a:p>
            <a:pPr marL="285750" indent="-285750">
              <a:buFont typeface="Wingdings" panose="05000000000000000000" pitchFamily="2" charset="2"/>
              <a:buChar char="ü"/>
            </a:pPr>
            <a:r>
              <a:rPr lang="en-US" sz="1400" dirty="0" smtClean="0"/>
              <a:t>Using single exponential function, time series data were fitted with and without 0min. The initials rate obtained from the data set including 0min are higher than those from the data set omitting 0min.</a:t>
            </a:r>
          </a:p>
          <a:p>
            <a:pPr marL="285750" indent="-285750">
              <a:buFont typeface="Wingdings" panose="05000000000000000000" pitchFamily="2" charset="2"/>
              <a:buChar char="ü"/>
            </a:pPr>
            <a:r>
              <a:rPr lang="en-US" sz="1400" dirty="0" smtClean="0"/>
              <a:t>The initial rates fitted by double exponential function are very close to those fitted by single exponential without 0min.</a:t>
            </a:r>
          </a:p>
          <a:p>
            <a:pPr marL="285750" indent="-285750">
              <a:buFont typeface="Wingdings" panose="05000000000000000000" pitchFamily="2" charset="2"/>
              <a:buChar char="ü"/>
            </a:pPr>
            <a:r>
              <a:rPr lang="en-US" sz="1400" dirty="0" smtClean="0"/>
              <a:t>For all the cases, the initial rate using 10U enzyme is 1.74-fold of those using 5 U enzyme. </a:t>
            </a:r>
          </a:p>
        </p:txBody>
      </p:sp>
    </p:spTree>
    <p:extLst>
      <p:ext uri="{BB962C8B-B14F-4D97-AF65-F5344CB8AC3E}">
        <p14:creationId xmlns:p14="http://schemas.microsoft.com/office/powerpoint/2010/main" val="38777360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199</Words>
  <Application>Microsoft Office PowerPoint</Application>
  <PresentationFormat>On-screen Show (4:3)</PresentationFormat>
  <Paragraphs>53</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PMC Lab</dc:creator>
  <cp:lastModifiedBy>Sudipto Munshi</cp:lastModifiedBy>
  <cp:revision>23</cp:revision>
  <dcterms:created xsi:type="dcterms:W3CDTF">2017-05-31T14:32:45Z</dcterms:created>
  <dcterms:modified xsi:type="dcterms:W3CDTF">2017-06-02T19:40:56Z</dcterms:modified>
</cp:coreProperties>
</file>