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88325" autoAdjust="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21838-0DE4-42F4-8D52-C648B0DC4AB0}" type="datetimeFigureOut">
              <a:rPr lang="en-US" smtClean="0"/>
              <a:t>8/5/2014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C1EAE-A3CA-40F4-97E1-9B68FCEE4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23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3,5-dicarbethoxy-4-phenyl-1,4-dihydropyridines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2C1EAE-A3CA-40F4-97E1-9B68FCEE42C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83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770A4-CE16-4923-AECA-86911C70CED7}" type="datetimeFigureOut">
              <a:rPr lang="en-US" smtClean="0"/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9268-C197-4DBD-8C7E-28C703194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464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770A4-CE16-4923-AECA-86911C70CED7}" type="datetimeFigureOut">
              <a:rPr lang="en-US" smtClean="0"/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9268-C197-4DBD-8C7E-28C703194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968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770A4-CE16-4923-AECA-86911C70CED7}" type="datetimeFigureOut">
              <a:rPr lang="en-US" smtClean="0"/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9268-C197-4DBD-8C7E-28C703194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10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770A4-CE16-4923-AECA-86911C70CED7}" type="datetimeFigureOut">
              <a:rPr lang="en-US" smtClean="0"/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9268-C197-4DBD-8C7E-28C703194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67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770A4-CE16-4923-AECA-86911C70CED7}" type="datetimeFigureOut">
              <a:rPr lang="en-US" smtClean="0"/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9268-C197-4DBD-8C7E-28C703194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20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770A4-CE16-4923-AECA-86911C70CED7}" type="datetimeFigureOut">
              <a:rPr lang="en-US" smtClean="0"/>
              <a:t>8/5/2014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9268-C197-4DBD-8C7E-28C703194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043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770A4-CE16-4923-AECA-86911C70CED7}" type="datetimeFigureOut">
              <a:rPr lang="en-US" smtClean="0"/>
              <a:t>8/5/2014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9268-C197-4DBD-8C7E-28C703194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958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770A4-CE16-4923-AECA-86911C70CED7}" type="datetimeFigureOut">
              <a:rPr lang="en-US" smtClean="0"/>
              <a:t>8/5/2014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9268-C197-4DBD-8C7E-28C703194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089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770A4-CE16-4923-AECA-86911C70CED7}" type="datetimeFigureOut">
              <a:rPr lang="en-US" smtClean="0"/>
              <a:t>8/5/2014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9268-C197-4DBD-8C7E-28C703194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845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770A4-CE16-4923-AECA-86911C70CED7}" type="datetimeFigureOut">
              <a:rPr lang="en-US" smtClean="0"/>
              <a:t>8/5/2014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9268-C197-4DBD-8C7E-28C703194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52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770A4-CE16-4923-AECA-86911C70CED7}" type="datetimeFigureOut">
              <a:rPr lang="en-US" smtClean="0"/>
              <a:t>8/5/2014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9268-C197-4DBD-8C7E-28C703194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971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770A4-CE16-4923-AECA-86911C70CED7}" type="datetimeFigureOut">
              <a:rPr lang="en-US" smtClean="0"/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A9268-C197-4DBD-8C7E-28C703194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02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10234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Mai A, et al. Study of 1,4-Dihydropyridine Structural Scaffold: Discovery of Novel </a:t>
            </a:r>
            <a:r>
              <a:rPr lang="en-US" sz="1600" dirty="0" err="1" smtClean="0"/>
              <a:t>Sirtuin</a:t>
            </a:r>
            <a:r>
              <a:rPr lang="en-US" sz="1600" dirty="0" smtClean="0"/>
              <a:t> Activators and Inhibitors. (2009) J. Med. Chem. 52: 5496-5504.</a:t>
            </a:r>
            <a:endParaRPr lang="en-US" sz="1600" dirty="0"/>
          </a:p>
        </p:txBody>
      </p:sp>
      <p:grpSp>
        <p:nvGrpSpPr>
          <p:cNvPr id="10" name="Group 9"/>
          <p:cNvGrpSpPr/>
          <p:nvPr/>
        </p:nvGrpSpPr>
        <p:grpSpPr>
          <a:xfrm>
            <a:off x="1779104" y="990600"/>
            <a:ext cx="5465205" cy="4516874"/>
            <a:chOff x="125970" y="914400"/>
            <a:chExt cx="5465205" cy="4516874"/>
          </a:xfrm>
        </p:grpSpPr>
        <p:grpSp>
          <p:nvGrpSpPr>
            <p:cNvPr id="9" name="Group 8"/>
            <p:cNvGrpSpPr/>
            <p:nvPr/>
          </p:nvGrpSpPr>
          <p:grpSpPr>
            <a:xfrm>
              <a:off x="125970" y="914400"/>
              <a:ext cx="1626630" cy="4516874"/>
              <a:chOff x="125970" y="914400"/>
              <a:chExt cx="1626630" cy="4516874"/>
            </a:xfrm>
          </p:grpSpPr>
          <p:sp>
            <p:nvSpPr>
              <p:cNvPr id="6" name="Rounded Rectangle 5"/>
              <p:cNvSpPr/>
              <p:nvPr/>
            </p:nvSpPr>
            <p:spPr>
              <a:xfrm>
                <a:off x="152400" y="914400"/>
                <a:ext cx="1219201" cy="1066800"/>
              </a:xfrm>
              <a:prstGeom prst="roundRect">
                <a:avLst/>
              </a:prstGeom>
              <a:noFill/>
              <a:ln w="952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2718" y="990600"/>
                <a:ext cx="1010587" cy="8140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8600" y="2349292"/>
                <a:ext cx="991016" cy="927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28" name="Picture 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3886200"/>
                <a:ext cx="1160905" cy="1295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5" name="TextBox 4"/>
              <p:cNvSpPr txBox="1"/>
              <p:nvPr/>
            </p:nvSpPr>
            <p:spPr>
              <a:xfrm>
                <a:off x="125970" y="1676400"/>
                <a:ext cx="1422377" cy="37548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Product inhibitor</a:t>
                </a:r>
              </a:p>
              <a:p>
                <a:endParaRPr lang="en-US" sz="1400" dirty="0"/>
              </a:p>
              <a:p>
                <a:endParaRPr lang="en-US" sz="1400" dirty="0" smtClean="0"/>
              </a:p>
              <a:p>
                <a:endParaRPr lang="en-US" sz="1400" dirty="0" smtClean="0"/>
              </a:p>
              <a:p>
                <a:endParaRPr lang="en-US" sz="1400" dirty="0"/>
              </a:p>
              <a:p>
                <a:endParaRPr lang="en-US" sz="1400" dirty="0"/>
              </a:p>
              <a:p>
                <a:endParaRPr lang="en-US" sz="1400" dirty="0" smtClean="0"/>
              </a:p>
              <a:p>
                <a:r>
                  <a:rPr lang="en-US" sz="1400" dirty="0" smtClean="0"/>
                  <a:t>SIRT activator</a:t>
                </a:r>
              </a:p>
              <a:p>
                <a:endParaRPr lang="en-US" sz="1400" dirty="0"/>
              </a:p>
              <a:p>
                <a:endParaRPr lang="en-US" sz="1400" dirty="0" smtClean="0"/>
              </a:p>
              <a:p>
                <a:endParaRPr lang="en-US" sz="1400" dirty="0"/>
              </a:p>
              <a:p>
                <a:endParaRPr lang="en-US" sz="1400" dirty="0" smtClean="0"/>
              </a:p>
              <a:p>
                <a:endParaRPr lang="en-US" sz="1400" dirty="0"/>
              </a:p>
              <a:p>
                <a:endParaRPr lang="en-US" sz="1400" dirty="0" smtClean="0"/>
              </a:p>
              <a:p>
                <a:endParaRPr lang="en-US" sz="1400" dirty="0"/>
              </a:p>
              <a:p>
                <a:endParaRPr lang="en-US" sz="1400" dirty="0" smtClean="0"/>
              </a:p>
              <a:p>
                <a:r>
                  <a:rPr lang="en-US" sz="1400" dirty="0" smtClean="0"/>
                  <a:t>SIRT1 inhibitor</a:t>
                </a:r>
                <a:endParaRPr lang="en-US" sz="1400" dirty="0"/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>
                <a:off x="152401" y="2285999"/>
                <a:ext cx="1219200" cy="1267837"/>
              </a:xfrm>
              <a:prstGeom prst="roundRect">
                <a:avLst/>
              </a:prstGeom>
              <a:noFill/>
              <a:ln w="952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152400" y="3886200"/>
                <a:ext cx="1219201" cy="1545074"/>
              </a:xfrm>
              <a:prstGeom prst="roundRect">
                <a:avLst/>
              </a:prstGeom>
              <a:noFill/>
              <a:ln w="952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ight Brace 6"/>
              <p:cNvSpPr/>
              <p:nvPr/>
            </p:nvSpPr>
            <p:spPr>
              <a:xfrm>
                <a:off x="1371601" y="1397624"/>
                <a:ext cx="380999" cy="3402976"/>
              </a:xfrm>
              <a:prstGeom prst="rightBrace">
                <a:avLst>
                  <a:gd name="adj1" fmla="val 65798"/>
                  <a:gd name="adj2" fmla="val 49622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1828800" y="1828800"/>
              <a:ext cx="3762375" cy="2494075"/>
              <a:chOff x="1828800" y="1905000"/>
              <a:chExt cx="3762375" cy="2494075"/>
            </a:xfrm>
          </p:grpSpPr>
          <p:pic>
            <p:nvPicPr>
              <p:cNvPr id="1029" name="Picture 5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8800" y="1994012"/>
                <a:ext cx="3762375" cy="22955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4" name="Rounded Rectangle 13"/>
              <p:cNvSpPr/>
              <p:nvPr/>
            </p:nvSpPr>
            <p:spPr>
              <a:xfrm>
                <a:off x="1828800" y="1905000"/>
                <a:ext cx="3762375" cy="2494075"/>
              </a:xfrm>
              <a:prstGeom prst="roundRect">
                <a:avLst/>
              </a:prstGeom>
              <a:noFill/>
              <a:ln w="952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3082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124200" y="3888700"/>
            <a:ext cx="5867765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300" b="1" dirty="0" smtClean="0"/>
              <a:t>Experimental condition</a:t>
            </a:r>
            <a:r>
              <a:rPr lang="en-US" sz="1300" dirty="0" smtClean="0"/>
              <a:t>:</a:t>
            </a:r>
          </a:p>
          <a:p>
            <a:pPr marL="285750" indent="-285750" algn="just">
              <a:buFont typeface="Courier New" pitchFamily="49" charset="0"/>
              <a:buChar char="o"/>
            </a:pPr>
            <a:r>
              <a:rPr lang="en-US" sz="1300" dirty="0" smtClean="0"/>
              <a:t>Fluor </a:t>
            </a:r>
            <a:r>
              <a:rPr lang="en-US" sz="1300" dirty="0"/>
              <a:t>de Lys fluorescent </a:t>
            </a:r>
            <a:r>
              <a:rPr lang="en-US" sz="1300" dirty="0" smtClean="0"/>
              <a:t>biochemical assay </a:t>
            </a:r>
          </a:p>
          <a:p>
            <a:pPr marL="285750" indent="-285750" algn="just">
              <a:buFont typeface="Courier New" pitchFamily="49" charset="0"/>
              <a:buChar char="o"/>
            </a:pPr>
            <a:r>
              <a:rPr lang="en-US" sz="1300" dirty="0" smtClean="0"/>
              <a:t>While </a:t>
            </a:r>
            <a:r>
              <a:rPr lang="en-US" sz="1300" dirty="0"/>
              <a:t>there is variability in activity among individual lots, </a:t>
            </a:r>
            <a:r>
              <a:rPr lang="en-US" sz="1300" dirty="0" smtClean="0"/>
              <a:t>each experiment </a:t>
            </a:r>
            <a:r>
              <a:rPr lang="en-US" sz="1300" dirty="0"/>
              <a:t>normalizes SIRT1 activity to 1U/reaction well </a:t>
            </a:r>
            <a:r>
              <a:rPr lang="en-US" sz="1300" dirty="0" smtClean="0"/>
              <a:t>and SIRT2 </a:t>
            </a:r>
            <a:r>
              <a:rPr lang="en-US" sz="1300" dirty="0"/>
              <a:t>and SIRT3 activity to 5U/reaction </a:t>
            </a:r>
            <a:r>
              <a:rPr lang="en-US" sz="1300" dirty="0" smtClean="0"/>
              <a:t>well.</a:t>
            </a:r>
          </a:p>
          <a:p>
            <a:pPr marL="285750" indent="-285750" algn="just">
              <a:buFont typeface="Courier New" pitchFamily="49" charset="0"/>
              <a:buChar char="o"/>
            </a:pPr>
            <a:r>
              <a:rPr lang="el-GR" sz="1300" dirty="0" smtClean="0"/>
              <a:t>500 </a:t>
            </a:r>
            <a:r>
              <a:rPr lang="el-GR" sz="1300" dirty="0"/>
              <a:t>μ</a:t>
            </a:r>
            <a:r>
              <a:rPr lang="en-US" sz="1300" dirty="0"/>
              <a:t>M </a:t>
            </a:r>
            <a:r>
              <a:rPr lang="en-US" sz="1300" dirty="0" smtClean="0"/>
              <a:t>NAD</a:t>
            </a:r>
            <a:r>
              <a:rPr lang="en-US" sz="1300" baseline="30000" dirty="0" smtClean="0"/>
              <a:t>+</a:t>
            </a:r>
            <a:r>
              <a:rPr lang="en-US" sz="1300" dirty="0" smtClean="0"/>
              <a:t>, 250 </a:t>
            </a:r>
            <a:r>
              <a:rPr lang="el-GR" sz="1300" dirty="0"/>
              <a:t>μ</a:t>
            </a:r>
            <a:r>
              <a:rPr lang="en-US" sz="1300" dirty="0"/>
              <a:t>M </a:t>
            </a:r>
            <a:r>
              <a:rPr lang="en-US" sz="1300" dirty="0" err="1"/>
              <a:t>fluorgenic</a:t>
            </a:r>
            <a:r>
              <a:rPr lang="en-US" sz="1300" dirty="0"/>
              <a:t> </a:t>
            </a:r>
            <a:r>
              <a:rPr lang="en-US" sz="1300" dirty="0" err="1" smtClean="0"/>
              <a:t>deacetylase</a:t>
            </a:r>
            <a:r>
              <a:rPr lang="en-US" sz="1300" dirty="0" smtClean="0"/>
              <a:t> substrate and </a:t>
            </a:r>
            <a:r>
              <a:rPr lang="en-US" sz="1300" dirty="0"/>
              <a:t>the compound of </a:t>
            </a:r>
            <a:r>
              <a:rPr lang="en-US" sz="1300" dirty="0" smtClean="0"/>
              <a:t>interest at </a:t>
            </a:r>
            <a:r>
              <a:rPr lang="en-US" sz="1300" dirty="0"/>
              <a:t>a given concentration in a total reaction volume of 50 </a:t>
            </a:r>
            <a:r>
              <a:rPr lang="en-US" sz="1300" dirty="0" err="1" smtClean="0"/>
              <a:t>μL</a:t>
            </a:r>
            <a:r>
              <a:rPr lang="en-US" sz="1300" dirty="0" smtClean="0"/>
              <a:t>. </a:t>
            </a:r>
          </a:p>
          <a:p>
            <a:pPr marL="285750" indent="-285750" algn="just">
              <a:buFont typeface="Courier New" pitchFamily="49" charset="0"/>
              <a:buChar char="o"/>
            </a:pPr>
            <a:r>
              <a:rPr lang="en-US" sz="1300" dirty="0" smtClean="0"/>
              <a:t>An </a:t>
            </a:r>
            <a:r>
              <a:rPr lang="en-US" sz="1300" dirty="0"/>
              <a:t>hour incubation at </a:t>
            </a:r>
            <a:r>
              <a:rPr lang="en-US" sz="1300" dirty="0" smtClean="0"/>
              <a:t>37</a:t>
            </a:r>
            <a:r>
              <a:rPr lang="en-US" sz="1300" baseline="30000" dirty="0" smtClean="0"/>
              <a:t>o</a:t>
            </a:r>
            <a:r>
              <a:rPr lang="en-US" sz="1300" dirty="0" smtClean="0"/>
              <a:t>C</a:t>
            </a:r>
          </a:p>
          <a:p>
            <a:pPr marL="285750" indent="-285750" algn="just">
              <a:buFont typeface="Courier New" pitchFamily="49" charset="0"/>
              <a:buChar char="o"/>
            </a:pPr>
            <a:r>
              <a:rPr lang="en-US" sz="1300" dirty="0" smtClean="0"/>
              <a:t>50 </a:t>
            </a:r>
            <a:r>
              <a:rPr lang="en-US" sz="1300" dirty="0" err="1" smtClean="0"/>
              <a:t>uL</a:t>
            </a:r>
            <a:r>
              <a:rPr lang="en-US" sz="1300" dirty="0" smtClean="0"/>
              <a:t> 1x Developer and the </a:t>
            </a:r>
            <a:r>
              <a:rPr lang="en-US" sz="1300" dirty="0"/>
              <a:t>reaction is incubated at </a:t>
            </a:r>
            <a:r>
              <a:rPr lang="en-US" sz="1300" dirty="0" smtClean="0"/>
              <a:t>37</a:t>
            </a:r>
            <a:r>
              <a:rPr lang="en-US" sz="1300" baseline="30000" dirty="0" smtClean="0"/>
              <a:t>o</a:t>
            </a:r>
            <a:r>
              <a:rPr lang="en-US" sz="1300" dirty="0" smtClean="0"/>
              <a:t>C </a:t>
            </a:r>
            <a:r>
              <a:rPr lang="en-US" sz="1300" dirty="0"/>
              <a:t>for </a:t>
            </a:r>
            <a:r>
              <a:rPr lang="en-US" sz="1300" dirty="0" smtClean="0"/>
              <a:t>an additional </a:t>
            </a:r>
            <a:r>
              <a:rPr lang="en-US" sz="1300" dirty="0"/>
              <a:t>15 min and then read on the plate reader. </a:t>
            </a:r>
          </a:p>
          <a:p>
            <a:pPr marL="285750" indent="-285750" algn="just">
              <a:buFont typeface="Courier New" pitchFamily="49" charset="0"/>
              <a:buChar char="o"/>
            </a:pPr>
            <a:r>
              <a:rPr lang="en-US" sz="1300" dirty="0" smtClean="0"/>
              <a:t>Positive controls: enzyme</a:t>
            </a:r>
            <a:r>
              <a:rPr lang="en-US" sz="1300" dirty="0"/>
              <a:t>, substrate</a:t>
            </a:r>
            <a:r>
              <a:rPr lang="en-US" sz="1300" dirty="0" smtClean="0"/>
              <a:t>, NAD</a:t>
            </a:r>
            <a:r>
              <a:rPr lang="en-US" sz="1300" baseline="30000" dirty="0" smtClean="0"/>
              <a:t>+</a:t>
            </a:r>
            <a:r>
              <a:rPr lang="en-US" sz="1300" dirty="0" smtClean="0"/>
              <a:t>, </a:t>
            </a:r>
            <a:r>
              <a:rPr lang="en-US" sz="1300" dirty="0"/>
              <a:t>and </a:t>
            </a:r>
            <a:r>
              <a:rPr lang="en-US" sz="1300" dirty="0" smtClean="0"/>
              <a:t>DMSO.</a:t>
            </a:r>
            <a:endParaRPr lang="en-US" sz="1300" dirty="0"/>
          </a:p>
          <a:p>
            <a:pPr marL="285750" indent="-285750" algn="just">
              <a:buFont typeface="Courier New" pitchFamily="49" charset="0"/>
              <a:buChar char="o"/>
            </a:pPr>
            <a:r>
              <a:rPr lang="en-US" sz="1300" dirty="0" smtClean="0"/>
              <a:t>Background controls: substrate, NAD</a:t>
            </a:r>
            <a:r>
              <a:rPr lang="en-US" sz="1300" baseline="30000" dirty="0" smtClean="0"/>
              <a:t>+</a:t>
            </a:r>
            <a:r>
              <a:rPr lang="en-US" sz="1300" dirty="0" smtClean="0"/>
              <a:t>,  and DMSO.</a:t>
            </a:r>
          </a:p>
          <a:p>
            <a:pPr marL="285750" indent="-285750" algn="just">
              <a:buFont typeface="Courier New" pitchFamily="49" charset="0"/>
              <a:buChar char="o"/>
            </a:pPr>
            <a:r>
              <a:rPr lang="en-US" sz="1300" dirty="0" smtClean="0"/>
              <a:t>Auto-fluorescent controls: substrate, NAD</a:t>
            </a:r>
            <a:r>
              <a:rPr lang="en-US" sz="1300" baseline="30000" dirty="0" smtClean="0"/>
              <a:t>+</a:t>
            </a:r>
            <a:r>
              <a:rPr lang="en-US" sz="1300" dirty="0" smtClean="0"/>
              <a:t>, </a:t>
            </a:r>
            <a:r>
              <a:rPr lang="en-US" sz="1300" dirty="0"/>
              <a:t>and the compound at the same concentration as </a:t>
            </a:r>
            <a:r>
              <a:rPr lang="en-US" sz="1300" dirty="0" smtClean="0"/>
              <a:t>its experimental </a:t>
            </a:r>
            <a:r>
              <a:rPr lang="en-US" sz="1300" dirty="0"/>
              <a:t>counterpart. 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75127" y="457200"/>
            <a:ext cx="8742126" cy="5688475"/>
            <a:chOff x="75127" y="712325"/>
            <a:chExt cx="8742126" cy="5688475"/>
          </a:xfrm>
        </p:grpSpPr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7075" y="990600"/>
              <a:ext cx="5114925" cy="2614138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3505200" y="3585629"/>
              <a:ext cx="4572000" cy="24622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sz="1000" b="1" dirty="0"/>
                <a:t>Figure 2. SIRT1, -2, and -3 modulating activities of compounds 1-3 tested at 50 </a:t>
              </a:r>
              <a:r>
                <a:rPr lang="en-US" sz="1000" b="1" dirty="0" err="1"/>
                <a:t>μM</a:t>
              </a:r>
              <a:r>
                <a:rPr lang="en-US" sz="1000" b="1" dirty="0"/>
                <a:t>.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75127" y="971491"/>
              <a:ext cx="3087172" cy="5429309"/>
              <a:chOff x="75127" y="1"/>
              <a:chExt cx="3087172" cy="5429309"/>
            </a:xfrm>
          </p:grpSpPr>
          <p:grpSp>
            <p:nvGrpSpPr>
              <p:cNvPr id="12" name="Group 11"/>
              <p:cNvGrpSpPr/>
              <p:nvPr/>
            </p:nvGrpSpPr>
            <p:grpSpPr>
              <a:xfrm>
                <a:off x="75127" y="1"/>
                <a:ext cx="2896673" cy="5029200"/>
                <a:chOff x="75127" y="0"/>
                <a:chExt cx="3658673" cy="6664817"/>
              </a:xfrm>
            </p:grpSpPr>
            <p:pic>
              <p:nvPicPr>
                <p:cNvPr id="2050" name="Picture 2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5127" y="0"/>
                  <a:ext cx="3657600" cy="21963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51" name="Picture 3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6200" y="2245217"/>
                  <a:ext cx="3657600" cy="21874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52" name="Picture 4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6200" y="4472930"/>
                  <a:ext cx="3657600" cy="21918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sp>
            <p:nvSpPr>
              <p:cNvPr id="3" name="Rectangle 2"/>
              <p:cNvSpPr/>
              <p:nvPr/>
            </p:nvSpPr>
            <p:spPr>
              <a:xfrm>
                <a:off x="533400" y="457200"/>
                <a:ext cx="240406" cy="4572001"/>
              </a:xfrm>
              <a:prstGeom prst="rect">
                <a:avLst/>
              </a:prstGeom>
              <a:solidFill>
                <a:schemeClr val="accent2">
                  <a:alpha val="3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" name="TextBox 3"/>
              <p:cNvSpPr txBox="1"/>
              <p:nvPr/>
            </p:nvSpPr>
            <p:spPr>
              <a:xfrm>
                <a:off x="595036" y="110167"/>
                <a:ext cx="137726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>
                    <a:solidFill>
                      <a:srgbClr val="FF0000"/>
                    </a:solidFill>
                  </a:rPr>
                  <a:t>Positive  control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82417" y="5029200"/>
                <a:ext cx="2889384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b="1" dirty="0"/>
                  <a:t>Figure S1. Absolute Values of Modulation of SIRT1, -2, and -3 Activities by 1-3.</a:t>
                </a:r>
              </a:p>
            </p:txBody>
          </p:sp>
          <p:sp>
            <p:nvSpPr>
              <p:cNvPr id="9" name="Left Arrow 8"/>
              <p:cNvSpPr/>
              <p:nvPr/>
            </p:nvSpPr>
            <p:spPr>
              <a:xfrm rot="19413660">
                <a:off x="758332" y="328077"/>
                <a:ext cx="241933" cy="258245"/>
              </a:xfrm>
              <a:prstGeom prst="leftArrow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ight Brace 15"/>
              <p:cNvSpPr/>
              <p:nvPr/>
            </p:nvSpPr>
            <p:spPr>
              <a:xfrm>
                <a:off x="2970950" y="387166"/>
                <a:ext cx="191349" cy="3956234"/>
              </a:xfrm>
              <a:prstGeom prst="rightBrace">
                <a:avLst>
                  <a:gd name="adj1" fmla="val 65798"/>
                  <a:gd name="adj2" fmla="val 22001"/>
                </a:avLst>
              </a:prstGeom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4589172" y="712325"/>
              <a:ext cx="4228081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 err="1" smtClean="0">
                  <a:solidFill>
                    <a:schemeClr val="accent2"/>
                  </a:solidFill>
                </a:rPr>
                <a:t>F</a:t>
              </a:r>
              <a:r>
                <a:rPr lang="en-US" sz="1400" baseline="-25000" dirty="0" err="1" smtClean="0">
                  <a:solidFill>
                    <a:schemeClr val="accent2"/>
                  </a:solidFill>
                </a:rPr>
                <a:t>o</a:t>
              </a:r>
              <a:r>
                <a:rPr lang="en-US" sz="1400" dirty="0" smtClean="0">
                  <a:solidFill>
                    <a:schemeClr val="accent2"/>
                  </a:solidFill>
                </a:rPr>
                <a:t>=Absolute value of SIRT1/2/3 control</a:t>
              </a:r>
            </a:p>
            <a:p>
              <a:r>
                <a:rPr lang="en-US" sz="1400" dirty="0" err="1" smtClean="0">
                  <a:solidFill>
                    <a:schemeClr val="accent2"/>
                  </a:solidFill>
                </a:rPr>
                <a:t>F</a:t>
              </a:r>
              <a:r>
                <a:rPr lang="en-US" sz="1400" baseline="-25000" dirty="0" err="1" smtClean="0">
                  <a:solidFill>
                    <a:schemeClr val="accent2"/>
                  </a:solidFill>
                </a:rPr>
                <a:t>n</a:t>
              </a:r>
              <a:r>
                <a:rPr lang="en-US" sz="1400" dirty="0" smtClean="0">
                  <a:solidFill>
                    <a:schemeClr val="accent2"/>
                  </a:solidFill>
                </a:rPr>
                <a:t>=Absolute value of SIRT1/2/3 activity with modulator</a:t>
              </a:r>
            </a:p>
            <a:p>
              <a:r>
                <a:rPr lang="en-US" sz="1400" dirty="0" smtClean="0">
                  <a:solidFill>
                    <a:schemeClr val="accent2"/>
                  </a:solidFill>
                </a:rPr>
                <a:t>% SIRT activity= 100 *</a:t>
              </a:r>
              <a:r>
                <a:rPr lang="en-US" sz="1400" dirty="0" err="1" smtClean="0">
                  <a:solidFill>
                    <a:schemeClr val="accent2"/>
                  </a:solidFill>
                </a:rPr>
                <a:t>F</a:t>
              </a:r>
              <a:r>
                <a:rPr lang="en-US" sz="1400" baseline="-25000" dirty="0" err="1" smtClean="0">
                  <a:solidFill>
                    <a:schemeClr val="accent2"/>
                  </a:solidFill>
                </a:rPr>
                <a:t>n</a:t>
              </a:r>
              <a:r>
                <a:rPr lang="en-US" sz="1400" dirty="0" smtClean="0">
                  <a:solidFill>
                    <a:schemeClr val="accent2"/>
                  </a:solidFill>
                </a:rPr>
                <a:t>/</a:t>
              </a:r>
              <a:r>
                <a:rPr lang="en-US" sz="1400" dirty="0" err="1" smtClean="0">
                  <a:solidFill>
                    <a:schemeClr val="accent2"/>
                  </a:solidFill>
                </a:rPr>
                <a:t>F</a:t>
              </a:r>
              <a:r>
                <a:rPr lang="en-US" sz="1400" baseline="-25000" dirty="0" err="1" smtClean="0">
                  <a:solidFill>
                    <a:schemeClr val="accent2"/>
                  </a:solidFill>
                </a:rPr>
                <a:t>o</a:t>
              </a:r>
              <a:endParaRPr lang="en-US" sz="1400" baseline="-25000" dirty="0">
                <a:solidFill>
                  <a:schemeClr val="accent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480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238</Words>
  <Application>Microsoft Office PowerPoint</Application>
  <PresentationFormat>On-screen Show (4:3)</PresentationFormat>
  <Paragraphs>35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xguan</dc:creator>
  <cp:lastModifiedBy>xguan</cp:lastModifiedBy>
  <cp:revision>9</cp:revision>
  <dcterms:created xsi:type="dcterms:W3CDTF">2014-08-05T13:58:35Z</dcterms:created>
  <dcterms:modified xsi:type="dcterms:W3CDTF">2014-08-05T15:52:43Z</dcterms:modified>
</cp:coreProperties>
</file>