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0E4B0-73C8-4035-88AB-7FD274ECEC0F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940A7-2EFF-4E93-AFD5-D1F0AD594B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A71B-9AD6-4E62-A741-9AF3A0BF902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2041A-784A-4B3E-B6A2-D8D8EDBC15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286000"/>
          <a:ext cx="8382001" cy="41148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3233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  <a:gridCol w="424672"/>
              </a:tblGrid>
              <a:tr h="27432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dNTP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concentration (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/>
                        <a:t>Mins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2.00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20.00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100.00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200.00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1000.00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/>
                        <a:t>2000.00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Rep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16.14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17.28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18.17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17.20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13.72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13.00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13.25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17.33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16.07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16.12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15.82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17.12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17.49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13.19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6.50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14.88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13.26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15.93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14.11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5.00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14.02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14.57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3.50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14.43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2.00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7.36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9.82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9.76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0.83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0.66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14.18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13.19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0.50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 +taq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8.77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12.20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/>
                        <a:t> -taq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7.39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9.35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10.68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10.91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11.69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16" marR="6616" marT="6616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0" y="6096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To determine if the [</a:t>
            </a:r>
            <a:r>
              <a:rPr lang="en-US" sz="1200" dirty="0" err="1" smtClean="0"/>
              <a:t>dNTP</a:t>
            </a:r>
            <a:r>
              <a:rPr lang="en-US" sz="1200" dirty="0" smtClean="0"/>
              <a:t>] range </a:t>
            </a:r>
            <a:r>
              <a:rPr lang="en-US" sz="1200" dirty="0" err="1" smtClean="0"/>
              <a:t>finalised</a:t>
            </a:r>
            <a:r>
              <a:rPr lang="en-US" sz="1200" dirty="0" smtClean="0"/>
              <a:t> during discussion (2-2000</a:t>
            </a:r>
            <a:r>
              <a:rPr lang="en-US" sz="1200" dirty="0" smtClean="0">
                <a:latin typeface="Symbol" pitchFamily="18" charset="2"/>
              </a:rPr>
              <a:t>m</a:t>
            </a:r>
            <a:r>
              <a:rPr lang="en-US" sz="1200" dirty="0" smtClean="0"/>
              <a:t>M) will give meaningful data; a test run was performed  under following conditions:</a:t>
            </a:r>
          </a:p>
          <a:p>
            <a:pPr algn="just"/>
            <a:r>
              <a:rPr lang="en-US" sz="1200" dirty="0" smtClean="0"/>
              <a:t>Template </a:t>
            </a:r>
            <a:r>
              <a:rPr lang="en-US" sz="1200" dirty="0" err="1" smtClean="0"/>
              <a:t>conc</a:t>
            </a:r>
            <a:r>
              <a:rPr lang="en-US" sz="1200" dirty="0" smtClean="0"/>
              <a:t>: 200nM		</a:t>
            </a:r>
            <a:r>
              <a:rPr lang="en-US" sz="1200" dirty="0" err="1" smtClean="0"/>
              <a:t>Taq</a:t>
            </a:r>
            <a:r>
              <a:rPr lang="en-US" sz="1200" dirty="0" smtClean="0"/>
              <a:t> Polymerase concentration: 0.36nM</a:t>
            </a:r>
          </a:p>
          <a:p>
            <a:pPr algn="just"/>
            <a:r>
              <a:rPr lang="en-US" sz="1200" dirty="0" smtClean="0"/>
              <a:t>Assay temperature: 60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 		Equilibration: yes:30mins</a:t>
            </a:r>
            <a:r>
              <a:rPr lang="en-US" sz="1200" dirty="0" smtClean="0"/>
              <a:t>	</a:t>
            </a:r>
          </a:p>
          <a:p>
            <a:pPr algn="just"/>
            <a:r>
              <a:rPr lang="en-US" sz="1200" dirty="0" smtClean="0"/>
              <a:t>Time points: 0, 0.5, 0.66, 0.83, 1, 2, 3.5, 5, 6.5, 8.5, 10mins</a:t>
            </a:r>
          </a:p>
          <a:p>
            <a:pPr algn="just"/>
            <a:r>
              <a:rPr lang="en-US" sz="1200" dirty="0"/>
              <a:t> </a:t>
            </a:r>
            <a:r>
              <a:rPr lang="en-US" sz="1200" dirty="0" smtClean="0"/>
              <a:t>                      Only the 0min reactions had a simultaneous  - </a:t>
            </a:r>
            <a:r>
              <a:rPr lang="en-US" sz="1200" dirty="0" err="1" smtClean="0"/>
              <a:t>taq</a:t>
            </a:r>
            <a:r>
              <a:rPr lang="en-US" sz="1200" dirty="0" smtClean="0"/>
              <a:t> reaction.</a:t>
            </a:r>
          </a:p>
          <a:p>
            <a:pPr algn="just"/>
            <a:r>
              <a:rPr lang="en-US" sz="1200" dirty="0" smtClean="0"/>
              <a:t>All reactions prepared from the same master mix of annealed template-primer. 3 replicates of each time point.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1402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Comparison of </a:t>
            </a:r>
            <a:r>
              <a:rPr lang="en-US" sz="2000" dirty="0" err="1" smtClean="0"/>
              <a:t>Taq</a:t>
            </a:r>
            <a:r>
              <a:rPr lang="en-US" sz="2000" dirty="0" smtClean="0"/>
              <a:t> </a:t>
            </a:r>
            <a:r>
              <a:rPr lang="en-US" sz="2000" dirty="0" err="1" smtClean="0"/>
              <a:t>Pol</a:t>
            </a:r>
            <a:r>
              <a:rPr lang="en-US" sz="2000" dirty="0" smtClean="0"/>
              <a:t> Assay (60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C) at </a:t>
            </a:r>
            <a:r>
              <a:rPr lang="en-US" sz="2000" dirty="0" err="1" smtClean="0"/>
              <a:t>dNTP</a:t>
            </a:r>
            <a:r>
              <a:rPr lang="en-US" sz="2000" dirty="0" smtClean="0"/>
              <a:t> </a:t>
            </a:r>
            <a:r>
              <a:rPr lang="en-US" sz="2000" dirty="0" err="1" smtClean="0"/>
              <a:t>conc</a:t>
            </a:r>
            <a:r>
              <a:rPr lang="en-US" sz="2000" dirty="0" smtClean="0"/>
              <a:t> 2-2000</a:t>
            </a:r>
            <a:r>
              <a:rPr lang="en-US" sz="2000" dirty="0" smtClean="0">
                <a:latin typeface="Symbol" pitchFamily="18" charset="2"/>
              </a:rPr>
              <a:t>m</a:t>
            </a:r>
            <a:r>
              <a:rPr lang="en-US" sz="2000" dirty="0" smtClean="0"/>
              <a:t>M:</a:t>
            </a:r>
            <a:br>
              <a:rPr lang="en-US" sz="2000" dirty="0" smtClean="0"/>
            </a:br>
            <a:r>
              <a:rPr lang="en-US" sz="1800" dirty="0" smtClean="0"/>
              <a:t>see following slides for individual plots;</a:t>
            </a:r>
            <a:br>
              <a:rPr lang="en-US" sz="1800" dirty="0" smtClean="0"/>
            </a:br>
            <a:r>
              <a:rPr lang="en-US" sz="1800" dirty="0" smtClean="0"/>
              <a:t>the table represents Prism data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5973" y="1981201"/>
            <a:ext cx="4470083" cy="28775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45" y="1981201"/>
            <a:ext cx="4470083" cy="28775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5181600"/>
          <a:ext cx="8229595" cy="1409700"/>
        </p:xfrm>
        <a:graphic>
          <a:graphicData uri="http://schemas.openxmlformats.org/drawingml/2006/table">
            <a:tbl>
              <a:tblPr/>
              <a:tblGrid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uM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dNTP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 points: 0, 0.5, 0.66, 0.83, 1, 2, 3.5, 5, 6.5, 8.5,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10mins</a:t>
                      </a:r>
                    </a:p>
                    <a:p>
                      <a:pPr algn="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Plot 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 square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One-phase assn fit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converged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Interrupted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Interrupted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 rowSpan="2" gridSpan="3"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points: 0, 2, 3.5, 5, 6.5, 8.5,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10mins</a:t>
                      </a:r>
                    </a:p>
                    <a:p>
                      <a:pPr algn="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Plot I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  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 square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One-phase assn fit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Interrupted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Ambiguous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6200" y="19812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50044" y="19812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850" y="654947"/>
            <a:ext cx="3895725" cy="357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7425" y="597797"/>
            <a:ext cx="3895725" cy="368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448056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The only  - </a:t>
            </a:r>
            <a:r>
              <a:rPr lang="en-US" sz="1200" dirty="0" err="1" smtClean="0"/>
              <a:t>taq</a:t>
            </a:r>
            <a:r>
              <a:rPr lang="en-US" sz="1200" dirty="0" smtClean="0"/>
              <a:t> control run along with the reactions in this test run was the 0min - </a:t>
            </a:r>
            <a:r>
              <a:rPr lang="en-US" sz="1200" dirty="0" err="1" smtClean="0"/>
              <a:t>taq</a:t>
            </a:r>
            <a:r>
              <a:rPr lang="en-US" sz="1200" dirty="0" smtClean="0"/>
              <a:t> </a:t>
            </a:r>
            <a:r>
              <a:rPr lang="en-US" sz="1200" dirty="0" err="1" smtClean="0"/>
              <a:t>rxn</a:t>
            </a:r>
            <a:r>
              <a:rPr lang="en-US" sz="1200" dirty="0" smtClean="0"/>
              <a:t>.</a:t>
            </a:r>
          </a:p>
          <a:p>
            <a:pPr algn="just"/>
            <a:r>
              <a:rPr lang="en-US" sz="1200" dirty="0" smtClean="0"/>
              <a:t>For 20, 100 and 200 </a:t>
            </a:r>
            <a:r>
              <a:rPr lang="en-US" sz="1200" dirty="0" err="1" smtClean="0">
                <a:latin typeface="Symbol" pitchFamily="18" charset="2"/>
              </a:rPr>
              <a:t>m</a:t>
            </a:r>
            <a:r>
              <a:rPr lang="en-US" sz="1200" dirty="0" err="1" smtClean="0"/>
              <a:t>M</a:t>
            </a:r>
            <a:r>
              <a:rPr lang="en-US" sz="1200" dirty="0" smtClean="0"/>
              <a:t> [</a:t>
            </a:r>
            <a:r>
              <a:rPr lang="en-US" sz="1200" dirty="0" err="1" smtClean="0"/>
              <a:t>dNTP</a:t>
            </a:r>
            <a:r>
              <a:rPr lang="en-US" sz="1200" dirty="0" smtClean="0"/>
              <a:t>] </a:t>
            </a:r>
            <a:r>
              <a:rPr lang="en-US" sz="1200" dirty="0" err="1" smtClean="0"/>
              <a:t>conc</a:t>
            </a:r>
            <a:r>
              <a:rPr lang="en-US" sz="1200" dirty="0" smtClean="0"/>
              <a:t>, the plots were constructed in Prism using all +</a:t>
            </a:r>
            <a:r>
              <a:rPr lang="en-US" sz="1200" dirty="0" err="1" smtClean="0"/>
              <a:t>taq</a:t>
            </a:r>
            <a:r>
              <a:rPr lang="en-US" sz="1200" dirty="0" smtClean="0"/>
              <a:t> RFUs with 0min +</a:t>
            </a:r>
            <a:r>
              <a:rPr lang="en-US" sz="1200" dirty="0" err="1" smtClean="0"/>
              <a:t>taq</a:t>
            </a:r>
            <a:r>
              <a:rPr lang="en-US" sz="1200" dirty="0" smtClean="0"/>
              <a:t> RFU (solid line green for 20</a:t>
            </a:r>
            <a:r>
              <a:rPr lang="en-US" sz="1200" dirty="0" smtClean="0">
                <a:latin typeface="Symbol" pitchFamily="18" charset="2"/>
              </a:rPr>
              <a:t>m</a:t>
            </a:r>
            <a:r>
              <a:rPr lang="en-US" sz="1200" dirty="0" smtClean="0"/>
              <a:t>M and brown for 100</a:t>
            </a:r>
            <a:r>
              <a:rPr lang="en-US" sz="1200" dirty="0" smtClean="0">
                <a:latin typeface="Symbol" pitchFamily="18" charset="2"/>
              </a:rPr>
              <a:t>m</a:t>
            </a:r>
            <a:r>
              <a:rPr lang="en-US" sz="1200" dirty="0" smtClean="0"/>
              <a:t>M in the plots above) and also with 0min –</a:t>
            </a:r>
            <a:r>
              <a:rPr lang="en-US" sz="1200" dirty="0" err="1" smtClean="0"/>
              <a:t>taq</a:t>
            </a:r>
            <a:r>
              <a:rPr lang="en-US" sz="1200" dirty="0" smtClean="0"/>
              <a:t> RFU (black dashed line in both plots). The comparison shows that there is no difference in the plots, thus the 0min +</a:t>
            </a:r>
            <a:r>
              <a:rPr lang="en-US" sz="1200" dirty="0" err="1" smtClean="0"/>
              <a:t>taq</a:t>
            </a:r>
            <a:r>
              <a:rPr lang="en-US" sz="1200" dirty="0" smtClean="0"/>
              <a:t> RFU may be used for calculations. See following table for comparison of R square values: </a:t>
            </a:r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00199" y="5532120"/>
          <a:ext cx="6096002" cy="1069340"/>
        </p:xfrm>
        <a:graphic>
          <a:graphicData uri="http://schemas.openxmlformats.org/drawingml/2006/table">
            <a:tbl>
              <a:tblPr/>
              <a:tblGrid>
                <a:gridCol w="554182"/>
                <a:gridCol w="436419"/>
                <a:gridCol w="671945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27432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Rsquare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values comparison for plot construction using 0min +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taq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RFUs with 0min -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taq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RFUs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dNTP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0min</a:t>
                      </a:r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taq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0min -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taq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1905000"/>
            <a:ext cx="3895725" cy="381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24400" y="1914828"/>
            <a:ext cx="3886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The solid cyan line and the dashed black line represent plots made with 0min +</a:t>
            </a:r>
            <a:r>
              <a:rPr lang="en-US" sz="1200" dirty="0" err="1" smtClean="0"/>
              <a:t>taq</a:t>
            </a:r>
            <a:r>
              <a:rPr lang="en-US" sz="1200" dirty="0" smtClean="0"/>
              <a:t> RFU and 0min –</a:t>
            </a:r>
            <a:r>
              <a:rPr lang="en-US" sz="1200" dirty="0" err="1" smtClean="0"/>
              <a:t>taq</a:t>
            </a:r>
            <a:r>
              <a:rPr lang="en-US" sz="1200" dirty="0" smtClean="0"/>
              <a:t> RFU as explained in the previous slide. Again the 2 plots overlap. (Also see table for raw data).</a:t>
            </a:r>
          </a:p>
          <a:p>
            <a:pPr algn="just"/>
            <a:r>
              <a:rPr lang="en-US" sz="1200" dirty="0" smtClean="0"/>
              <a:t>The orange line represents the data from the previous </a:t>
            </a:r>
            <a:r>
              <a:rPr lang="en-US" sz="1200" dirty="0" err="1" smtClean="0"/>
              <a:t>expt</a:t>
            </a:r>
            <a:r>
              <a:rPr lang="en-US" sz="1200" dirty="0" smtClean="0"/>
              <a:t> when the same assay was repeated 3X to test reproducibility, although overall RFUs are lower, the initial rate calculated from both Prism fitted curves are similar (see table below):</a:t>
            </a:r>
          </a:p>
          <a:p>
            <a:pPr algn="just"/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76800" y="4200828"/>
          <a:ext cx="3556000" cy="1303020"/>
        </p:xfrm>
        <a:graphic>
          <a:graphicData uri="http://schemas.openxmlformats.org/drawingml/2006/table">
            <a:tbl>
              <a:tblPr/>
              <a:tblGrid>
                <a:gridCol w="76200"/>
                <a:gridCol w="609600"/>
                <a:gridCol w="647700"/>
                <a:gridCol w="590550"/>
                <a:gridCol w="590550"/>
                <a:gridCol w="304800"/>
                <a:gridCol w="381000"/>
                <a:gridCol w="355600"/>
              </a:tblGrid>
              <a:tr h="4572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Comparison of 200uM [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dNTP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] assay with the previous (0519-20-21) 200uM [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dNTP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] assay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 square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Initial rate calc from fitted curve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25" y="3752850"/>
            <a:ext cx="3895725" cy="302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7425" y="3752850"/>
            <a:ext cx="3895725" cy="302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025" y="457200"/>
            <a:ext cx="3895725" cy="302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00600" y="609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2uM is the lower extreme; 1000 and 2000uM are the higher extremes of [</a:t>
            </a:r>
            <a:r>
              <a:rPr lang="en-US" sz="1200" dirty="0" err="1" smtClean="0"/>
              <a:t>dNTP</a:t>
            </a:r>
            <a:r>
              <a:rPr lang="en-US" sz="1200" dirty="0" smtClean="0"/>
              <a:t>] considered in this test run. The prism software is unable to fit the 2uM [</a:t>
            </a:r>
            <a:r>
              <a:rPr lang="en-US" sz="1200" dirty="0" err="1" smtClean="0"/>
              <a:t>dNTP</a:t>
            </a:r>
            <a:r>
              <a:rPr lang="en-US" sz="1200" dirty="0" smtClean="0"/>
              <a:t>] data even without the early time points.</a:t>
            </a:r>
          </a:p>
          <a:p>
            <a:pPr algn="just"/>
            <a:r>
              <a:rPr lang="en-US" sz="1200" dirty="0" smtClean="0"/>
              <a:t>For 1000 and 2000uM [</a:t>
            </a:r>
            <a:r>
              <a:rPr lang="en-US" sz="1200" dirty="0" err="1" smtClean="0"/>
              <a:t>dNTP</a:t>
            </a:r>
            <a:r>
              <a:rPr lang="en-US" sz="1200" dirty="0" smtClean="0"/>
              <a:t>], the software draws a curve but  the fit is </a:t>
            </a:r>
            <a:r>
              <a:rPr lang="en-US" sz="1200" dirty="0" err="1" smtClean="0"/>
              <a:t>ambigious</a:t>
            </a:r>
            <a:r>
              <a:rPr lang="en-US" sz="1200" dirty="0" smtClean="0"/>
              <a:t> or interrupted and it is not able to assign an R square value (see Table on slide 1 for details).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765</Words>
  <Application>Microsoft Office PowerPoint</Application>
  <PresentationFormat>On-screen Show (4:3)</PresentationFormat>
  <Paragraphs>334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Comparison of Taq Pol Assay (60oC) at dNTP conc 2-2000mM: see following slides for individual plots; the table represents Prism data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</cp:revision>
  <dcterms:created xsi:type="dcterms:W3CDTF">2013-06-07T18:57:30Z</dcterms:created>
  <dcterms:modified xsi:type="dcterms:W3CDTF">2013-06-07T19:55:25Z</dcterms:modified>
</cp:coreProperties>
</file>