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9" r:id="rId3"/>
    <p:sldId id="298" r:id="rId4"/>
    <p:sldId id="289" r:id="rId5"/>
    <p:sldId id="299" r:id="rId6"/>
    <p:sldId id="301" r:id="rId7"/>
    <p:sldId id="331" r:id="rId8"/>
    <p:sldId id="304" r:id="rId9"/>
    <p:sldId id="332" r:id="rId10"/>
    <p:sldId id="306" r:id="rId11"/>
    <p:sldId id="309" r:id="rId12"/>
    <p:sldId id="333" r:id="rId13"/>
    <p:sldId id="327" r:id="rId14"/>
    <p:sldId id="326" r:id="rId15"/>
    <p:sldId id="303" r:id="rId16"/>
    <p:sldId id="310" r:id="rId17"/>
    <p:sldId id="312" r:id="rId18"/>
    <p:sldId id="317" r:id="rId19"/>
    <p:sldId id="316" r:id="rId20"/>
    <p:sldId id="315" r:id="rId21"/>
    <p:sldId id="324" r:id="rId22"/>
    <p:sldId id="318" r:id="rId23"/>
    <p:sldId id="319" r:id="rId24"/>
    <p:sldId id="300" r:id="rId25"/>
    <p:sldId id="302" r:id="rId26"/>
    <p:sldId id="322" r:id="rId27"/>
    <p:sldId id="323" r:id="rId28"/>
    <p:sldId id="328" r:id="rId29"/>
    <p:sldId id="329" r:id="rId30"/>
    <p:sldId id="330" r:id="rId31"/>
    <p:sldId id="31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09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787" autoAdjust="0"/>
    <p:restoredTop sz="89855" autoAdjust="0"/>
  </p:normalViewPr>
  <p:slideViewPr>
    <p:cSldViewPr>
      <p:cViewPr varScale="1">
        <p:scale>
          <a:sx n="78" d="100"/>
          <a:sy n="78" d="100"/>
        </p:scale>
        <p:origin x="-154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54C03-540D-4F58-89EE-3CF65187AF45}" type="datetimeFigureOut">
              <a:rPr lang="en-US" smtClean="0"/>
              <a:pPr/>
              <a:t>3/25/2013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EBC6C-EA14-4298-8C4F-8571739480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2000 and 2050, the proportion of the world's population over 60 years will double from about 11% to 22%. The absolute number of people aged 60 years and over is expected to increase from 605 million to 2 billion over the same period.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Improvin</a:t>
            </a:r>
            <a:r>
              <a:rPr lang="en-US" b="1" u="sng" baseline="0" dirty="0" smtClean="0"/>
              <a:t>g and extending quality of life among older Americans.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alibri" pitchFamily="34" charset="0"/>
              </a:rPr>
              <a:t>Three-dimensional structures of the </a:t>
            </a:r>
            <a:r>
              <a:rPr lang="en-US" sz="1200" dirty="0" err="1" smtClean="0">
                <a:latin typeface="Calibri" pitchFamily="34" charset="0"/>
              </a:rPr>
              <a:t>sirtuin</a:t>
            </a:r>
            <a:r>
              <a:rPr lang="en-US" sz="1200" dirty="0" smtClean="0">
                <a:latin typeface="Calibri" pitchFamily="34" charset="0"/>
              </a:rPr>
              <a:t> core domains from yeast Sir2 (</a:t>
            </a:r>
            <a:r>
              <a:rPr lang="en-US" sz="1200" dirty="0" err="1" smtClean="0">
                <a:latin typeface="Calibri" pitchFamily="34" charset="0"/>
              </a:rPr>
              <a:t>pdb</a:t>
            </a:r>
            <a:r>
              <a:rPr lang="en-US" sz="1200" dirty="0" smtClean="0">
                <a:latin typeface="Calibri" pitchFamily="34" charset="0"/>
              </a:rPr>
              <a:t>: 2hjh), mammalian SIRT2 , SIRT3 and</a:t>
            </a:r>
          </a:p>
          <a:p>
            <a:r>
              <a:rPr lang="en-US" sz="1200" dirty="0" smtClean="0">
                <a:latin typeface="Calibri" pitchFamily="34" charset="0"/>
              </a:rPr>
              <a:t>SIRT5  were generated using UCSF Chimera. In each structure, the catalytic </a:t>
            </a:r>
            <a:r>
              <a:rPr lang="en-US" sz="1200" dirty="0" err="1" smtClean="0">
                <a:latin typeface="Calibri" pitchFamily="34" charset="0"/>
              </a:rPr>
              <a:t>histidine</a:t>
            </a:r>
            <a:r>
              <a:rPr lang="en-US" sz="1200" dirty="0" smtClean="0">
                <a:latin typeface="Calibri" pitchFamily="34" charset="0"/>
              </a:rPr>
              <a:t> residue is highlighted in pink, and the N and C termini are shown in navy. Reference sequences for yeast Sir2 and mammalian SIRT1-5 were aligned by </a:t>
            </a:r>
            <a:r>
              <a:rPr lang="en-US" sz="1200" dirty="0" err="1" smtClean="0">
                <a:latin typeface="Calibri" pitchFamily="34" charset="0"/>
              </a:rPr>
              <a:t>ClustalW</a:t>
            </a:r>
            <a:r>
              <a:rPr lang="en-US" sz="1200" dirty="0" smtClean="0">
                <a:latin typeface="Calibri" pitchFamily="34" charset="0"/>
              </a:rPr>
              <a:t> and the region surrounding the catalytic core is shown with highly conserved amino acid residues shaded in blue and the catalytic </a:t>
            </a:r>
            <a:r>
              <a:rPr lang="en-US" sz="1200" dirty="0" err="1" smtClean="0">
                <a:latin typeface="Calibri" pitchFamily="34" charset="0"/>
              </a:rPr>
              <a:t>histidine</a:t>
            </a:r>
            <a:r>
              <a:rPr lang="en-US" sz="1200" dirty="0" smtClean="0">
                <a:latin typeface="Calibri" pitchFamily="34" charset="0"/>
              </a:rPr>
              <a:t> residue boxed in pink. </a:t>
            </a:r>
          </a:p>
          <a:p>
            <a:endParaRPr lang="en-US" dirty="0"/>
          </a:p>
        </p:txBody>
      </p:sp>
      <p:sp>
        <p:nvSpPr>
          <p:cNvPr id="4" name="Slide Number Placeholder 3"/>
          <p:cNvSpPr>
            <a:spLocks noGrp="1"/>
          </p:cNvSpPr>
          <p:nvPr>
            <p:ph type="sldNum" sz="quarter" idx="10"/>
          </p:nvPr>
        </p:nvSpPr>
        <p:spPr/>
        <p:txBody>
          <a:bodyPr/>
          <a:lstStyle/>
          <a:p>
            <a:pPr>
              <a:defRPr/>
            </a:pPr>
            <a:fld id="{8A188A93-59B1-4434-8CF4-2D037708E76C}"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5E6ACE5C-7478-EB42-8972-84EDD37E5B0B}" type="slidenum">
              <a:rPr lang="en-US">
                <a:solidFill>
                  <a:prstClr val="black"/>
                </a:solidFill>
              </a:rPr>
              <a:pPr>
                <a:defRPr/>
              </a:pPr>
              <a:t>13</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Nicotinamide</a:t>
            </a:r>
            <a:r>
              <a:rPr lang="en-US" dirty="0" smtClean="0"/>
              <a:t> inhibition assays showing percent change in </a:t>
            </a:r>
            <a:r>
              <a:rPr lang="en-US" dirty="0" err="1" smtClean="0"/>
              <a:t>deacetylation</a:t>
            </a:r>
            <a:r>
              <a:rPr lang="en-US" dirty="0" smtClean="0"/>
              <a:t> activity as a function of </a:t>
            </a:r>
            <a:r>
              <a:rPr lang="en-US" dirty="0" err="1" smtClean="0"/>
              <a:t>nicotinamide</a:t>
            </a:r>
            <a:r>
              <a:rPr lang="en-US" dirty="0" smtClean="0"/>
              <a:t> concentration. Data for the hSIRT1 enzyme are indicated with close square and a blue curve; data for the hSIRT3 are indicated with filled circles and a red 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was reported as an activator of Sir2 activity shown to directly compete with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for binding.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is a potent inhibitor of the Sir2 reaction because of its ability to rebind with the enzyme and react with a high-energy intermediate, preventing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and regenerating starting materials. The basis for the observed activation is the relief of the inherent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inhibition by competition with </a:t>
            </a:r>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which does not readily react with the enzyme intermediate. Does the aforementioned rule of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fit on hSIRT3?  The hSIRT3 inhibition effect by NAM was studied in the presence of different concentration of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Figure shows that in the presence of </a:t>
            </a:r>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(50 </a:t>
            </a:r>
            <a:r>
              <a:rPr lang="en-US" sz="1200" kern="1200" dirty="0" err="1" smtClean="0">
                <a:solidFill>
                  <a:schemeClr val="tx1"/>
                </a:solidFill>
                <a:latin typeface="+mn-lt"/>
                <a:ea typeface="+mn-ea"/>
                <a:cs typeface="+mn-cs"/>
              </a:rPr>
              <a:t>uM</a:t>
            </a:r>
            <a:r>
              <a:rPr lang="en-US" sz="1200" kern="1200" dirty="0" smtClean="0">
                <a:solidFill>
                  <a:schemeClr val="tx1"/>
                </a:solidFill>
                <a:latin typeface="+mn-lt"/>
                <a:ea typeface="+mn-ea"/>
                <a:cs typeface="+mn-cs"/>
              </a:rPr>
              <a:t> - 900 </a:t>
            </a:r>
            <a:r>
              <a:rPr lang="en-US" sz="1200" kern="1200" dirty="0" err="1" smtClean="0">
                <a:solidFill>
                  <a:schemeClr val="tx1"/>
                </a:solidFill>
                <a:latin typeface="+mn-lt"/>
                <a:ea typeface="+mn-ea"/>
                <a:cs typeface="+mn-cs"/>
              </a:rPr>
              <a:t>uM</a:t>
            </a:r>
            <a:r>
              <a:rPr lang="en-US" sz="1200" kern="1200" dirty="0" smtClean="0">
                <a:solidFill>
                  <a:schemeClr val="tx1"/>
                </a:solidFill>
                <a:latin typeface="+mn-lt"/>
                <a:ea typeface="+mn-ea"/>
                <a:cs typeface="+mn-cs"/>
              </a:rPr>
              <a:t>), hSIRT3 inhibition of NAM was slightly decreased.</a:t>
            </a: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mn-lt"/>
                <a:cs typeface="Arial" charset="0"/>
              </a:rPr>
              <a:t>Nicotinamide</a:t>
            </a:r>
            <a:r>
              <a:rPr lang="en-US" sz="1200" dirty="0" smtClean="0">
                <a:latin typeface="+mn-lt"/>
                <a:cs typeface="Arial" charset="0"/>
              </a:rPr>
              <a:t> has been used to inhibit cellular </a:t>
            </a:r>
            <a:r>
              <a:rPr lang="en-US" sz="1200" dirty="0" err="1" smtClean="0">
                <a:latin typeface="+mn-lt"/>
                <a:cs typeface="Arial" charset="0"/>
              </a:rPr>
              <a:t>sirtuins</a:t>
            </a:r>
            <a:r>
              <a:rPr lang="en-US" sz="1200" dirty="0" smtClean="0">
                <a:latin typeface="+mn-lt"/>
                <a:cs typeface="Arial" charset="0"/>
              </a:rPr>
              <a:t> in a wide variety of experiments in yeast and mammalian cells. The inhibition constants vary between </a:t>
            </a:r>
            <a:r>
              <a:rPr lang="en-US" sz="1200" dirty="0" err="1" smtClean="0">
                <a:latin typeface="+mn-lt"/>
                <a:cs typeface="Arial" charset="0"/>
              </a:rPr>
              <a:t>homologs</a:t>
            </a:r>
            <a:r>
              <a:rPr lang="en-US" sz="1200" dirty="0" smtClean="0">
                <a:latin typeface="+mn-lt"/>
                <a:cs typeface="Arial" charset="0"/>
              </a:rPr>
              <a:t>, but usually fall within the 20–200 </a:t>
            </a:r>
            <a:r>
              <a:rPr lang="en-US" sz="1200" dirty="0" err="1" smtClean="0">
                <a:latin typeface="+mn-lt"/>
                <a:cs typeface="Arial" charset="0"/>
              </a:rPr>
              <a:t>uM</a:t>
            </a:r>
            <a:r>
              <a:rPr lang="en-US" sz="1200" dirty="0" smtClean="0">
                <a:latin typeface="+mn-lt"/>
                <a:cs typeface="Arial" charset="0"/>
              </a:rPr>
              <a:t> range, which makes </a:t>
            </a:r>
            <a:r>
              <a:rPr lang="en-US" sz="1200" dirty="0" err="1" smtClean="0">
                <a:latin typeface="+mn-lt"/>
                <a:cs typeface="Arial" charset="0"/>
              </a:rPr>
              <a:t>nicotinamide</a:t>
            </a:r>
            <a:r>
              <a:rPr lang="en-US" sz="1200" dirty="0" smtClean="0">
                <a:latin typeface="+mn-lt"/>
                <a:cs typeface="Arial" charset="0"/>
              </a:rPr>
              <a:t> the most potent general inhibitor described to date.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itchFamily="34" charset="0"/>
            </a:endParaRPr>
          </a:p>
          <a:p>
            <a:r>
              <a:rPr lang="en-US" sz="1200" kern="1200" dirty="0" smtClean="0">
                <a:solidFill>
                  <a:schemeClr val="tx1"/>
                </a:solidFill>
                <a:latin typeface="+mn-lt"/>
                <a:ea typeface="+mn-ea"/>
                <a:cs typeface="+mn-cs"/>
              </a:rPr>
              <a:t>Few groups have been reported that NAM can react to regenerate </a:t>
            </a:r>
            <a:r>
              <a:rPr lang="en-US" sz="1200" kern="1200" dirty="0" err="1" smtClean="0">
                <a:solidFill>
                  <a:schemeClr val="tx1"/>
                </a:solidFill>
                <a:latin typeface="+mn-lt"/>
                <a:ea typeface="+mn-ea"/>
                <a:cs typeface="+mn-cs"/>
              </a:rPr>
              <a:t>acetyllysine</a:t>
            </a:r>
            <a:r>
              <a:rPr lang="en-US" sz="1200" kern="1200" dirty="0" smtClean="0">
                <a:solidFill>
                  <a:schemeClr val="tx1"/>
                </a:solidFill>
                <a:latin typeface="+mn-lt"/>
                <a:ea typeface="+mn-ea"/>
                <a:cs typeface="+mn-cs"/>
              </a:rPr>
              <a:t> and NAD</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in a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exchange reaction, in which the </a:t>
            </a:r>
            <a:r>
              <a:rPr lang="en-US" sz="1200" kern="1200" dirty="0" err="1" smtClean="0">
                <a:solidFill>
                  <a:schemeClr val="tx1"/>
                </a:solidFill>
                <a:latin typeface="+mn-lt"/>
                <a:ea typeface="+mn-ea"/>
                <a:cs typeface="+mn-cs"/>
              </a:rPr>
              <a:t>imidate</a:t>
            </a:r>
            <a:r>
              <a:rPr lang="en-US" sz="1200" kern="1200" dirty="0" smtClean="0">
                <a:solidFill>
                  <a:schemeClr val="tx1"/>
                </a:solidFill>
                <a:latin typeface="+mn-lt"/>
                <a:ea typeface="+mn-ea"/>
                <a:cs typeface="+mn-cs"/>
              </a:rPr>
              <a:t> intermediate is emptied during normal steady-state turnover, directing NAM inhibition of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By using [carbonyl-</a:t>
            </a:r>
            <a:r>
              <a:rPr lang="en-US" sz="1200" kern="1200" baseline="300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C]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the Base Exchange reaction for Sir2 was extensively studied.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reactivity between Base Exchange and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reactions occurs when NAM is </a:t>
            </a:r>
            <a:r>
              <a:rPr lang="en-US" sz="1200" kern="1200" dirty="0" err="1" smtClean="0">
                <a:solidFill>
                  <a:schemeClr val="tx1"/>
                </a:solidFill>
                <a:latin typeface="+mn-lt"/>
                <a:ea typeface="+mn-ea"/>
                <a:cs typeface="+mn-cs"/>
              </a:rPr>
              <a:t>cound</a:t>
            </a:r>
            <a:r>
              <a:rPr lang="en-US" sz="1200" kern="1200" dirty="0" smtClean="0">
                <a:solidFill>
                  <a:schemeClr val="tx1"/>
                </a:solidFill>
                <a:latin typeface="+mn-lt"/>
                <a:ea typeface="+mn-ea"/>
                <a:cs typeface="+mn-cs"/>
              </a:rPr>
              <a:t>. This competition partitions the intermediate forward and backward to provide inhibition of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The independence of the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and base exchange reactions establishes that base exchange is a b-face </a:t>
            </a:r>
            <a:r>
              <a:rPr lang="en-US" sz="1200" kern="1200" dirty="0" err="1" smtClean="0">
                <a:solidFill>
                  <a:schemeClr val="tx1"/>
                </a:solidFill>
                <a:latin typeface="+mn-lt"/>
                <a:ea typeface="+mn-ea"/>
                <a:cs typeface="+mn-cs"/>
              </a:rPr>
              <a:t>nucleophile</a:t>
            </a:r>
            <a:r>
              <a:rPr lang="en-US" sz="1200" kern="1200" dirty="0" smtClean="0">
                <a:solidFill>
                  <a:schemeClr val="tx1"/>
                </a:solidFill>
                <a:latin typeface="+mn-lt"/>
                <a:ea typeface="+mn-ea"/>
                <a:cs typeface="+mn-cs"/>
              </a:rPr>
              <a:t> process, whereas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is an a-face </a:t>
            </a:r>
            <a:r>
              <a:rPr lang="en-US" sz="1200" kern="1200" dirty="0" err="1" smtClean="0">
                <a:solidFill>
                  <a:schemeClr val="tx1"/>
                </a:solidFill>
                <a:latin typeface="+mn-lt"/>
                <a:ea typeface="+mn-ea"/>
                <a:cs typeface="+mn-cs"/>
              </a:rPr>
              <a:t>nucleophilic</a:t>
            </a:r>
            <a:r>
              <a:rPr lang="en-US" sz="1200" kern="1200" dirty="0" smtClean="0">
                <a:solidFill>
                  <a:schemeClr val="tx1"/>
                </a:solidFill>
                <a:latin typeface="+mn-lt"/>
                <a:ea typeface="+mn-ea"/>
                <a:cs typeface="+mn-cs"/>
              </a:rPr>
              <a:t> process.NAM partition ratios are controlled by the relative rates of </a:t>
            </a:r>
            <a:r>
              <a:rPr lang="en-US" sz="1200" kern="1200" dirty="0" err="1" smtClean="0">
                <a:solidFill>
                  <a:schemeClr val="tx1"/>
                </a:solidFill>
                <a:latin typeface="+mn-lt"/>
                <a:ea typeface="+mn-ea"/>
                <a:cs typeface="+mn-cs"/>
              </a:rPr>
              <a:t>nucleophilic</a:t>
            </a:r>
            <a:r>
              <a:rPr lang="en-US" sz="1200" kern="1200" dirty="0" smtClean="0">
                <a:solidFill>
                  <a:schemeClr val="tx1"/>
                </a:solidFill>
                <a:latin typeface="+mn-lt"/>
                <a:ea typeface="+mn-ea"/>
                <a:cs typeface="+mn-cs"/>
              </a:rPr>
              <a:t> chemistry at the b-face versus the a-face of the intermediate. The exchange and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reactions share the intermediate forming step, and the ratio is determined by the chemical processes. It seems likely that </a:t>
            </a:r>
            <a:r>
              <a:rPr lang="en-US" sz="1200" kern="1200" dirty="0" err="1" smtClean="0">
                <a:solidFill>
                  <a:schemeClr val="tx1"/>
                </a:solidFill>
                <a:latin typeface="+mn-lt"/>
                <a:ea typeface="+mn-ea"/>
                <a:cs typeface="+mn-cs"/>
              </a:rPr>
              <a:t>unreactive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isosteres</a:t>
            </a:r>
            <a:r>
              <a:rPr lang="en-US" sz="1200" kern="1200" dirty="0" smtClean="0">
                <a:solidFill>
                  <a:schemeClr val="tx1"/>
                </a:solidFill>
                <a:latin typeface="+mn-lt"/>
                <a:ea typeface="+mn-ea"/>
                <a:cs typeface="+mn-cs"/>
              </a:rPr>
              <a:t> of NAM that interfere with NAM binding could </a:t>
            </a:r>
            <a:r>
              <a:rPr lang="en-US" sz="1200" kern="1200" dirty="0" err="1" smtClean="0">
                <a:solidFill>
                  <a:schemeClr val="tx1"/>
                </a:solidFill>
                <a:latin typeface="+mn-lt"/>
                <a:ea typeface="+mn-ea"/>
                <a:cs typeface="+mn-cs"/>
              </a:rPr>
              <a:t>derepress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enzymatic activity and increase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function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Strong inhibitors</a:t>
            </a:r>
            <a:r>
              <a:rPr lang="en-US" baseline="0" dirty="0" smtClean="0"/>
              <a:t> of hSIRT3 were found.</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Verify RMSD between SIRT3 and Sir2….</a:t>
            </a:r>
          </a:p>
          <a:p>
            <a:r>
              <a:rPr lang="en-US" dirty="0" smtClean="0"/>
              <a:t>Add details on discussion of differences between flexible</a:t>
            </a:r>
            <a:r>
              <a:rPr lang="en-US" baseline="0" dirty="0" smtClean="0"/>
              <a:t> loops</a:t>
            </a:r>
            <a:endParaRPr lang="en-US" dirty="0"/>
          </a:p>
        </p:txBody>
      </p:sp>
      <p:sp>
        <p:nvSpPr>
          <p:cNvPr id="4" name="Slide Number Placeholder 3"/>
          <p:cNvSpPr>
            <a:spLocks noGrp="1"/>
          </p:cNvSpPr>
          <p:nvPr>
            <p:ph type="sldNum" sz="quarter" idx="10"/>
          </p:nvPr>
        </p:nvSpPr>
        <p:spPr/>
        <p:txBody>
          <a:bodyPr/>
          <a:lstStyle/>
          <a:p>
            <a:fld id="{58CA8D38-9C20-134E-A0C2-566AD38D896E}" type="slidenum">
              <a:rPr lang="en-US" smtClean="0"/>
              <a:pPr/>
              <a:t>19</a:t>
            </a:fld>
            <a:endParaRPr lang="en-US"/>
          </a:p>
        </p:txBody>
      </p:sp>
    </p:spTree>
    <p:extLst>
      <p:ext uri="{BB962C8B-B14F-4D97-AF65-F5344CB8AC3E}">
        <p14:creationId xmlns:p14="http://schemas.microsoft.com/office/powerpoint/2010/main" xmlns="" val="3199538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Space-filling model of Sir2-Af2 and nicotinamide inhibition. Nicotinamide (NAM) in green is shown bound in the “C-pocket” of Sir2-Af2 adjacent to an NAD+ molecule in the active site. Inhibition by NAM is proposed to occur when free NAM binds in the C-pocket and reacts with the relatively long-lived peptidyl intermediate, driving the reaction in reverse to generate NAD+ and acetylated target protein (image provided courtesy of C. Wolberger, Johns Hopkins Medical School).</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29057" indent="-280406" eaLnBrk="0" hangingPunct="0">
              <a:defRPr sz="2400">
                <a:solidFill>
                  <a:schemeClr val="tx1"/>
                </a:solidFill>
                <a:latin typeface="Calibri" charset="0"/>
                <a:ea typeface="ＭＳ Ｐゴシック" charset="0"/>
              </a:defRPr>
            </a:lvl2pPr>
            <a:lvl3pPr marL="1121626" indent="-224325" eaLnBrk="0" hangingPunct="0">
              <a:defRPr sz="2400">
                <a:solidFill>
                  <a:schemeClr val="tx1"/>
                </a:solidFill>
                <a:latin typeface="Calibri" charset="0"/>
                <a:ea typeface="ＭＳ Ｐゴシック" charset="0"/>
              </a:defRPr>
            </a:lvl3pPr>
            <a:lvl4pPr marL="1570276" indent="-224325" eaLnBrk="0" hangingPunct="0">
              <a:defRPr sz="2400">
                <a:solidFill>
                  <a:schemeClr val="tx1"/>
                </a:solidFill>
                <a:latin typeface="Calibri" charset="0"/>
                <a:ea typeface="ＭＳ Ｐゴシック" charset="0"/>
              </a:defRPr>
            </a:lvl4pPr>
            <a:lvl5pPr marL="2018927" indent="-224325" eaLnBrk="0" hangingPunct="0">
              <a:defRPr sz="2400">
                <a:solidFill>
                  <a:schemeClr val="tx1"/>
                </a:solidFill>
                <a:latin typeface="Calibri" charset="0"/>
                <a:ea typeface="ＭＳ Ｐゴシック" charset="0"/>
              </a:defRPr>
            </a:lvl5pPr>
            <a:lvl6pPr marL="2467577" indent="-224325" eaLnBrk="0" fontAlgn="base" hangingPunct="0">
              <a:spcBef>
                <a:spcPct val="0"/>
              </a:spcBef>
              <a:spcAft>
                <a:spcPct val="0"/>
              </a:spcAft>
              <a:defRPr sz="2400">
                <a:solidFill>
                  <a:schemeClr val="tx1"/>
                </a:solidFill>
                <a:latin typeface="Calibri" charset="0"/>
                <a:ea typeface="ＭＳ Ｐゴシック" charset="0"/>
              </a:defRPr>
            </a:lvl6pPr>
            <a:lvl7pPr marL="2916227" indent="-224325" eaLnBrk="0" fontAlgn="base" hangingPunct="0">
              <a:spcBef>
                <a:spcPct val="0"/>
              </a:spcBef>
              <a:spcAft>
                <a:spcPct val="0"/>
              </a:spcAft>
              <a:defRPr sz="2400">
                <a:solidFill>
                  <a:schemeClr val="tx1"/>
                </a:solidFill>
                <a:latin typeface="Calibri" charset="0"/>
                <a:ea typeface="ＭＳ Ｐゴシック" charset="0"/>
              </a:defRPr>
            </a:lvl7pPr>
            <a:lvl8pPr marL="3364878" indent="-224325" eaLnBrk="0" fontAlgn="base" hangingPunct="0">
              <a:spcBef>
                <a:spcPct val="0"/>
              </a:spcBef>
              <a:spcAft>
                <a:spcPct val="0"/>
              </a:spcAft>
              <a:defRPr sz="2400">
                <a:solidFill>
                  <a:schemeClr val="tx1"/>
                </a:solidFill>
                <a:latin typeface="Calibri" charset="0"/>
                <a:ea typeface="ＭＳ Ｐゴシック" charset="0"/>
              </a:defRPr>
            </a:lvl8pPr>
            <a:lvl9pPr marL="3813528" indent="-22432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1DA11F7-08A1-3E40-ACAF-E6DA51084968}" type="slidenum">
              <a:rPr lang="en-US" sz="1200">
                <a:solidFill>
                  <a:prstClr val="black"/>
                </a:solidFill>
              </a:rPr>
              <a:pPr eaLnBrk="1" hangingPunct="1"/>
              <a:t>20</a:t>
            </a:fld>
            <a:endParaRPr lang="en-US" sz="12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Carefully</a:t>
            </a:r>
            <a:r>
              <a:rPr lang="en-US" baseline="0" dirty="0" smtClean="0">
                <a:latin typeface="Calibri" charset="0"/>
              </a:rPr>
              <a:t> explain limitations of the MM-GBSA numbers.  Direct discussion to the figure, showing the how Sir2 has a more open volume in the B pocket, while SIRT3 does not.  Question for me to answer:  is the Sir2 crystal structure of NAD+ in AB and AC co-crystallized and the </a:t>
            </a:r>
            <a:r>
              <a:rPr lang="en-US" baseline="0" dirty="0" err="1" smtClean="0">
                <a:latin typeface="Calibri" charset="0"/>
              </a:rPr>
              <a:t>apo</a:t>
            </a:r>
            <a:r>
              <a:rPr lang="en-US" baseline="0" dirty="0" smtClean="0">
                <a:latin typeface="Calibri" charset="0"/>
              </a:rPr>
              <a:t> structures both support his more open conformation in the B pocket?  Could this more open conformation in Sir2 be because the NAD+ AB co-crystallized structure conformed to that AB pose, while the structure available in SIRT3 does not have this accommodation?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E20320FD-9381-024F-9CF8-74B37558BE22}" type="slidenum">
              <a:rPr lang="en-US" smtClean="0"/>
              <a:pPr>
                <a:defRPr/>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Cell-based </a:t>
            </a:r>
            <a:r>
              <a:rPr lang="en-US" dirty="0" err="1" smtClean="0"/>
              <a:t>deacetylation</a:t>
            </a:r>
            <a:r>
              <a:rPr lang="en-US" dirty="0" smtClean="0"/>
              <a:t> assay_ Milne JC, Lambert PD, Schenk S, et al. (2007) Nature 450:712-716.</a:t>
            </a:r>
          </a:p>
        </p:txBody>
      </p:sp>
      <p:sp>
        <p:nvSpPr>
          <p:cNvPr id="4" name="Slide Number Placeholder 3"/>
          <p:cNvSpPr>
            <a:spLocks noGrp="1"/>
          </p:cNvSpPr>
          <p:nvPr>
            <p:ph type="sldNum" sz="quarter" idx="5"/>
          </p:nvPr>
        </p:nvSpPr>
        <p:spPr/>
        <p:txBody>
          <a:bodyPr/>
          <a:lstStyle/>
          <a:p>
            <a:pPr>
              <a:defRPr/>
            </a:pPr>
            <a:fld id="{2CF3A5E3-F098-4E0E-9FAA-550FD9DCFC36}" type="slidenum">
              <a:rPr lang="en-US" smtClean="0"/>
              <a:pPr>
                <a:defRPr/>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can compete with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for binding but cannot initiate the reverse reaction, thereby leading to apparent activation through relief of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inhibition (</a:t>
            </a:r>
            <a:r>
              <a:rPr lang="en-US" sz="1200" i="1" u="none" strike="noStrike" kern="1200" dirty="0" smtClean="0">
                <a:solidFill>
                  <a:schemeClr val="tx1"/>
                </a:solidFill>
                <a:latin typeface="+mn-lt"/>
                <a:ea typeface="+mn-ea"/>
                <a:cs typeface="+mn-cs"/>
                <a:hlinkClick r:id="" action="ppaction://hlinkfile" tooltip="Sauve, 2005 #170"/>
              </a:rPr>
              <a:t>14</a:t>
            </a:r>
            <a:r>
              <a:rPr lang="en-US" sz="1200" i="1" kern="1200" dirty="0" smtClean="0">
                <a:solidFill>
                  <a:schemeClr val="tx1"/>
                </a:solidFill>
                <a:latin typeface="+mn-lt"/>
                <a:ea typeface="+mn-ea"/>
                <a:cs typeface="+mn-cs"/>
              </a:rPr>
              <a:t>, </a:t>
            </a:r>
            <a:r>
              <a:rPr lang="en-US" sz="1200" i="1" u="none" strike="noStrike" kern="1200" dirty="0" smtClean="0">
                <a:solidFill>
                  <a:schemeClr val="tx1"/>
                </a:solidFill>
                <a:latin typeface="+mn-lt"/>
                <a:ea typeface="+mn-ea"/>
                <a:cs typeface="+mn-cs"/>
                <a:hlinkClick r:id="" action="ppaction://hlinkfile" tooltip="Cen, 2011 #158"/>
              </a:rPr>
              <a:t>58</a:t>
            </a:r>
            <a:r>
              <a:rPr lang="en-US" sz="1200" kern="1200" dirty="0" smtClean="0">
                <a:solidFill>
                  <a:schemeClr val="tx1"/>
                </a:solidFill>
                <a:latin typeface="+mn-lt"/>
                <a:ea typeface="+mn-ea"/>
                <a:cs typeface="+mn-cs"/>
              </a:rPr>
              <a:t>). Similar findings were observed in current study. The addition of 900uM </a:t>
            </a:r>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decreases the hSIRT3 inhibition by 20% in the presence of 100uM NAM. Structural and further biochemical studies on these compounds and mechanisms might enable the development of </a:t>
            </a:r>
            <a:r>
              <a:rPr lang="en-US" sz="1200" kern="1200" dirty="0" err="1" smtClean="0">
                <a:solidFill>
                  <a:schemeClr val="tx1"/>
                </a:solidFill>
                <a:latin typeface="+mn-lt"/>
                <a:ea typeface="+mn-ea"/>
                <a:cs typeface="+mn-cs"/>
              </a:rPr>
              <a:t>isoform</a:t>
            </a:r>
            <a:r>
              <a:rPr lang="en-US" sz="1200" kern="1200" dirty="0" smtClean="0">
                <a:solidFill>
                  <a:schemeClr val="tx1"/>
                </a:solidFill>
                <a:latin typeface="+mn-lt"/>
                <a:ea typeface="+mn-ea"/>
                <a:cs typeface="+mn-cs"/>
              </a:rPr>
              <a:t> selective modulators. Combining computational docking results, a proposed mechanism of activation of hSIRT3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by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a:t>
            </a:r>
            <a:r>
              <a:rPr lang="en-US" sz="1200" kern="1200" dirty="0" smtClean="0">
                <a:solidFill>
                  <a:schemeClr val="tx1"/>
                </a:solidFill>
                <a:latin typeface="+mn-lt"/>
                <a:ea typeface="+mn-ea"/>
                <a:cs typeface="+mn-cs"/>
              </a:rPr>
              <a:t>described.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has minor inhibition effect of hSIRT3 with IC50 = 13.8 </a:t>
            </a:r>
            <a:r>
              <a:rPr lang="en-US" sz="1200" kern="1200" dirty="0" err="1" smtClean="0">
                <a:solidFill>
                  <a:schemeClr val="tx1"/>
                </a:solidFill>
                <a:latin typeface="+mn-lt"/>
                <a:ea typeface="+mn-ea"/>
                <a:cs typeface="+mn-cs"/>
              </a:rPr>
              <a:t>mM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does not compete with NAD+ or acetyl lysine binding to hSIRT3, and it does not react with the </a:t>
            </a:r>
            <a:r>
              <a:rPr lang="en-US" sz="1200" kern="1200" dirty="0" err="1" smtClean="0">
                <a:solidFill>
                  <a:schemeClr val="tx1"/>
                </a:solidFill>
                <a:latin typeface="+mn-lt"/>
                <a:ea typeface="+mn-ea"/>
                <a:cs typeface="+mn-cs"/>
              </a:rPr>
              <a:t>imidate</a:t>
            </a:r>
            <a:r>
              <a:rPr lang="en-US" sz="1200" kern="1200" dirty="0" smtClean="0">
                <a:solidFill>
                  <a:schemeClr val="tx1"/>
                </a:solidFill>
                <a:latin typeface="+mn-lt"/>
                <a:ea typeface="+mn-ea"/>
                <a:cs typeface="+mn-cs"/>
              </a:rPr>
              <a:t>. However,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competitively inhibit NAM-exchange reaction thereby activates hSIRT3 activity by </a:t>
            </a:r>
            <a:r>
              <a:rPr lang="en-US" sz="1200" kern="1200" dirty="0" err="1" smtClean="0">
                <a:solidFill>
                  <a:schemeClr val="tx1"/>
                </a:solidFill>
                <a:latin typeface="+mn-lt"/>
                <a:ea typeface="+mn-ea"/>
                <a:cs typeface="+mn-cs"/>
              </a:rPr>
              <a:t>reliefing</a:t>
            </a:r>
            <a:r>
              <a:rPr lang="en-US" sz="1200" kern="1200" dirty="0" smtClean="0">
                <a:solidFill>
                  <a:schemeClr val="tx1"/>
                </a:solidFill>
                <a:latin typeface="+mn-lt"/>
                <a:ea typeface="+mn-ea"/>
                <a:cs typeface="+mn-cs"/>
              </a:rPr>
              <a:t> NAM inhibition. The compound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a weak binding to hSIRT3 and only </a:t>
            </a:r>
            <a:r>
              <a:rPr lang="en-US" sz="1200" kern="1200" dirty="0" err="1" smtClean="0">
                <a:solidFill>
                  <a:schemeClr val="tx1"/>
                </a:solidFill>
                <a:latin typeface="+mn-lt"/>
                <a:ea typeface="+mn-ea"/>
                <a:cs typeface="+mn-cs"/>
              </a:rPr>
              <a:t>derepresses</a:t>
            </a:r>
            <a:r>
              <a:rPr lang="en-US" sz="1200" kern="1200" dirty="0" smtClean="0">
                <a:solidFill>
                  <a:schemeClr val="tx1"/>
                </a:solidFill>
                <a:latin typeface="+mn-lt"/>
                <a:ea typeface="+mn-ea"/>
                <a:cs typeface="+mn-cs"/>
              </a:rPr>
              <a:t> NAM inhibition at </a:t>
            </a:r>
            <a:r>
              <a:rPr lang="en-US" sz="1200" kern="1200" dirty="0" err="1" smtClean="0">
                <a:solidFill>
                  <a:schemeClr val="tx1"/>
                </a:solidFill>
                <a:latin typeface="+mn-lt"/>
                <a:ea typeface="+mn-ea"/>
                <a:cs typeface="+mn-cs"/>
              </a:rPr>
              <a:t>millimolar</a:t>
            </a:r>
            <a:r>
              <a:rPr lang="en-US" sz="1200" kern="1200" dirty="0" smtClean="0">
                <a:solidFill>
                  <a:schemeClr val="tx1"/>
                </a:solidFill>
                <a:latin typeface="+mn-lt"/>
                <a:ea typeface="+mn-ea"/>
                <a:cs typeface="+mn-cs"/>
              </a:rPr>
              <a:t> concentrations. The effect of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on yeast Sir2 has been reported to enhance gene silencing and correct for deletion of PNC1(</a:t>
            </a:r>
            <a:r>
              <a:rPr lang="en-US" sz="1200" i="1" u="none" strike="noStrike" kern="1200" dirty="0" smtClean="0">
                <a:solidFill>
                  <a:schemeClr val="tx1"/>
                </a:solidFill>
                <a:latin typeface="+mn-lt"/>
                <a:ea typeface="+mn-ea"/>
                <a:cs typeface="+mn-cs"/>
                <a:hlinkClick r:id="" action="ppaction://hlinkfile" tooltip="Sauve, 2010 #164"/>
              </a:rPr>
              <a:t>56</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relatively non-toxic to mammalian cells, readily penetrates cells, very stable, and highly soluble in water, which make it a suitable starting compound to study with for design of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activator. </a:t>
            </a:r>
            <a:endParaRPr lang="en-US" dirty="0" smtClean="0"/>
          </a:p>
        </p:txBody>
      </p:sp>
      <p:sp>
        <p:nvSpPr>
          <p:cNvPr id="4" name="Slide Number Placeholder 3"/>
          <p:cNvSpPr>
            <a:spLocks noGrp="1"/>
          </p:cNvSpPr>
          <p:nvPr>
            <p:ph type="sldNum" sz="quarter" idx="5"/>
          </p:nvPr>
        </p:nvSpPr>
        <p:spPr/>
        <p:txBody>
          <a:bodyPr/>
          <a:lstStyle/>
          <a:p>
            <a:pPr>
              <a:defRPr/>
            </a:pPr>
            <a:fld id="{A0D5DCC9-BDA4-4648-BCB7-390B44E7C49A}"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some of the central questions driving the field. Surprising progress has been made in only a decade of research on mammalian </a:t>
            </a:r>
            <a:r>
              <a:rPr lang="en-US" dirty="0" err="1" smtClean="0"/>
              <a:t>sirtuins</a:t>
            </a:r>
            <a:r>
              <a:rPr lang="en-US" dirty="0" smtClean="0"/>
              <a:t>. However, we are just beginning to understand the involvement of </a:t>
            </a:r>
            <a:r>
              <a:rPr lang="en-US" dirty="0" err="1" smtClean="0"/>
              <a:t>sirtuins</a:t>
            </a:r>
            <a:r>
              <a:rPr lang="en-US" dirty="0" smtClean="0"/>
              <a:t> in mammalian aging and age associated diseases, and our comprehension of many </a:t>
            </a:r>
            <a:r>
              <a:rPr lang="en-US" dirty="0" err="1" smtClean="0"/>
              <a:t>sirtuins</a:t>
            </a:r>
            <a:r>
              <a:rPr lang="en-US" dirty="0" smtClean="0"/>
              <a:t> remains rudimentary.</a:t>
            </a: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NAD+ can bind in various “nonproductive” conformations that are not suitable for catalysis. However, simultaneous binding of NAD+ and substrate peptide to the enzyme promotes binding of NAD+ in a distinct “productive” conformation that places the </a:t>
            </a:r>
            <a:r>
              <a:rPr lang="en-US" dirty="0" err="1" smtClean="0"/>
              <a:t>nicotinamide</a:t>
            </a:r>
            <a:r>
              <a:rPr lang="en-US" dirty="0" smtClean="0"/>
              <a:t> ring in a highly conserved pocket, called the C </a:t>
            </a:r>
            <a:r>
              <a:rPr lang="en-US" dirty="0" err="1" smtClean="0"/>
              <a:t>porcket</a:t>
            </a:r>
            <a:r>
              <a:rPr lang="en-US" dirty="0" smtClean="0"/>
              <a:t>, where it is activated for catalysis.</a:t>
            </a:r>
          </a:p>
          <a:p>
            <a:pPr defTabSz="912879"/>
            <a:endParaRPr lang="en-US" dirty="0" smtClean="0"/>
          </a:p>
          <a:p>
            <a:pPr defTabSz="912879"/>
            <a:r>
              <a:rPr lang="en-US" dirty="0" smtClean="0"/>
              <a:t>In the absence of substrate peptide, NAD</a:t>
            </a:r>
            <a:r>
              <a:rPr lang="en-US" baseline="30000" dirty="0" smtClean="0"/>
              <a:t>+</a:t>
            </a:r>
            <a:r>
              <a:rPr lang="en-US" dirty="0" smtClean="0"/>
              <a:t> can bind in the A and B pockets of </a:t>
            </a:r>
            <a:r>
              <a:rPr lang="en-US" dirty="0" err="1" smtClean="0"/>
              <a:t>sirtuins</a:t>
            </a:r>
            <a:r>
              <a:rPr lang="en-US" dirty="0" smtClean="0"/>
              <a:t> in alternative </a:t>
            </a:r>
            <a:r>
              <a:rPr lang="en-US" dirty="0" err="1" smtClean="0"/>
              <a:t>nonporductive</a:t>
            </a:r>
            <a:r>
              <a:rPr lang="en-US" dirty="0" smtClean="0"/>
              <a:t> conformations</a:t>
            </a:r>
          </a:p>
          <a:p>
            <a:pPr defTabSz="912879"/>
            <a:r>
              <a:rPr lang="en-US" dirty="0" smtClean="0"/>
              <a:t>In the presence of substrate peptide, NAD</a:t>
            </a:r>
            <a:r>
              <a:rPr lang="en-US" baseline="30000" dirty="0" smtClean="0"/>
              <a:t>+</a:t>
            </a:r>
            <a:r>
              <a:rPr lang="en-US" dirty="0" smtClean="0"/>
              <a:t> binds in a precise productive conformation that buries its </a:t>
            </a:r>
            <a:r>
              <a:rPr lang="en-US" dirty="0" err="1" smtClean="0"/>
              <a:t>nicotinamide</a:t>
            </a:r>
            <a:r>
              <a:rPr lang="en-US" dirty="0" smtClean="0"/>
              <a:t> moiety in the highly conserved C pocket of </a:t>
            </a:r>
            <a:r>
              <a:rPr lang="en-US" dirty="0" err="1" smtClean="0"/>
              <a:t>sirtuins</a:t>
            </a:r>
            <a:r>
              <a:rPr lang="en-US" dirty="0" smtClean="0"/>
              <a:t>. </a:t>
            </a:r>
          </a:p>
          <a:p>
            <a:pPr defTabSz="912879"/>
            <a:endParaRPr lang="en-US" dirty="0" smtClean="0"/>
          </a:p>
          <a:p>
            <a:pPr defTabSz="912879"/>
            <a:endParaRPr lang="en-US" dirty="0" smtClean="0"/>
          </a:p>
        </p:txBody>
      </p:sp>
      <p:sp>
        <p:nvSpPr>
          <p:cNvPr id="4" name="Slide Number Placeholder 3"/>
          <p:cNvSpPr>
            <a:spLocks noGrp="1"/>
          </p:cNvSpPr>
          <p:nvPr>
            <p:ph type="sldNum" sz="quarter" idx="5"/>
          </p:nvPr>
        </p:nvSpPr>
        <p:spPr/>
        <p:txBody>
          <a:bodyPr/>
          <a:lstStyle/>
          <a:p>
            <a:pPr>
              <a:defRPr/>
            </a:pPr>
            <a:fld id="{B66DFAF4-9123-4AE9-8144-D19DAF517B04}" type="slidenum">
              <a:rPr lang="en-US" smtClean="0"/>
              <a:pPr>
                <a:defRPr/>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Step </a:t>
            </a:r>
            <a:r>
              <a:rPr lang="en-US" dirty="0" err="1" smtClean="0"/>
              <a:t>i</a:t>
            </a:r>
            <a:r>
              <a:rPr lang="en-US" dirty="0" smtClean="0"/>
              <a:t>:  NAD+ binds in a productive conformation in the C pocket (yellow), making hydrogen bonds with the rigid wall of the pocket (red residues), which promotes NAD+ cleavage (blue arrows). Step ii: The produced O-alkyl </a:t>
            </a:r>
            <a:r>
              <a:rPr lang="en-US" dirty="0" err="1" smtClean="0"/>
              <a:t>amidate</a:t>
            </a:r>
            <a:r>
              <a:rPr lang="en-US" dirty="0" smtClean="0"/>
              <a:t> intermediate in the extended </a:t>
            </a:r>
            <a:r>
              <a:rPr lang="en-US" dirty="0" err="1" smtClean="0"/>
              <a:t>confor-mation</a:t>
            </a:r>
            <a:r>
              <a:rPr lang="en-US" dirty="0" smtClean="0"/>
              <a:t> can reform NAD+ with a reactive </a:t>
            </a:r>
            <a:r>
              <a:rPr lang="en-US" dirty="0" err="1" smtClean="0"/>
              <a:t>nicotinamide</a:t>
            </a:r>
            <a:r>
              <a:rPr lang="en-US" dirty="0" smtClean="0"/>
              <a:t> in the C pocket unless the </a:t>
            </a:r>
            <a:r>
              <a:rPr lang="en-US" dirty="0" err="1" smtClean="0"/>
              <a:t>nicotinamide</a:t>
            </a:r>
            <a:r>
              <a:rPr lang="en-US" dirty="0" smtClean="0"/>
              <a:t> is entrapped by flipping (pink arrows) or the inter-mediate shifts to a contracted conformation (green arrows). Step iii: The entrapped </a:t>
            </a:r>
            <a:r>
              <a:rPr lang="en-US" dirty="0" err="1" smtClean="0"/>
              <a:t>nicotinamide</a:t>
            </a:r>
            <a:r>
              <a:rPr lang="en-US" dirty="0" smtClean="0"/>
              <a:t> buries its N1 against residues in the flexible wall of the C pocket (green residues), thereby preventing it from reacting with the O-alky </a:t>
            </a:r>
            <a:r>
              <a:rPr lang="en-US" dirty="0" err="1" smtClean="0"/>
              <a:t>amidate</a:t>
            </a:r>
            <a:r>
              <a:rPr lang="en-US" dirty="0" smtClean="0"/>
              <a:t>, even if this intermediate is in the extended conformation. From this position, </a:t>
            </a:r>
            <a:r>
              <a:rPr lang="en-US" dirty="0" err="1" smtClean="0"/>
              <a:t>nicotinamide</a:t>
            </a:r>
            <a:r>
              <a:rPr lang="en-US" dirty="0" smtClean="0"/>
              <a:t> can either flip out of entrapment (pink arrows) or be released by the enzyme (black arrows).</a:t>
            </a:r>
          </a:p>
          <a:p>
            <a:pPr defTabSz="912879"/>
            <a:endParaRPr lang="en-US" dirty="0" smtClean="0"/>
          </a:p>
        </p:txBody>
      </p:sp>
      <p:sp>
        <p:nvSpPr>
          <p:cNvPr id="4" name="Slide Number Placeholder 3"/>
          <p:cNvSpPr>
            <a:spLocks noGrp="1"/>
          </p:cNvSpPr>
          <p:nvPr>
            <p:ph type="sldNum" sz="quarter" idx="5"/>
          </p:nvPr>
        </p:nvSpPr>
        <p:spPr/>
        <p:txBody>
          <a:bodyPr/>
          <a:lstStyle/>
          <a:p>
            <a:pPr>
              <a:defRPr/>
            </a:pPr>
            <a:fld id="{36731DEF-CD88-49A0-926B-5C3A953AF36E}" type="slidenum">
              <a:rPr lang="en-US" smtClean="0"/>
              <a:pPr>
                <a:defRPr/>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Sirtuins contain a highly flexible region, called the flexible loop, which adopts a variety of conformations in different crystal structures and is in some cases partially disordered. This 15-30 amino acid flexible loop includes some of the most highly conserved residues in sirtuins, which form the front wall of the C pocket. Nicotinamide can bind to sirtuins simultaneously with peptide, ADP ribose, or NAD</a:t>
            </a:r>
            <a:r>
              <a:rPr lang="en-US" baseline="30000" smtClean="0"/>
              <a:t>+</a:t>
            </a:r>
            <a:r>
              <a:rPr lang="en-US" smtClean="0"/>
              <a:t> that is in a nonproductive conformation. These ternary structures show that nicotinamide can bind I a collection of alternative positions that are anchored by the carboxamide group but leave that pyridine ring free to pivot inside the C pocket.</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828177-227B-41F5-B3EC-E48CE97E91DD}" type="slidenum">
              <a:rPr lang="en-US"/>
              <a:pPr fontAlgn="base">
                <a:spcBef>
                  <a:spcPct val="0"/>
                </a:spcBef>
                <a:spcAft>
                  <a:spcPct val="0"/>
                </a:spcAft>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latin typeface="+mn-lt"/>
                <a:cs typeface="Arial" charset="0"/>
              </a:rPr>
              <a:t>Sirtuins</a:t>
            </a:r>
            <a:r>
              <a:rPr lang="en-US" sz="1200" dirty="0" smtClean="0">
                <a:latin typeface="+mn-lt"/>
                <a:cs typeface="Arial" charset="0"/>
              </a:rPr>
              <a:t> contain a highly flexible region, called the flexible loop. </a:t>
            </a:r>
            <a:r>
              <a:rPr lang="en-US" sz="1200" b="1" u="sng" dirty="0" smtClean="0">
                <a:latin typeface="+mn-lt"/>
                <a:cs typeface="Arial" charset="0"/>
              </a:rPr>
              <a:t>This 15-30 amino acid flexible loop includes some of the most highly conserved residues in </a:t>
            </a:r>
            <a:r>
              <a:rPr lang="en-US" sz="1200" b="1" u="sng" dirty="0" err="1" smtClean="0">
                <a:latin typeface="+mn-lt"/>
                <a:cs typeface="Arial" charset="0"/>
              </a:rPr>
              <a:t>sirtuins</a:t>
            </a:r>
            <a:r>
              <a:rPr lang="en-US" sz="1200" dirty="0" smtClean="0">
                <a:latin typeface="+mn-lt"/>
                <a:cs typeface="Arial" charset="0"/>
              </a:rPr>
              <a:t>, which form the front wall of the C pocket. The C pocket is a largely hydrophobic cavity that contains the most highly conserved residues in the catalytic core of </a:t>
            </a:r>
            <a:r>
              <a:rPr lang="en-US" sz="1200" dirty="0" err="1" smtClean="0">
                <a:latin typeface="+mn-lt"/>
                <a:cs typeface="Arial" charset="0"/>
              </a:rPr>
              <a:t>sirtuins</a:t>
            </a:r>
            <a:r>
              <a:rPr lang="en-US" sz="1200" dirty="0" smtClean="0">
                <a:latin typeface="+mn-lt"/>
                <a:cs typeface="Arial" charset="0"/>
              </a:rPr>
              <a:t>. </a:t>
            </a:r>
          </a:p>
        </p:txBody>
      </p:sp>
      <p:sp>
        <p:nvSpPr>
          <p:cNvPr id="4" name="Slide Number Placeholder 3"/>
          <p:cNvSpPr>
            <a:spLocks noGrp="1"/>
          </p:cNvSpPr>
          <p:nvPr>
            <p:ph type="sldNum" sz="quarter" idx="10"/>
          </p:nvPr>
        </p:nvSpPr>
        <p:spPr/>
        <p:txBody>
          <a:bodyPr/>
          <a:lstStyle/>
          <a:p>
            <a:fld id="{894EBC6C-EA14-4298-8C4F-85717394803A}"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rPr>
              <a:t>Mammals have seven </a:t>
            </a:r>
            <a:r>
              <a:rPr lang="en-US" sz="1200" dirty="0" err="1" smtClean="0">
                <a:latin typeface="Calibri" pitchFamily="34" charset="0"/>
              </a:rPr>
              <a:t>sirtuins</a:t>
            </a:r>
            <a:r>
              <a:rPr lang="en-US" sz="1200" dirty="0" smtClean="0">
                <a:latin typeface="Calibri" pitchFamily="34" charset="0"/>
              </a:rPr>
              <a:t>, SIRT1–7. </a:t>
            </a:r>
            <a:r>
              <a:rPr lang="en-US" sz="1200" kern="1200" baseline="0" dirty="0" smtClean="0">
                <a:solidFill>
                  <a:schemeClr val="tx1"/>
                </a:solidFill>
                <a:latin typeface="+mn-lt"/>
                <a:ea typeface="+mn-ea"/>
                <a:cs typeface="+mn-cs"/>
              </a:rPr>
              <a:t>The Sirt1 enzyme is the best characterized </a:t>
            </a:r>
            <a:r>
              <a:rPr lang="en-US" sz="1200" kern="1200" baseline="0" dirty="0" err="1" smtClean="0">
                <a:solidFill>
                  <a:schemeClr val="tx1"/>
                </a:solidFill>
                <a:latin typeface="+mn-lt"/>
                <a:ea typeface="+mn-ea"/>
                <a:cs typeface="+mn-cs"/>
              </a:rPr>
              <a:t>Sirtuin</a:t>
            </a:r>
            <a:r>
              <a:rPr lang="en-US" sz="1200" kern="1200" baseline="0" dirty="0" smtClean="0">
                <a:solidFill>
                  <a:schemeClr val="tx1"/>
                </a:solidFill>
                <a:latin typeface="+mn-lt"/>
                <a:ea typeface="+mn-ea"/>
                <a:cs typeface="+mn-cs"/>
              </a:rPr>
              <a:t>, and operates both in the nucleus and in the cytoplasm, </a:t>
            </a:r>
            <a:r>
              <a:rPr lang="en-US" sz="1200" kern="1200" baseline="0" dirty="0" err="1" smtClean="0">
                <a:solidFill>
                  <a:schemeClr val="tx1"/>
                </a:solidFill>
                <a:latin typeface="+mn-lt"/>
                <a:ea typeface="+mn-ea"/>
                <a:cs typeface="+mn-cs"/>
              </a:rPr>
              <a:t>deacetylating</a:t>
            </a:r>
            <a:r>
              <a:rPr lang="en-US" sz="1200" kern="1200" baseline="0" dirty="0" smtClean="0">
                <a:solidFill>
                  <a:schemeClr val="tx1"/>
                </a:solidFill>
                <a:latin typeface="+mn-lt"/>
                <a:ea typeface="+mn-ea"/>
                <a:cs typeface="+mn-cs"/>
              </a:rPr>
              <a:t> other proteins and thereby altering their behavior. </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smtClean="0">
                <a:solidFill>
                  <a:schemeClr val="tx1"/>
                </a:solidFill>
                <a:latin typeface="+mn-lt"/>
                <a:ea typeface="+mn-ea"/>
                <a:cs typeface="+mn-cs"/>
              </a:rPr>
              <a:t>Metabolic functions of </a:t>
            </a:r>
            <a:r>
              <a:rPr lang="en-US" sz="1200" b="0" u="none" kern="1200" baseline="0" dirty="0" err="1" smtClean="0">
                <a:solidFill>
                  <a:schemeClr val="tx1"/>
                </a:solidFill>
                <a:latin typeface="+mn-lt"/>
                <a:ea typeface="+mn-ea"/>
                <a:cs typeface="+mn-cs"/>
              </a:rPr>
              <a:t>mamalian</a:t>
            </a:r>
            <a:r>
              <a:rPr lang="en-US" sz="1200" b="0" u="none" kern="1200" baseline="0" dirty="0" smtClean="0">
                <a:solidFill>
                  <a:schemeClr val="tx1"/>
                </a:solidFill>
                <a:latin typeface="+mn-lt"/>
                <a:ea typeface="+mn-ea"/>
                <a:cs typeface="+mn-cs"/>
              </a:rPr>
              <a:t> </a:t>
            </a:r>
            <a:r>
              <a:rPr lang="en-US" sz="1200" b="0" u="none" kern="1200" baseline="0" dirty="0" err="1" smtClean="0">
                <a:solidFill>
                  <a:schemeClr val="tx1"/>
                </a:solidFill>
                <a:latin typeface="+mn-lt"/>
                <a:ea typeface="+mn-ea"/>
                <a:cs typeface="+mn-cs"/>
              </a:rPr>
              <a:t>sirtuins</a:t>
            </a:r>
            <a:r>
              <a:rPr lang="en-US" sz="1200" b="0" u="none" kern="1200" baseline="0" dirty="0" smtClean="0">
                <a:solidFill>
                  <a:schemeClr val="tx1"/>
                </a:solidFill>
                <a:latin typeface="+mn-lt"/>
                <a:ea typeface="+mn-ea"/>
                <a:cs typeface="+mn-cs"/>
              </a:rPr>
              <a:t> in different tissues. Brain, Liver, Pancreas, Adipose Tissue, Skeletal muscles.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rgbClr val="FF0000"/>
                </a:solidFill>
                <a:latin typeface="+mn-lt"/>
                <a:ea typeface="+mn-ea"/>
                <a:cs typeface="+mn-cs"/>
              </a:rPr>
              <a:t>Among </a:t>
            </a:r>
            <a:r>
              <a:rPr lang="en-US" sz="1200" b="1" u="sng" kern="1200" dirty="0" smtClean="0">
                <a:solidFill>
                  <a:srgbClr val="FF0000"/>
                </a:solidFill>
                <a:latin typeface="+mn-lt"/>
                <a:ea typeface="+mn-ea"/>
                <a:cs typeface="+mn-cs"/>
              </a:rPr>
              <a:t>them, only SIRT3 has been reported to be associated with an extended lifespan of man by increasing expression. </a:t>
            </a:r>
            <a:r>
              <a:rPr lang="en-US" sz="1200" kern="1200" baseline="0" dirty="0" smtClean="0">
                <a:solidFill>
                  <a:schemeClr val="tx1"/>
                </a:solidFill>
                <a:latin typeface="+mn-lt"/>
                <a:ea typeface="+mn-ea"/>
                <a:cs typeface="+mn-cs"/>
              </a:rPr>
              <a:t>Sirt3 is a mitochondrial </a:t>
            </a:r>
            <a:r>
              <a:rPr lang="en-US" sz="1200" kern="1200" baseline="0" dirty="0" err="1" smtClean="0">
                <a:solidFill>
                  <a:schemeClr val="tx1"/>
                </a:solidFill>
                <a:latin typeface="+mn-lt"/>
                <a:ea typeface="+mn-ea"/>
                <a:cs typeface="+mn-cs"/>
              </a:rPr>
              <a:t>deacetylase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Human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type 3 (SIRT3), one of the seven mammalian </a:t>
            </a:r>
            <a:r>
              <a:rPr lang="en-US" sz="1200" kern="1200" dirty="0" err="1" smtClean="0">
                <a:solidFill>
                  <a:schemeClr val="tx1"/>
                </a:solidFill>
                <a:latin typeface="+mn-lt"/>
                <a:ea typeface="+mn-ea"/>
                <a:cs typeface="+mn-cs"/>
              </a:rPr>
              <a:t>sirtuins</a:t>
            </a:r>
            <a:r>
              <a:rPr lang="en-US" sz="1200" kern="1200" dirty="0" smtClean="0">
                <a:solidFill>
                  <a:schemeClr val="tx1"/>
                </a:solidFill>
                <a:latin typeface="+mn-lt"/>
                <a:ea typeface="+mn-ea"/>
                <a:cs typeface="+mn-cs"/>
              </a:rPr>
              <a:t> so far identified, is a major mitochondrial protein and has an NAD</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-dependent </a:t>
            </a:r>
            <a:r>
              <a:rPr lang="en-US" sz="1200" kern="1200" dirty="0" err="1" smtClean="0">
                <a:solidFill>
                  <a:schemeClr val="tx1"/>
                </a:solidFill>
                <a:latin typeface="+mn-lt"/>
                <a:ea typeface="+mn-ea"/>
                <a:cs typeface="+mn-cs"/>
              </a:rPr>
              <a:t>deacetylase</a:t>
            </a:r>
            <a:r>
              <a:rPr lang="en-US" sz="1200" kern="1200" dirty="0" smtClean="0">
                <a:solidFill>
                  <a:schemeClr val="tx1"/>
                </a:solidFill>
                <a:latin typeface="+mn-lt"/>
                <a:ea typeface="+mn-ea"/>
                <a:cs typeface="+mn-cs"/>
              </a:rPr>
              <a:t> activity regulating the globe mitochondrial lysine </a:t>
            </a:r>
            <a:r>
              <a:rPr lang="en-US" sz="1200" kern="1200" dirty="0" err="1" smtClean="0">
                <a:solidFill>
                  <a:schemeClr val="tx1"/>
                </a:solidFill>
                <a:latin typeface="+mn-lt"/>
                <a:ea typeface="+mn-ea"/>
                <a:cs typeface="+mn-cs"/>
              </a:rPr>
              <a:t>acetylation</a:t>
            </a:r>
            <a:r>
              <a:rPr lang="en-US" sz="1200" kern="1200" dirty="0" smtClean="0">
                <a:solidFill>
                  <a:schemeClr val="tx1"/>
                </a:solidFill>
                <a:latin typeface="+mn-lt"/>
                <a:ea typeface="+mn-ea"/>
                <a:cs typeface="+mn-cs"/>
              </a:rPr>
              <a:t>. It has been reported that SIRT3 promotes cell survival and protects cells from cellular damage. Given that SIRT3 expression decreased with aging, and that mitochondrial reactive oxygen species (ROS) are important in cancer, SIRT3 plays a role in cancer development or prevention.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Whether SIRT3 serves as a tumor promoter or suppressor has been wildly discussed. On one hand, increased levels of SIRT3 associated with node-positive breast cancer versus non-malignant breast tissue as well as with oral </a:t>
            </a:r>
            <a:r>
              <a:rPr lang="en-US" sz="1200" kern="1200" dirty="0" err="1" smtClean="0">
                <a:solidFill>
                  <a:schemeClr val="tx1"/>
                </a:solidFill>
                <a:latin typeface="+mn-lt"/>
                <a:ea typeface="+mn-ea"/>
                <a:cs typeface="+mn-cs"/>
              </a:rPr>
              <a:t>squamlors</a:t>
            </a:r>
            <a:r>
              <a:rPr lang="en-US" sz="1200" kern="1200" dirty="0" smtClean="0">
                <a:solidFill>
                  <a:schemeClr val="tx1"/>
                </a:solidFill>
                <a:latin typeface="+mn-lt"/>
                <a:ea typeface="+mn-ea"/>
                <a:cs typeface="+mn-cs"/>
              </a:rPr>
              <a:t> cell carcinoma, suggesting that SIRT3 could function as a tumor promoter.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SIRT3-mediated exacerbation of acetaminophen-induced liver injury. SIRT3 </a:t>
            </a:r>
            <a:r>
              <a:rPr lang="en-US" sz="1200" kern="1200" baseline="0" dirty="0" err="1" smtClean="0">
                <a:solidFill>
                  <a:schemeClr val="tx1"/>
                </a:solidFill>
                <a:latin typeface="+mn-lt"/>
                <a:ea typeface="+mn-ea"/>
                <a:cs typeface="+mn-cs"/>
              </a:rPr>
              <a:t>deacetylates</a:t>
            </a:r>
            <a:r>
              <a:rPr lang="en-US" sz="1200" kern="1200" baseline="0" dirty="0" smtClean="0">
                <a:solidFill>
                  <a:schemeClr val="tx1"/>
                </a:solidFill>
                <a:latin typeface="+mn-lt"/>
                <a:ea typeface="+mn-ea"/>
                <a:cs typeface="+mn-cs"/>
              </a:rPr>
              <a:t> Lys 377 of ALDH2, making it available for NAPQI binding, which de-activates it. The concomitant reduction in the </a:t>
            </a:r>
            <a:r>
              <a:rPr lang="en-US" sz="1200" kern="1200" baseline="0" dirty="0" err="1" smtClean="0">
                <a:solidFill>
                  <a:schemeClr val="tx1"/>
                </a:solidFill>
                <a:latin typeface="+mn-lt"/>
                <a:ea typeface="+mn-ea"/>
                <a:cs typeface="+mn-cs"/>
              </a:rPr>
              <a:t>aldehyde</a:t>
            </a:r>
            <a:r>
              <a:rPr lang="en-US" sz="1200" kern="1200" baseline="0" dirty="0" smtClean="0">
                <a:solidFill>
                  <a:schemeClr val="tx1"/>
                </a:solidFill>
                <a:latin typeface="+mn-lt"/>
                <a:ea typeface="+mn-ea"/>
                <a:cs typeface="+mn-cs"/>
              </a:rPr>
              <a:t>-detoxifying activity of ALDH2 aggravates liver injury. AILI, acetaminophen-induced liver injury; ALDH2, </a:t>
            </a:r>
            <a:r>
              <a:rPr lang="en-US" sz="1200" kern="1200" baseline="0" dirty="0" err="1" smtClean="0">
                <a:solidFill>
                  <a:schemeClr val="tx1"/>
                </a:solidFill>
                <a:latin typeface="+mn-lt"/>
                <a:ea typeface="+mn-ea"/>
                <a:cs typeface="+mn-cs"/>
              </a:rPr>
              <a:t>aldehyde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dehydrogenase</a:t>
            </a:r>
            <a:r>
              <a:rPr lang="en-US" sz="1200" kern="1200" baseline="0" dirty="0" smtClean="0">
                <a:solidFill>
                  <a:schemeClr val="tx1"/>
                </a:solidFill>
                <a:latin typeface="+mn-lt"/>
                <a:ea typeface="+mn-ea"/>
                <a:cs typeface="+mn-cs"/>
              </a:rPr>
              <a:t> 2; NAPQI, </a:t>
            </a:r>
            <a:r>
              <a:rPr lang="en-US" sz="1200" kern="1200" baseline="0" dirty="0" err="1" smtClean="0">
                <a:solidFill>
                  <a:schemeClr val="tx1"/>
                </a:solidFill>
                <a:latin typeface="+mn-lt"/>
                <a:ea typeface="+mn-ea"/>
                <a:cs typeface="+mn-cs"/>
              </a:rPr>
              <a:t>N‑acetyl‑</a:t>
            </a:r>
            <a:r>
              <a:rPr lang="en-US" sz="1200" i="1" kern="1200" baseline="0" dirty="0" err="1" smtClean="0">
                <a:solidFill>
                  <a:schemeClr val="tx1"/>
                </a:solidFill>
                <a:latin typeface="+mn-lt"/>
                <a:ea typeface="+mn-ea"/>
                <a:cs typeface="+mn-cs"/>
              </a:rPr>
              <a:t>p-benzoquinoneimine</a:t>
            </a:r>
            <a:r>
              <a:rPr lang="en-US" sz="1200" i="1" kern="1200" baseline="0" dirty="0" smtClean="0">
                <a:solidFill>
                  <a:schemeClr val="tx1"/>
                </a:solidFill>
                <a:latin typeface="+mn-lt"/>
                <a:ea typeface="+mn-ea"/>
                <a:cs typeface="+mn-cs"/>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Given the</a:t>
            </a:r>
            <a:r>
              <a:rPr lang="en-US" sz="1200" kern="1200" baseline="0" dirty="0" smtClean="0">
                <a:solidFill>
                  <a:schemeClr val="tx1"/>
                </a:solidFill>
                <a:latin typeface="+mn-lt"/>
                <a:ea typeface="+mn-ea"/>
                <a:cs typeface="+mn-cs"/>
              </a:rPr>
              <a:t> known increase in SIRT3 activity on nutrient </a:t>
            </a:r>
            <a:r>
              <a:rPr lang="en-US" sz="1200" kern="1200" baseline="0" dirty="0" err="1" smtClean="0">
                <a:solidFill>
                  <a:schemeClr val="tx1"/>
                </a:solidFill>
                <a:latin typeface="+mn-lt"/>
                <a:ea typeface="+mn-ea"/>
                <a:cs typeface="+mn-cs"/>
              </a:rPr>
              <a:t>depreivation</a:t>
            </a:r>
            <a:r>
              <a:rPr lang="en-US" sz="1200" kern="1200" baseline="0" dirty="0" smtClean="0">
                <a:solidFill>
                  <a:schemeClr val="tx1"/>
                </a:solidFill>
                <a:latin typeface="+mn-lt"/>
                <a:ea typeface="+mn-ea"/>
                <a:cs typeface="+mn-cs"/>
              </a:rPr>
              <a:t>, they proposed that, if protein </a:t>
            </a:r>
            <a:r>
              <a:rPr lang="en-US" sz="1200" kern="1200" baseline="0" dirty="0" err="1" smtClean="0">
                <a:solidFill>
                  <a:schemeClr val="tx1"/>
                </a:solidFill>
                <a:latin typeface="+mn-lt"/>
                <a:ea typeface="+mn-ea"/>
                <a:cs typeface="+mn-cs"/>
              </a:rPr>
              <a:t>acetylation</a:t>
            </a:r>
            <a:r>
              <a:rPr lang="en-US" sz="1200" kern="1200" baseline="0" dirty="0" smtClean="0">
                <a:solidFill>
                  <a:schemeClr val="tx1"/>
                </a:solidFill>
                <a:latin typeface="+mn-lt"/>
                <a:ea typeface="+mn-ea"/>
                <a:cs typeface="+mn-cs"/>
              </a:rPr>
              <a:t> inhibits NAPQI binding, SIRT3 mediated </a:t>
            </a:r>
            <a:r>
              <a:rPr lang="en-US" sz="1200" kern="1200" baseline="0" dirty="0" err="1" smtClean="0">
                <a:solidFill>
                  <a:schemeClr val="tx1"/>
                </a:solidFill>
                <a:latin typeface="+mn-lt"/>
                <a:ea typeface="+mn-ea"/>
                <a:cs typeface="+mn-cs"/>
              </a:rPr>
              <a:t>deacetylation</a:t>
            </a:r>
            <a:r>
              <a:rPr lang="en-US" sz="1200" kern="1200" baseline="0" dirty="0" smtClean="0">
                <a:solidFill>
                  <a:schemeClr val="tx1"/>
                </a:solidFill>
                <a:latin typeface="+mn-lt"/>
                <a:ea typeface="+mn-ea"/>
                <a:cs typeface="+mn-cs"/>
              </a:rPr>
              <a:t> might aggravate acetaminophen-induced liver injury (AILI).</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Understanding the properties of the inhibitory mechanism will give support to the elucidation of the mechanism of SIRT3 mediated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and allow improvements in inhibitor selectivity and affinity. In this way, its inhibitors are of interest not only as tools for elucidating in detail the biological functions of the enzyme, but also as potential therapeutic agents.</a:t>
            </a:r>
          </a:p>
          <a:p>
            <a:endParaRPr lang="en-US" sz="1200" dirty="0" smtClean="0">
              <a:latin typeface="Calibri" pitchFamily="34" charset="0"/>
            </a:endParaRPr>
          </a:p>
        </p:txBody>
      </p:sp>
      <p:sp>
        <p:nvSpPr>
          <p:cNvPr id="256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B15087D-7F36-45B3-8E17-AA3C35504213}" type="slidenum">
              <a:rPr lang="en-US" sz="1200"/>
              <a:pPr algn="r"/>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 the properties of the inhibitory mechanism will give support to the elucidation of the mechanism of </a:t>
            </a:r>
            <a:r>
              <a:rPr lang="en-US" dirty="0" err="1" smtClean="0"/>
              <a:t>Rirtuins</a:t>
            </a:r>
            <a:r>
              <a:rPr lang="en-US" dirty="0" smtClean="0"/>
              <a:t> mediated </a:t>
            </a:r>
            <a:r>
              <a:rPr lang="en-US" dirty="0" err="1" smtClean="0"/>
              <a:t>deacetylation</a:t>
            </a:r>
            <a:r>
              <a:rPr lang="en-US" dirty="0" smtClean="0"/>
              <a:t> and allow improvements in inhibitor selectivity and affinity. The</a:t>
            </a:r>
            <a:r>
              <a:rPr lang="en-US" baseline="0" dirty="0" smtClean="0"/>
              <a:t> search for potent and selective compounds to inhibit specific </a:t>
            </a:r>
            <a:r>
              <a:rPr lang="en-US" baseline="0" dirty="0" err="1" smtClean="0"/>
              <a:t>Sirtuins</a:t>
            </a:r>
            <a:r>
              <a:rPr lang="en-US" baseline="0" dirty="0" smtClean="0"/>
              <a:t> is still in progress and much less is known about the consequences of </a:t>
            </a:r>
            <a:r>
              <a:rPr lang="en-US" baseline="0" dirty="0" err="1" smtClean="0"/>
              <a:t>Sirtuin</a:t>
            </a:r>
            <a:r>
              <a:rPr lang="en-US" baseline="0" dirty="0" smtClean="0"/>
              <a:t> inhibition.</a:t>
            </a:r>
          </a:p>
          <a:p>
            <a:endParaRPr lang="en-US" baseline="0" dirty="0" smtClean="0"/>
          </a:p>
          <a:p>
            <a:r>
              <a:rPr lang="en-US" baseline="0" dirty="0" smtClean="0"/>
              <a:t>Most drugs bind to their enzyme target through reversible interactions. </a:t>
            </a:r>
            <a:r>
              <a:rPr lang="en-US" sz="1200" kern="1200" dirty="0" smtClean="0">
                <a:solidFill>
                  <a:schemeClr val="tx1"/>
                </a:solidFill>
                <a:latin typeface="+mn-lt"/>
                <a:ea typeface="+mn-ea"/>
                <a:cs typeface="+mn-cs"/>
              </a:rPr>
              <a:t>Three potential modes of inhibitor interactions with enzymes. </a:t>
            </a:r>
            <a:r>
              <a:rPr lang="en-US" baseline="0" dirty="0" smtClean="0"/>
              <a:t>An inhibitor that binds exclusively to the free enzyme is called competitive inhibitor, these inhibitors compete with substrate for the pool of free enzyme molecules. A noncompetitive inhibitor is one that displays binding affinity for both the free enzyme and the enzyme-substrate complex or subsequent species. A noncompetitive inhibitor is one that displays binding affinity for both the free enzyme and the enzyme-substrate complex or subsequent species.</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alibri" pitchFamily="34" charset="0"/>
              </a:rPr>
              <a:t>The NAD</a:t>
            </a:r>
            <a:r>
              <a:rPr lang="en-US" sz="1200" baseline="30000" dirty="0" smtClean="0">
                <a:latin typeface="Calibri" pitchFamily="34" charset="0"/>
              </a:rPr>
              <a:t>+</a:t>
            </a:r>
            <a:r>
              <a:rPr lang="en-US" sz="1200" dirty="0" smtClean="0">
                <a:latin typeface="Calibri" pitchFamily="34" charset="0"/>
              </a:rPr>
              <a:t>-dependent </a:t>
            </a:r>
            <a:r>
              <a:rPr lang="en-US" sz="1200" dirty="0" err="1" smtClean="0">
                <a:latin typeface="Calibri" pitchFamily="34" charset="0"/>
              </a:rPr>
              <a:t>deacetylation</a:t>
            </a:r>
            <a:r>
              <a:rPr lang="en-US" sz="1200" dirty="0" smtClean="0">
                <a:latin typeface="Calibri" pitchFamily="34" charset="0"/>
              </a:rPr>
              <a:t> begins with a </a:t>
            </a:r>
            <a:r>
              <a:rPr lang="en-US" sz="1200" dirty="0" err="1" smtClean="0">
                <a:latin typeface="Calibri" pitchFamily="34" charset="0"/>
              </a:rPr>
              <a:t>necleophilic</a:t>
            </a:r>
            <a:r>
              <a:rPr lang="en-US" sz="1200" dirty="0" smtClean="0">
                <a:latin typeface="Calibri" pitchFamily="34" charset="0"/>
              </a:rPr>
              <a:t> attack of the carbonyl oxygen of acetyl-lysine on the C1’ of the </a:t>
            </a:r>
            <a:r>
              <a:rPr lang="en-US" sz="1200" dirty="0" err="1" smtClean="0">
                <a:latin typeface="Calibri" pitchFamily="34" charset="0"/>
              </a:rPr>
              <a:t>nicotinamide</a:t>
            </a:r>
            <a:r>
              <a:rPr lang="en-US" sz="1200" dirty="0" smtClean="0">
                <a:latin typeface="Calibri" pitchFamily="34" charset="0"/>
              </a:rPr>
              <a:t> ribose (N-ribose) or NAD</a:t>
            </a:r>
            <a:r>
              <a:rPr lang="en-US" sz="1200" baseline="30000" dirty="0" smtClean="0">
                <a:latin typeface="Calibri" pitchFamily="34" charset="0"/>
              </a:rPr>
              <a:t>+</a:t>
            </a:r>
            <a:r>
              <a:rPr lang="en-US" sz="1200" dirty="0" smtClean="0">
                <a:latin typeface="Calibri" pitchFamily="34" charset="0"/>
              </a:rPr>
              <a:t>, which results in recharged o-alkyl-</a:t>
            </a:r>
            <a:r>
              <a:rPr lang="en-US" sz="1200" dirty="0" err="1" smtClean="0">
                <a:latin typeface="Calibri" pitchFamily="34" charset="0"/>
              </a:rPr>
              <a:t>amidate</a:t>
            </a:r>
            <a:r>
              <a:rPr lang="en-US" sz="1200" dirty="0" smtClean="0">
                <a:latin typeface="Calibri" pitchFamily="34" charset="0"/>
              </a:rPr>
              <a:t> intermediate.  Then lead to the production of </a:t>
            </a:r>
            <a:r>
              <a:rPr lang="en-US" sz="1200" dirty="0" err="1" smtClean="0">
                <a:latin typeface="Calibri" pitchFamily="34" charset="0"/>
              </a:rPr>
              <a:t>OAADPr</a:t>
            </a:r>
            <a:r>
              <a:rPr lang="en-US" sz="1200" dirty="0" smtClean="0">
                <a:latin typeface="Calibri" pitchFamily="34" charset="0"/>
              </a:rPr>
              <a:t> and </a:t>
            </a:r>
            <a:r>
              <a:rPr lang="en-US" sz="1200" dirty="0" err="1" smtClean="0">
                <a:latin typeface="Calibri" pitchFamily="34" charset="0"/>
              </a:rPr>
              <a:t>deacetylated</a:t>
            </a:r>
            <a:r>
              <a:rPr lang="en-US" sz="1200" dirty="0" smtClean="0">
                <a:latin typeface="Calibri" pitchFamily="34" charset="0"/>
              </a:rPr>
              <a:t> lysine.</a:t>
            </a:r>
          </a:p>
          <a:p>
            <a:endParaRPr lang="en-US" sz="1200"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a well known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inhibitor, is a water-soluble vitamin of the B complex, which together with nicotinic acid belongs to vitamin B3 and it acts as constituent of the enzyme cofactors NAD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adenine </a:t>
            </a:r>
            <a:r>
              <a:rPr lang="en-US" sz="1200" kern="1200" dirty="0" err="1" smtClean="0">
                <a:solidFill>
                  <a:schemeClr val="tx1"/>
                </a:solidFill>
                <a:latin typeface="+mn-lt"/>
                <a:ea typeface="+mn-ea"/>
                <a:cs typeface="+mn-cs"/>
              </a:rPr>
              <a:t>dinucleotide</a:t>
            </a:r>
            <a:r>
              <a:rPr lang="en-US" sz="1200" kern="1200" dirty="0" smtClean="0">
                <a:solidFill>
                  <a:schemeClr val="tx1"/>
                </a:solidFill>
                <a:latin typeface="+mn-lt"/>
                <a:ea typeface="+mn-ea"/>
                <a:cs typeface="+mn-cs"/>
              </a:rPr>
              <a:t>) and NADP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adenine </a:t>
            </a:r>
            <a:r>
              <a:rPr lang="en-US" sz="1200" kern="1200" dirty="0" err="1" smtClean="0">
                <a:solidFill>
                  <a:schemeClr val="tx1"/>
                </a:solidFill>
                <a:latin typeface="+mn-lt"/>
                <a:ea typeface="+mn-ea"/>
                <a:cs typeface="+mn-cs"/>
              </a:rPr>
              <a:t>dinucleotide</a:t>
            </a:r>
            <a:r>
              <a:rPr lang="en-US" sz="1200" kern="1200" dirty="0" smtClean="0">
                <a:solidFill>
                  <a:schemeClr val="tx1"/>
                </a:solidFill>
                <a:latin typeface="+mn-lt"/>
                <a:ea typeface="+mn-ea"/>
                <a:cs typeface="+mn-cs"/>
              </a:rPr>
              <a:t> phosphate) (pyridine nucleotides). These molecules function as electron carriers in cell metabolism of carbohydrates, fatty acids and amino acids.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has been used to treat pellagra and is the most powerful </a:t>
            </a:r>
            <a:r>
              <a:rPr lang="en-US" sz="1200" kern="1200" dirty="0" err="1" smtClean="0">
                <a:solidFill>
                  <a:schemeClr val="tx1"/>
                </a:solidFill>
                <a:latin typeface="+mn-lt"/>
                <a:ea typeface="+mn-ea"/>
                <a:cs typeface="+mn-cs"/>
              </a:rPr>
              <a:t>neuroprotective</a:t>
            </a:r>
            <a:r>
              <a:rPr lang="en-US" sz="1200" kern="1200" dirty="0" smtClean="0">
                <a:solidFill>
                  <a:schemeClr val="tx1"/>
                </a:solidFill>
                <a:latin typeface="+mn-lt"/>
                <a:ea typeface="+mn-ea"/>
                <a:cs typeface="+mn-cs"/>
              </a:rPr>
              <a:t> agent in clinical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is the physiological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inhibitor. The IC50 values of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inhibition of bacterial Sir2, yeast Sir2, mouse Sir2, human SIRT1, SIRT2 and human SIRT3 were 26, 120, 160, 50, 100, 36.7*</a:t>
            </a:r>
            <a:r>
              <a:rPr lang="en-US" sz="1200" kern="1200" dirty="0" err="1" smtClean="0">
                <a:solidFill>
                  <a:schemeClr val="tx1"/>
                </a:solidFill>
                <a:latin typeface="+mn-lt"/>
                <a:ea typeface="+mn-ea"/>
                <a:cs typeface="+mn-cs"/>
              </a:rPr>
              <a:t>uM</a:t>
            </a:r>
            <a:r>
              <a:rPr lang="en-US" sz="1200" kern="1200" dirty="0" smtClean="0">
                <a:solidFill>
                  <a:schemeClr val="tx1"/>
                </a:solidFill>
                <a:latin typeface="+mn-lt"/>
                <a:ea typeface="+mn-ea"/>
                <a:cs typeface="+mn-cs"/>
              </a:rPr>
              <a:t>, respectively Nuclear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levels has been estimated to be 10-150 </a:t>
            </a:r>
            <a:r>
              <a:rPr lang="en-US" sz="1200" kern="1200" dirty="0" err="1" smtClean="0">
                <a:solidFill>
                  <a:schemeClr val="tx1"/>
                </a:solidFill>
                <a:latin typeface="+mn-lt"/>
                <a:ea typeface="+mn-ea"/>
                <a:cs typeface="+mn-cs"/>
              </a:rPr>
              <a:t>uM</a:t>
            </a:r>
            <a:r>
              <a:rPr lang="en-US" sz="1200" kern="1200" dirty="0" smtClean="0">
                <a:solidFill>
                  <a:schemeClr val="tx1"/>
                </a:solidFill>
                <a:latin typeface="+mn-lt"/>
                <a:ea typeface="+mn-ea"/>
                <a:cs typeface="+mn-cs"/>
              </a:rPr>
              <a:t>, which most likely make NAM as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activity regulator </a:t>
            </a:r>
            <a:r>
              <a:rPr lang="en-US" sz="1200" i="1" kern="1200" dirty="0" smtClean="0">
                <a:solidFill>
                  <a:schemeClr val="tx1"/>
                </a:solidFill>
                <a:latin typeface="+mn-lt"/>
                <a:ea typeface="+mn-ea"/>
                <a:cs typeface="+mn-cs"/>
              </a:rPr>
              <a:t>in vivo</a:t>
            </a:r>
            <a:r>
              <a:rPr lang="en-US" sz="1200" kern="1200" dirty="0" smtClean="0">
                <a:solidFill>
                  <a:schemeClr val="tx1"/>
                </a:solidFill>
                <a:latin typeface="+mn-lt"/>
                <a:ea typeface="+mn-ea"/>
                <a:cs typeface="+mn-cs"/>
              </a:rPr>
              <a:t>. </a:t>
            </a:r>
          </a:p>
          <a:p>
            <a:endParaRPr lang="en-US" dirty="0" smtClean="0"/>
          </a:p>
          <a:p>
            <a:r>
              <a:rPr lang="en-US" sz="1200" kern="1200" dirty="0" smtClean="0">
                <a:solidFill>
                  <a:schemeClr val="tx1"/>
                </a:solidFill>
                <a:latin typeface="+mn-lt"/>
                <a:ea typeface="+mn-ea"/>
                <a:cs typeface="+mn-cs"/>
              </a:rPr>
              <a:t>Interestingly, NAM is the physiological regulator of human </a:t>
            </a:r>
            <a:r>
              <a:rPr lang="en-US" sz="1200" kern="1200" dirty="0" err="1" smtClean="0">
                <a:solidFill>
                  <a:schemeClr val="tx1"/>
                </a:solidFill>
                <a:latin typeface="+mn-lt"/>
                <a:ea typeface="+mn-ea"/>
                <a:cs typeface="+mn-cs"/>
              </a:rPr>
              <a:t>sirtuins</a:t>
            </a:r>
            <a:r>
              <a:rPr lang="en-US" sz="1200" kern="1200" dirty="0" smtClean="0">
                <a:solidFill>
                  <a:schemeClr val="tx1"/>
                </a:solidFill>
                <a:latin typeface="+mn-lt"/>
                <a:ea typeface="+mn-ea"/>
                <a:cs typeface="+mn-cs"/>
              </a:rPr>
              <a:t> and is a reaction product and endogenous noncompetitive inhibitor of yeast Sir2 protein. </a:t>
            </a:r>
          </a:p>
          <a:p>
            <a:pPr defTabSz="912879"/>
            <a:r>
              <a:rPr lang="en-US" dirty="0" err="1" smtClean="0"/>
              <a:t>Nicotinamide</a:t>
            </a:r>
            <a:r>
              <a:rPr lang="en-US" dirty="0" smtClean="0"/>
              <a:t> is a form of vitamin B3 and is required for normal life. </a:t>
            </a:r>
            <a:r>
              <a:rPr lang="en-US" dirty="0" err="1" smtClean="0"/>
              <a:t>Nicotinamide</a:t>
            </a:r>
            <a:r>
              <a:rPr lang="en-US" dirty="0" smtClean="0"/>
              <a:t> deficiency is called pellagra and is marked by diarrhea, dementia and dermatitis. Pellagra is fatal due to </a:t>
            </a:r>
            <a:r>
              <a:rPr lang="en-US" dirty="0" err="1" smtClean="0"/>
              <a:t>neurodegeneration</a:t>
            </a:r>
            <a:r>
              <a:rPr lang="en-US" dirty="0" smtClean="0"/>
              <a:t> unless </a:t>
            </a:r>
            <a:r>
              <a:rPr lang="en-US" dirty="0" err="1" smtClean="0"/>
              <a:t>nicotinamide</a:t>
            </a:r>
            <a:r>
              <a:rPr lang="en-US" dirty="0" smtClean="0"/>
              <a:t> is administered. </a:t>
            </a:r>
            <a:r>
              <a:rPr lang="en-US" dirty="0" err="1" smtClean="0"/>
              <a:t>Nicotinamide</a:t>
            </a:r>
            <a:r>
              <a:rPr lang="en-US" dirty="0" smtClean="0"/>
              <a:t> is the most powerful </a:t>
            </a:r>
            <a:r>
              <a:rPr lang="en-US" dirty="0" err="1" smtClean="0"/>
              <a:t>neuroprotective</a:t>
            </a:r>
            <a:r>
              <a:rPr lang="en-US" dirty="0" smtClean="0"/>
              <a:t> agent in clinical use. Several rodent studies have provided data suggesting a use for the combination of </a:t>
            </a:r>
            <a:r>
              <a:rPr lang="en-US" dirty="0" err="1" smtClean="0"/>
              <a:t>nicotinamide</a:t>
            </a:r>
            <a:r>
              <a:rPr lang="en-US" dirty="0" smtClean="0"/>
              <a:t> and </a:t>
            </a:r>
            <a:r>
              <a:rPr lang="en-US" dirty="0" err="1" smtClean="0"/>
              <a:t>ketamine</a:t>
            </a:r>
            <a:r>
              <a:rPr lang="en-US" dirty="0" smtClean="0"/>
              <a:t> in recovery from stroke. Senescent patients tend to be </a:t>
            </a:r>
            <a:r>
              <a:rPr lang="en-US" dirty="0" err="1" smtClean="0"/>
              <a:t>nicotinamide</a:t>
            </a:r>
            <a:r>
              <a:rPr lang="en-US" dirty="0" smtClean="0"/>
              <a:t> deficient, not </a:t>
            </a:r>
            <a:r>
              <a:rPr lang="en-US" dirty="0" err="1" smtClean="0"/>
              <a:t>nicotinamide</a:t>
            </a:r>
            <a:r>
              <a:rPr lang="en-US" dirty="0" smtClean="0"/>
              <a:t> over medicated. Therefore, it seems very unlikely that </a:t>
            </a:r>
            <a:r>
              <a:rPr lang="en-US" dirty="0" err="1" smtClean="0"/>
              <a:t>nicotinamide</a:t>
            </a:r>
            <a:r>
              <a:rPr lang="en-US" dirty="0" smtClean="0"/>
              <a:t> inhibition of </a:t>
            </a:r>
            <a:r>
              <a:rPr lang="en-US" dirty="0" err="1" smtClean="0"/>
              <a:t>sirtuins</a:t>
            </a:r>
            <a:r>
              <a:rPr lang="en-US" dirty="0" smtClean="0"/>
              <a:t> could be a major factor in shortening lifespan in man and animals.</a:t>
            </a:r>
          </a:p>
          <a:p>
            <a:pPr defTabSz="912879"/>
            <a:endParaRPr lang="en-US" dirty="0" smtClean="0"/>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7-amino-4-methylcoumarin</a:t>
            </a:r>
          </a:p>
          <a:p>
            <a:pPr defTabSz="912879"/>
            <a:endParaRPr lang="en-US" dirty="0" smtClean="0"/>
          </a:p>
        </p:txBody>
      </p:sp>
      <p:sp>
        <p:nvSpPr>
          <p:cNvPr id="4" name="Slide Number Placeholder 3"/>
          <p:cNvSpPr>
            <a:spLocks noGrp="1"/>
          </p:cNvSpPr>
          <p:nvPr>
            <p:ph type="sldNum" sz="quarter" idx="5"/>
          </p:nvPr>
        </p:nvSpPr>
        <p:spPr/>
        <p:txBody>
          <a:bodyPr/>
          <a:lstStyle/>
          <a:p>
            <a:pPr>
              <a:defRPr/>
            </a:pPr>
            <a:fld id="{80E58A11-457D-4C32-A6B9-1EB5A0345C55}"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rate of nicotinamide formation is measured using a coupled enzyme system with nicotinamidase and glutamatedehydrogenase. Nicotinamidase hydrolyzes nicotinamide to nicotinic acid and ammonia. Glutamate dehydrogenase then converts ammonia, a-ketoglutarate, and NAD(P)H to glutamate and</a:t>
            </a:r>
          </a:p>
          <a:p>
            <a:pPr eaLnBrk="1" hangingPunct="1"/>
            <a:r>
              <a:rPr lang="en-US" smtClean="0"/>
              <a:t>NAD(P)+. NAD(P)H oxidation/consumption is measured spectrophotometrically at 340 nm.</a:t>
            </a:r>
          </a:p>
        </p:txBody>
      </p:sp>
      <p:sp>
        <p:nvSpPr>
          <p:cNvPr id="4" name="Slide Number Placeholder 3"/>
          <p:cNvSpPr>
            <a:spLocks noGrp="1"/>
          </p:cNvSpPr>
          <p:nvPr>
            <p:ph type="sldNum" sz="quarter" idx="5"/>
          </p:nvPr>
        </p:nvSpPr>
        <p:spPr/>
        <p:txBody>
          <a:bodyPr/>
          <a:lstStyle/>
          <a:p>
            <a:pPr>
              <a:defRPr/>
            </a:pPr>
            <a:fld id="{C0535636-FFCF-4EF3-8257-45B6B8B9DA56}"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sz="1200" dirty="0" smtClean="0">
                <a:latin typeface="+mn-lt"/>
                <a:cs typeface="Arial" charset="0"/>
              </a:rPr>
              <a:t>the Sir2 family of </a:t>
            </a:r>
            <a:r>
              <a:rPr lang="en-US" sz="1200" dirty="0" err="1" smtClean="0">
                <a:latin typeface="+mn-lt"/>
                <a:cs typeface="Arial" charset="0"/>
              </a:rPr>
              <a:t>deacetylases</a:t>
            </a:r>
            <a:r>
              <a:rPr lang="en-US" sz="1200" dirty="0" smtClean="0">
                <a:latin typeface="+mn-lt"/>
                <a:cs typeface="Arial" charset="0"/>
              </a:rPr>
              <a:t> contains an NAD binding pocket divided into three distinct regions. The adenine-ribose moiety of NAD binds the A site whereas, in the absence of acetylated substrate, the </a:t>
            </a:r>
            <a:r>
              <a:rPr lang="en-US" sz="1200" dirty="0" err="1" smtClean="0">
                <a:latin typeface="+mn-lt"/>
                <a:cs typeface="Arial" charset="0"/>
              </a:rPr>
              <a:t>nicotinamide</a:t>
            </a:r>
            <a:r>
              <a:rPr lang="en-US" sz="1200" dirty="0" smtClean="0">
                <a:latin typeface="+mn-lt"/>
                <a:cs typeface="Arial" charset="0"/>
              </a:rPr>
              <a:t> moiety is bound to the B site. </a:t>
            </a:r>
          </a:p>
          <a:p>
            <a:pPr fontAlgn="auto">
              <a:spcBef>
                <a:spcPts val="0"/>
              </a:spcBef>
              <a:spcAft>
                <a:spcPts val="0"/>
              </a:spcAft>
              <a:defRPr/>
            </a:pPr>
            <a:r>
              <a:rPr lang="en-US" sz="1200" b="1" dirty="0" smtClean="0">
                <a:latin typeface="+mn-lt"/>
                <a:cs typeface="Arial" charset="0"/>
              </a:rPr>
              <a:t>B</a:t>
            </a:r>
            <a:r>
              <a:rPr lang="en-US" sz="1200" dirty="0" smtClean="0">
                <a:latin typeface="+mn-lt"/>
                <a:cs typeface="Arial" charset="0"/>
              </a:rPr>
              <a:t>, in the presence of an </a:t>
            </a:r>
            <a:r>
              <a:rPr lang="en-US" sz="1200" dirty="0" err="1" smtClean="0">
                <a:latin typeface="+mn-lt"/>
                <a:cs typeface="Arial" charset="0"/>
              </a:rPr>
              <a:t>acetyllysine</a:t>
            </a:r>
            <a:r>
              <a:rPr lang="en-US" sz="1200" dirty="0" smtClean="0">
                <a:latin typeface="+mn-lt"/>
                <a:cs typeface="Arial" charset="0"/>
              </a:rPr>
              <a:t> (K) a rotation around a </a:t>
            </a:r>
            <a:r>
              <a:rPr lang="en-US" sz="1200" dirty="0" err="1" smtClean="0">
                <a:latin typeface="+mn-lt"/>
                <a:cs typeface="Arial" charset="0"/>
              </a:rPr>
              <a:t>phosphodiester</a:t>
            </a:r>
            <a:r>
              <a:rPr lang="en-US" sz="1200" dirty="0" smtClean="0">
                <a:latin typeface="+mn-lt"/>
                <a:cs typeface="Arial" charset="0"/>
              </a:rPr>
              <a:t> bond of the pyrophosphate moiety would position the </a:t>
            </a:r>
            <a:r>
              <a:rPr lang="en-US" sz="1200" dirty="0" err="1" smtClean="0">
                <a:latin typeface="+mn-lt"/>
                <a:cs typeface="Arial" charset="0"/>
              </a:rPr>
              <a:t>nicotinamide</a:t>
            </a:r>
            <a:r>
              <a:rPr lang="en-US" sz="1200" dirty="0" smtClean="0">
                <a:latin typeface="+mn-lt"/>
                <a:cs typeface="Arial" charset="0"/>
              </a:rPr>
              <a:t> group near the C site where hydrolysis and subsequent </a:t>
            </a:r>
            <a:r>
              <a:rPr lang="en-US" sz="1200" dirty="0" err="1" smtClean="0">
                <a:latin typeface="+mn-lt"/>
                <a:cs typeface="Arial" charset="0"/>
              </a:rPr>
              <a:t>nicotinamide</a:t>
            </a:r>
            <a:r>
              <a:rPr lang="en-US" sz="1200" dirty="0" smtClean="0">
                <a:latin typeface="+mn-lt"/>
                <a:cs typeface="Arial" charset="0"/>
              </a:rPr>
              <a:t> release may take place. </a:t>
            </a:r>
          </a:p>
          <a:p>
            <a:pPr fontAlgn="auto">
              <a:spcBef>
                <a:spcPts val="0"/>
              </a:spcBef>
              <a:spcAft>
                <a:spcPts val="0"/>
              </a:spcAft>
              <a:defRPr/>
            </a:pPr>
            <a:r>
              <a:rPr lang="en-US" sz="1200" b="1" dirty="0" smtClean="0">
                <a:latin typeface="+mn-lt"/>
                <a:cs typeface="Arial" charset="0"/>
              </a:rPr>
              <a:t>C</a:t>
            </a:r>
            <a:r>
              <a:rPr lang="en-US" sz="1200" i="1" dirty="0" smtClean="0">
                <a:latin typeface="+mn-lt"/>
                <a:cs typeface="Arial" charset="0"/>
              </a:rPr>
              <a:t>, </a:t>
            </a:r>
            <a:r>
              <a:rPr lang="en-US" sz="1200" dirty="0" smtClean="0">
                <a:latin typeface="+mn-lt"/>
                <a:cs typeface="Arial" charset="0"/>
              </a:rPr>
              <a:t>when present at elevated levels, free </a:t>
            </a:r>
            <a:r>
              <a:rPr lang="en-US" sz="1200" dirty="0" err="1" smtClean="0">
                <a:latin typeface="+mn-lt"/>
                <a:cs typeface="Arial" charset="0"/>
              </a:rPr>
              <a:t>nicotinamide</a:t>
            </a:r>
            <a:r>
              <a:rPr lang="en-US" sz="1200" dirty="0" smtClean="0">
                <a:latin typeface="+mn-lt"/>
                <a:cs typeface="Arial" charset="0"/>
              </a:rPr>
              <a:t> may bind to the C site preventing the conformational change and hydrolysis of NAD.</a:t>
            </a:r>
          </a:p>
          <a:p>
            <a:pPr fontAlgn="auto">
              <a:spcBef>
                <a:spcPts val="0"/>
              </a:spcBef>
              <a:spcAft>
                <a:spcPts val="0"/>
              </a:spcAft>
              <a:defRPr/>
            </a:pPr>
            <a:endParaRPr lang="en-US" sz="1200" dirty="0" smtClean="0">
              <a:latin typeface="+mn-lt"/>
              <a:cs typeface="Arial" charset="0"/>
            </a:endParaRPr>
          </a:p>
          <a:p>
            <a:pPr fontAlgn="auto">
              <a:spcBef>
                <a:spcPts val="0"/>
              </a:spcBef>
              <a:spcAft>
                <a:spcPts val="0"/>
              </a:spcAft>
              <a:defRPr/>
            </a:pPr>
            <a:r>
              <a:rPr lang="en-US" dirty="0" smtClean="0"/>
              <a:t>Based on the reaction mechanism for Sir2 </a:t>
            </a:r>
            <a:r>
              <a:rPr lang="en-US" dirty="0" err="1" smtClean="0"/>
              <a:t>deacetylation</a:t>
            </a:r>
            <a:r>
              <a:rPr lang="en-US" dirty="0" smtClean="0"/>
              <a:t> and the crystal structure of an </a:t>
            </a:r>
            <a:r>
              <a:rPr lang="en-US" dirty="0" err="1" smtClean="0"/>
              <a:t>archeal</a:t>
            </a:r>
            <a:r>
              <a:rPr lang="en-US" dirty="0" smtClean="0"/>
              <a:t> Sir2 homologue, we propose the following model for Sir2 regulation by </a:t>
            </a:r>
            <a:r>
              <a:rPr lang="en-US" dirty="0" err="1" smtClean="0"/>
              <a:t>nicotinamide</a:t>
            </a:r>
            <a:r>
              <a:rPr lang="en-US" dirty="0" smtClean="0"/>
              <a:t>. Sir2-catalyzed </a:t>
            </a:r>
            <a:r>
              <a:rPr lang="en-US" dirty="0" err="1" smtClean="0"/>
              <a:t>deacetylation</a:t>
            </a:r>
            <a:r>
              <a:rPr lang="en-US" dirty="0" smtClean="0"/>
              <a:t> consists of two hydrolysis steps that are thought to be coupled. Cleavage of the </a:t>
            </a:r>
            <a:r>
              <a:rPr lang="en-US" dirty="0" err="1" smtClean="0"/>
              <a:t>glycosidic</a:t>
            </a:r>
            <a:r>
              <a:rPr lang="en-US" dirty="0" smtClean="0"/>
              <a:t> bond connecting </a:t>
            </a:r>
            <a:r>
              <a:rPr lang="en-US" dirty="0" err="1" smtClean="0"/>
              <a:t>nicotinamide</a:t>
            </a:r>
            <a:r>
              <a:rPr lang="en-US" dirty="0" smtClean="0"/>
              <a:t> to the ADP-ribose moiety of NAD is followed by cleavage of the C-N bond between an acetyl group and lysine. A recent structural analysis indicates that the NAD binding pocket of Sir2 enzymes contains three spatially distinct sites (A, B, and C), the later two of which are thought to be directly involved in catalysis (</a:t>
            </a:r>
            <a:r>
              <a:rPr lang="en-US" b="1" i="1" dirty="0" smtClean="0"/>
              <a:t>Crystal Structure of a SIR2 Homolog–NAD Complex. </a:t>
            </a:r>
            <a:r>
              <a:rPr lang="en-US" sz="800" b="1" i="1" dirty="0" smtClean="0"/>
              <a:t>Min J, Landry J, et al (2001) Cell 105: 269-279.</a:t>
            </a:r>
            <a:r>
              <a:rPr lang="en-US" dirty="0" smtClean="0"/>
              <a:t>) (Fig. </a:t>
            </a:r>
            <a:r>
              <a:rPr lang="en-US" i="1" dirty="0" smtClean="0"/>
              <a:t>A). In the </a:t>
            </a:r>
            <a:r>
              <a:rPr lang="en-US" dirty="0" smtClean="0"/>
              <a:t>presence of an </a:t>
            </a:r>
            <a:r>
              <a:rPr lang="en-US" dirty="0" err="1" smtClean="0"/>
              <a:t>acetyllysine</a:t>
            </a:r>
            <a:r>
              <a:rPr lang="en-US" dirty="0" smtClean="0"/>
              <a:t>, NAD bound to the B site can undergo a conformational change bringing the </a:t>
            </a:r>
            <a:r>
              <a:rPr lang="en-US" dirty="0" err="1" smtClean="0"/>
              <a:t>nicotinamide</a:t>
            </a:r>
            <a:r>
              <a:rPr lang="en-US" dirty="0" smtClean="0"/>
              <a:t> group in proximity to the C site, where it may be cleaved (Fig. </a:t>
            </a:r>
            <a:r>
              <a:rPr lang="en-US" i="1" dirty="0" smtClean="0"/>
              <a:t>B). The ADP-ribose product of this reaction may then return </a:t>
            </a:r>
            <a:r>
              <a:rPr lang="en-US" dirty="0" smtClean="0"/>
              <a:t>to the B site where </a:t>
            </a:r>
            <a:r>
              <a:rPr lang="en-US" dirty="0" err="1" smtClean="0"/>
              <a:t>deacetylation</a:t>
            </a:r>
            <a:r>
              <a:rPr lang="en-US" dirty="0" smtClean="0"/>
              <a:t> of the </a:t>
            </a:r>
            <a:r>
              <a:rPr lang="en-US" dirty="0" err="1" smtClean="0"/>
              <a:t>acetyllysine</a:t>
            </a:r>
            <a:r>
              <a:rPr lang="en-US" dirty="0" smtClean="0"/>
              <a:t> occurs. We propose that </a:t>
            </a:r>
            <a:r>
              <a:rPr lang="en-US" dirty="0" err="1" smtClean="0"/>
              <a:t>nicotinamide</a:t>
            </a:r>
            <a:r>
              <a:rPr lang="en-US" dirty="0" smtClean="0"/>
              <a:t> binds to and blocks the internal C site, preventing the conformational change and subsequent cleavage of NAD (Fig. </a:t>
            </a:r>
            <a:r>
              <a:rPr lang="en-US" i="1" dirty="0" smtClean="0"/>
              <a:t>C).</a:t>
            </a:r>
            <a:endParaRPr lang="en-US" sz="1200" dirty="0" smtClean="0">
              <a:latin typeface="+mn-lt"/>
              <a:cs typeface="Arial" charset="0"/>
            </a:endParaRP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6813"/>
            <a:ext cx="2127250" cy="471487"/>
          </a:xfrm>
        </p:spPr>
        <p:txBody>
          <a:bodyPr/>
          <a:lstStyle>
            <a:lvl1pPr>
              <a:defRPr/>
            </a:lvl1pPr>
          </a:lstStyle>
          <a:p>
            <a:pPr>
              <a:defRPr/>
            </a:pPr>
            <a:endParaRPr lang="en-US"/>
          </a:p>
        </p:txBody>
      </p:sp>
      <p:sp>
        <p:nvSpPr>
          <p:cNvPr id="4" name="Footer Placeholder 3"/>
          <p:cNvSpPr>
            <a:spLocks noGrp="1"/>
          </p:cNvSpPr>
          <p:nvPr>
            <p:ph type="ftr" idx="11"/>
          </p:nvPr>
        </p:nvSpPr>
        <p:spPr>
          <a:xfrm>
            <a:off x="3127375" y="6246813"/>
            <a:ext cx="2897188" cy="471487"/>
          </a:xfrm>
        </p:spPr>
        <p:txBody>
          <a:bodyPr/>
          <a:lstStyle>
            <a:lvl1pPr>
              <a:defRPr/>
            </a:lvl1pPr>
          </a:lstStyle>
          <a:p>
            <a:pPr>
              <a:defRPr/>
            </a:pPr>
            <a:endParaRPr lang="en-US"/>
          </a:p>
        </p:txBody>
      </p:sp>
      <p:sp>
        <p:nvSpPr>
          <p:cNvPr id="5" name="Slide Number Placeholder 4"/>
          <p:cNvSpPr>
            <a:spLocks noGrp="1"/>
          </p:cNvSpPr>
          <p:nvPr>
            <p:ph type="sldNum" idx="12"/>
          </p:nvPr>
        </p:nvSpPr>
        <p:spPr>
          <a:xfrm>
            <a:off x="6556375" y="6246813"/>
            <a:ext cx="2128838" cy="471487"/>
          </a:xfrm>
        </p:spPr>
        <p:txBody>
          <a:bodyPr/>
          <a:lstStyle>
            <a:lvl1pPr>
              <a:defRPr/>
            </a:lvl1pPr>
          </a:lstStyle>
          <a:p>
            <a:pPr>
              <a:defRPr/>
            </a:pPr>
            <a:fld id="{A94A58DF-B9D2-4013-A4E0-D4C26E0A70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4CBA1-B479-453E-883D-7E982BAB735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4CBA1-B479-453E-883D-7E982BAB735E}" type="datetimeFigureOut">
              <a:rPr lang="en-US" smtClean="0"/>
              <a:pPr/>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4CBA1-B479-453E-883D-7E982BAB735E}" type="datetimeFigureOut">
              <a:rPr lang="en-US" smtClean="0"/>
              <a:pPr/>
              <a:t>3/25/2013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4CBA1-B479-453E-883D-7E982BAB735E}" type="datetimeFigureOut">
              <a:rPr lang="en-US" smtClean="0"/>
              <a:pPr/>
              <a:t>3/25/2013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4CBA1-B479-453E-883D-7E982BAB735E}" type="datetimeFigureOut">
              <a:rPr lang="en-US" smtClean="0"/>
              <a:pPr/>
              <a:t>3/25/2013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4CBA1-B479-453E-883D-7E982BAB735E}" type="datetimeFigureOut">
              <a:rPr lang="en-US" smtClean="0"/>
              <a:pPr/>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4CBA1-B479-453E-883D-7E982BAB735E}" type="datetimeFigureOut">
              <a:rPr lang="en-US" smtClean="0"/>
              <a:pPr/>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4CBA1-B479-453E-883D-7E982BAB735E}" type="datetimeFigureOut">
              <a:rPr lang="en-US" smtClean="0"/>
              <a:pPr/>
              <a:t>3/25/2013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CDB13-DBA6-47A6-A957-88DB8E43EF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9.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28600" y="1000542"/>
            <a:ext cx="5334000" cy="2123658"/>
          </a:xfrm>
          <a:prstGeom prst="rect">
            <a:avLst/>
          </a:prstGeom>
          <a:effectLst>
            <a:outerShdw blurRad="50800" dist="38100" dir="2700000" algn="tl" rotWithShape="0">
              <a:schemeClr val="tx1"/>
            </a:outerShdw>
          </a:effectLst>
        </p:spPr>
        <p:txBody>
          <a:bodyPr wrap="square">
            <a:spAutoFit/>
          </a:bodyPr>
          <a:lstStyle/>
          <a:p>
            <a:r>
              <a:rPr lang="en-US" sz="4400" b="1" dirty="0">
                <a:solidFill>
                  <a:schemeClr val="bg1"/>
                </a:solidFill>
              </a:rPr>
              <a:t>Mechanism of </a:t>
            </a:r>
            <a:r>
              <a:rPr lang="en-US" sz="4400" b="1" dirty="0" smtClean="0">
                <a:solidFill>
                  <a:schemeClr val="bg1"/>
                </a:solidFill>
              </a:rPr>
              <a:t>Human </a:t>
            </a:r>
            <a:r>
              <a:rPr lang="en-US" sz="4400" b="1" dirty="0">
                <a:solidFill>
                  <a:schemeClr val="bg1"/>
                </a:solidFill>
              </a:rPr>
              <a:t>SIRT3 </a:t>
            </a:r>
            <a:r>
              <a:rPr lang="en-US" sz="4400" b="1" dirty="0" smtClean="0">
                <a:solidFill>
                  <a:schemeClr val="bg1"/>
                </a:solidFill>
              </a:rPr>
              <a:t>Inhibition </a:t>
            </a:r>
            <a:r>
              <a:rPr lang="en-US" sz="4400" b="1" dirty="0">
                <a:solidFill>
                  <a:schemeClr val="bg1"/>
                </a:solidFill>
              </a:rPr>
              <a:t>by </a:t>
            </a:r>
            <a:r>
              <a:rPr lang="en-US" sz="4400" b="1" dirty="0" err="1" smtClean="0">
                <a:solidFill>
                  <a:schemeClr val="bg1"/>
                </a:solidFill>
              </a:rPr>
              <a:t>Nicotinamide</a:t>
            </a:r>
            <a:endParaRPr lang="en-US" sz="4400" b="1" dirty="0">
              <a:solidFill>
                <a:schemeClr val="bg1"/>
              </a:solidFill>
            </a:endParaRPr>
          </a:p>
        </p:txBody>
      </p:sp>
      <p:sp>
        <p:nvSpPr>
          <p:cNvPr id="7" name="Rectangle 6"/>
          <p:cNvSpPr/>
          <p:nvPr/>
        </p:nvSpPr>
        <p:spPr>
          <a:xfrm>
            <a:off x="1371600" y="3505200"/>
            <a:ext cx="3350597" cy="1338828"/>
          </a:xfrm>
          <a:prstGeom prst="rect">
            <a:avLst/>
          </a:prstGeom>
        </p:spPr>
        <p:txBody>
          <a:bodyPr wrap="none">
            <a:spAutoFit/>
          </a:bodyPr>
          <a:lstStyle/>
          <a:p>
            <a:pPr algn="ctr"/>
            <a:r>
              <a:rPr lang="en-US" sz="2700" b="1" dirty="0">
                <a:latin typeface="Andalus" pitchFamily="18" charset="-78"/>
                <a:cs typeface="Andalus" pitchFamily="18" charset="-78"/>
              </a:rPr>
              <a:t>Xiangying </a:t>
            </a:r>
            <a:r>
              <a:rPr lang="en-US" sz="2700" b="1" dirty="0" smtClean="0">
                <a:latin typeface="Andalus" pitchFamily="18" charset="-78"/>
                <a:cs typeface="Andalus" pitchFamily="18" charset="-78"/>
              </a:rPr>
              <a:t>Guan, PhD</a:t>
            </a:r>
          </a:p>
          <a:p>
            <a:pPr algn="ctr"/>
            <a:r>
              <a:rPr lang="en-US" sz="2700" b="1" dirty="0" smtClean="0">
                <a:latin typeface="Andalus" pitchFamily="18" charset="-78"/>
                <a:cs typeface="Andalus" pitchFamily="18" charset="-78"/>
              </a:rPr>
              <a:t>Eric Knoll, PhD</a:t>
            </a:r>
          </a:p>
          <a:p>
            <a:pPr algn="ctr"/>
            <a:r>
              <a:rPr lang="en-US" sz="2700" b="1" dirty="0" smtClean="0">
                <a:latin typeface="Andalus" pitchFamily="18" charset="-78"/>
                <a:cs typeface="Andalus" pitchFamily="18" charset="-78"/>
              </a:rPr>
              <a:t>Raj Chakrabarti, PhD</a:t>
            </a:r>
            <a:r>
              <a:rPr lang="en-US" sz="2700" b="1" baseline="30000" dirty="0" smtClean="0">
                <a:cs typeface="Andalus" pitchFamily="18" charset="-78"/>
              </a:rPr>
              <a:t>*</a:t>
            </a:r>
            <a:endParaRPr lang="en-US" sz="2700" b="1" baseline="30000" dirty="0">
              <a:cs typeface="Andalus" pitchFamily="18" charset="-78"/>
            </a:endParaRPr>
          </a:p>
        </p:txBody>
      </p:sp>
      <p:sp>
        <p:nvSpPr>
          <p:cNvPr id="12289" name="Rectangle 1"/>
          <p:cNvSpPr>
            <a:spLocks noChangeArrowheads="1"/>
          </p:cNvSpPr>
          <p:nvPr/>
        </p:nvSpPr>
        <p:spPr bwMode="auto">
          <a:xfrm>
            <a:off x="1371600" y="5181600"/>
            <a:ext cx="324319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ndalus" pitchFamily="18" charset="-78"/>
                <a:ea typeface="SimSun" pitchFamily="2" charset="-122"/>
                <a:cs typeface="Andalus" pitchFamily="18" charset="-78"/>
              </a:rPr>
              <a:t>PMC Advanced Technology, LLC</a:t>
            </a:r>
            <a:endParaRPr kumimoji="0" lang="en-US" b="0" i="0" u="none" strike="noStrike" cap="none" normalizeH="0" baseline="0" dirty="0" smtClean="0">
              <a:ln>
                <a:noFill/>
              </a:ln>
              <a:effectLst/>
              <a:latin typeface="Andalus" pitchFamily="18" charset="-78"/>
              <a:cs typeface="Andalus" pitchFamily="18"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ndalus" pitchFamily="18" charset="-78"/>
                <a:ea typeface="SimSun" pitchFamily="2" charset="-122"/>
                <a:cs typeface="Andalus" pitchFamily="18" charset="-78"/>
              </a:rPr>
              <a:t>* Carnegie Mellon University</a:t>
            </a:r>
            <a:endParaRPr kumimoji="0" lang="en-US" b="0" i="0" u="none" strike="noStrike" cap="none" normalizeH="0" baseline="0" dirty="0" smtClean="0">
              <a:ln>
                <a:noFill/>
              </a:ln>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762000" y="5257800"/>
            <a:ext cx="7847724" cy="10668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973120" y="1905000"/>
            <a:ext cx="3810000" cy="3195684"/>
          </a:xfrm>
          <a:prstGeom prst="rect">
            <a:avLst/>
          </a:prstGeom>
          <a:noFill/>
          <a:ln w="9525">
            <a:solidFill>
              <a:schemeClr val="accent3">
                <a:lumMod val="20000"/>
                <a:lumOff val="80000"/>
              </a:schemeClr>
            </a:solidFill>
            <a:miter lim="800000"/>
            <a:headEnd/>
            <a:tailEnd/>
          </a:ln>
          <a:effectLst/>
        </p:spPr>
      </p:pic>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noncompetitively inhibits hSIRT1</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8" name="TextBox 4"/>
          <p:cNvSpPr txBox="1">
            <a:spLocks noChangeArrowheads="1"/>
          </p:cNvSpPr>
          <p:nvPr/>
        </p:nvSpPr>
        <p:spPr bwMode="auto">
          <a:xfrm>
            <a:off x="0" y="6477000"/>
            <a:ext cx="2109788" cy="400050"/>
          </a:xfrm>
          <a:prstGeom prst="rect">
            <a:avLst/>
          </a:prstGeom>
          <a:noFill/>
          <a:ln w="9525">
            <a:noFill/>
            <a:miter lim="800000"/>
            <a:headEnd/>
            <a:tailEnd/>
          </a:ln>
        </p:spPr>
        <p:txBody>
          <a:bodyPr wrap="none">
            <a:spAutoFit/>
          </a:bodyPr>
          <a:lstStyle/>
          <a:p>
            <a:r>
              <a:rPr lang="en-US" sz="1000" dirty="0">
                <a:latin typeface="Calibri" pitchFamily="34" charset="0"/>
              </a:rPr>
              <a:t>J Bio </a:t>
            </a:r>
            <a:r>
              <a:rPr lang="en-US" sz="1000" dirty="0" err="1">
                <a:latin typeface="Calibri" pitchFamily="34" charset="0"/>
              </a:rPr>
              <a:t>Chem</a:t>
            </a:r>
            <a:r>
              <a:rPr lang="en-US" sz="1000" dirty="0">
                <a:latin typeface="Calibri" pitchFamily="34" charset="0"/>
              </a:rPr>
              <a:t> (2002) 277:45099-45107.</a:t>
            </a:r>
          </a:p>
          <a:p>
            <a:r>
              <a:rPr lang="en-US" sz="1000" dirty="0">
                <a:latin typeface="Calibri" pitchFamily="34" charset="0"/>
              </a:rPr>
              <a:t>Mol. Cell (2005) 17: 855-868.</a:t>
            </a:r>
          </a:p>
        </p:txBody>
      </p:sp>
      <p:grpSp>
        <p:nvGrpSpPr>
          <p:cNvPr id="10" name="Group 9"/>
          <p:cNvGrpSpPr/>
          <p:nvPr/>
        </p:nvGrpSpPr>
        <p:grpSpPr>
          <a:xfrm>
            <a:off x="4801909" y="826719"/>
            <a:ext cx="4189691" cy="5878882"/>
            <a:chOff x="4801909" y="826719"/>
            <a:chExt cx="4189691" cy="5878882"/>
          </a:xfrm>
        </p:grpSpPr>
        <p:sp>
          <p:nvSpPr>
            <p:cNvPr id="6" name="Freeform 5"/>
            <p:cNvSpPr/>
            <p:nvPr/>
          </p:nvSpPr>
          <p:spPr>
            <a:xfrm>
              <a:off x="4801909" y="826719"/>
              <a:ext cx="667011" cy="5878882"/>
            </a:xfrm>
            <a:custGeom>
              <a:avLst/>
              <a:gdLst>
                <a:gd name="connsiteX0" fmla="*/ 0 w 2179529"/>
                <a:gd name="connsiteY0" fmla="*/ 1064712 h 5962389"/>
                <a:gd name="connsiteX1" fmla="*/ 0 w 2179529"/>
                <a:gd name="connsiteY1" fmla="*/ 4283901 h 5962389"/>
                <a:gd name="connsiteX2" fmla="*/ 2179529 w 2179529"/>
                <a:gd name="connsiteY2" fmla="*/ 5962389 h 5962389"/>
                <a:gd name="connsiteX3" fmla="*/ 2179529 w 2179529"/>
                <a:gd name="connsiteY3" fmla="*/ 0 h 5962389"/>
                <a:gd name="connsiteX4" fmla="*/ 0 w 2179529"/>
                <a:gd name="connsiteY4" fmla="*/ 1064712 h 596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529" h="5962389">
                  <a:moveTo>
                    <a:pt x="0" y="1064712"/>
                  </a:moveTo>
                  <a:lnTo>
                    <a:pt x="0" y="4283901"/>
                  </a:lnTo>
                  <a:lnTo>
                    <a:pt x="2179529" y="5962389"/>
                  </a:lnTo>
                  <a:lnTo>
                    <a:pt x="2179529" y="0"/>
                  </a:lnTo>
                  <a:lnTo>
                    <a:pt x="0" y="1064712"/>
                  </a:lnTo>
                  <a:close/>
                </a:path>
              </a:pathLst>
            </a:custGeom>
            <a:gradFill>
              <a:gsLst>
                <a:gs pos="20000">
                  <a:schemeClr val="accent3">
                    <a:lumMod val="60000"/>
                    <a:lumOff val="40000"/>
                  </a:schemeClr>
                </a:gs>
                <a:gs pos="100000">
                  <a:schemeClr val="accent3">
                    <a:lumMod val="20000"/>
                    <a:lumOff val="80000"/>
                    <a:alpha val="63000"/>
                  </a:schemeClr>
                </a:gs>
                <a:gs pos="100000">
                  <a:schemeClr val="accent3">
                    <a:lumMod val="60000"/>
                    <a:lumOff val="40000"/>
                  </a:schemeClr>
                </a:gs>
              </a:gsLst>
              <a:lin ang="10800000" scaled="1"/>
            </a:gra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5"/>
            <p:cNvPicPr>
              <a:picLocks noChangeAspect="1" noChangeArrowheads="1"/>
            </p:cNvPicPr>
            <p:nvPr/>
          </p:nvPicPr>
          <p:blipFill>
            <a:blip r:embed="rId5"/>
            <a:srcRect/>
            <a:stretch>
              <a:fillRect/>
            </a:stretch>
          </p:blipFill>
          <p:spPr bwMode="auto">
            <a:xfrm>
              <a:off x="5486401" y="838200"/>
              <a:ext cx="3505199" cy="5867400"/>
            </a:xfrm>
            <a:prstGeom prst="rect">
              <a:avLst/>
            </a:prstGeom>
            <a:noFill/>
            <a:ln w="9525">
              <a:solidFill>
                <a:schemeClr val="accent3">
                  <a:lumMod val="60000"/>
                  <a:lumOff val="40000"/>
                </a:schemeClr>
              </a:solid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685800" y="1295400"/>
            <a:ext cx="4419600" cy="3799458"/>
          </a:xfrm>
          <a:prstGeom prst="rect">
            <a:avLst/>
          </a:prstGeom>
          <a:noFill/>
          <a:ln w="9525">
            <a:solidFill>
              <a:schemeClr val="accent3">
                <a:lumMod val="20000"/>
                <a:lumOff val="80000"/>
              </a:schemeClr>
            </a:solidFill>
            <a:miter lim="800000"/>
            <a:headEnd/>
            <a:tailEnd/>
          </a:ln>
          <a:effectLst/>
        </p:spPr>
      </p:pic>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competitively inhibits hSIRT3</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pic>
        <p:nvPicPr>
          <p:cNvPr id="1027" name="Picture 3"/>
          <p:cNvPicPr>
            <a:picLocks noChangeAspect="1" noChangeArrowheads="1"/>
          </p:cNvPicPr>
          <p:nvPr/>
        </p:nvPicPr>
        <p:blipFill>
          <a:blip r:embed="rId4"/>
          <a:srcRect/>
          <a:stretch>
            <a:fillRect/>
          </a:stretch>
        </p:blipFill>
        <p:spPr bwMode="auto">
          <a:xfrm>
            <a:off x="533400" y="5181600"/>
            <a:ext cx="8051800" cy="1219200"/>
          </a:xfrm>
          <a:prstGeom prst="rect">
            <a:avLst/>
          </a:prstGeom>
          <a:noFill/>
          <a:ln w="9525">
            <a:noFill/>
            <a:miter lim="800000"/>
            <a:headEnd/>
            <a:tailEnd/>
          </a:ln>
          <a:effectLst/>
        </p:spPr>
      </p:pic>
      <p:grpSp>
        <p:nvGrpSpPr>
          <p:cNvPr id="10" name="Group 9"/>
          <p:cNvGrpSpPr/>
          <p:nvPr/>
        </p:nvGrpSpPr>
        <p:grpSpPr>
          <a:xfrm>
            <a:off x="5107577" y="836023"/>
            <a:ext cx="3703048" cy="5891348"/>
            <a:chOff x="5107577" y="836023"/>
            <a:chExt cx="3703048" cy="5891348"/>
          </a:xfrm>
        </p:grpSpPr>
        <p:grpSp>
          <p:nvGrpSpPr>
            <p:cNvPr id="8" name="Group 7"/>
            <p:cNvGrpSpPr/>
            <p:nvPr/>
          </p:nvGrpSpPr>
          <p:grpSpPr>
            <a:xfrm>
              <a:off x="5107577" y="836023"/>
              <a:ext cx="3703048" cy="5891348"/>
              <a:chOff x="5107577" y="836023"/>
              <a:chExt cx="3703048" cy="5891348"/>
            </a:xfrm>
          </p:grpSpPr>
          <p:pic>
            <p:nvPicPr>
              <p:cNvPr id="1028" name="Picture 4"/>
              <p:cNvPicPr>
                <a:picLocks noChangeAspect="1" noChangeArrowheads="1"/>
              </p:cNvPicPr>
              <p:nvPr/>
            </p:nvPicPr>
            <p:blipFill>
              <a:blip r:embed="rId5"/>
              <a:srcRect/>
              <a:stretch>
                <a:fillRect/>
              </a:stretch>
            </p:blipFill>
            <p:spPr bwMode="auto">
              <a:xfrm>
                <a:off x="5334000" y="838200"/>
                <a:ext cx="3476625" cy="5867400"/>
              </a:xfrm>
              <a:prstGeom prst="rect">
                <a:avLst/>
              </a:prstGeom>
              <a:noFill/>
              <a:ln w="9525">
                <a:solidFill>
                  <a:schemeClr val="accent3">
                    <a:lumMod val="60000"/>
                    <a:lumOff val="40000"/>
                  </a:schemeClr>
                </a:solidFill>
                <a:miter lim="800000"/>
                <a:headEnd/>
                <a:tailEnd/>
              </a:ln>
              <a:effectLst/>
            </p:spPr>
          </p:pic>
          <p:sp>
            <p:nvSpPr>
              <p:cNvPr id="7" name="Freeform 6"/>
              <p:cNvSpPr/>
              <p:nvPr/>
            </p:nvSpPr>
            <p:spPr>
              <a:xfrm>
                <a:off x="5107577" y="836023"/>
                <a:ext cx="222069" cy="5891348"/>
              </a:xfrm>
              <a:custGeom>
                <a:avLst/>
                <a:gdLst>
                  <a:gd name="connsiteX0" fmla="*/ 0 w 222069"/>
                  <a:gd name="connsiteY0" fmla="*/ 457200 h 5891348"/>
                  <a:gd name="connsiteX1" fmla="*/ 39189 w 222069"/>
                  <a:gd name="connsiteY1" fmla="*/ 4271554 h 5891348"/>
                  <a:gd name="connsiteX2" fmla="*/ 222069 w 222069"/>
                  <a:gd name="connsiteY2" fmla="*/ 5891348 h 5891348"/>
                  <a:gd name="connsiteX3" fmla="*/ 222069 w 222069"/>
                  <a:gd name="connsiteY3" fmla="*/ 0 h 5891348"/>
                  <a:gd name="connsiteX4" fmla="*/ 0 w 222069"/>
                  <a:gd name="connsiteY4" fmla="*/ 457200 h 589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69" h="5891348">
                    <a:moveTo>
                      <a:pt x="0" y="457200"/>
                    </a:moveTo>
                    <a:lnTo>
                      <a:pt x="39189" y="4271554"/>
                    </a:lnTo>
                    <a:lnTo>
                      <a:pt x="222069" y="5891348"/>
                    </a:lnTo>
                    <a:lnTo>
                      <a:pt x="222069" y="0"/>
                    </a:lnTo>
                    <a:lnTo>
                      <a:pt x="0" y="457200"/>
                    </a:lnTo>
                    <a:close/>
                  </a:path>
                </a:pathLst>
              </a:custGeom>
              <a:gradFill>
                <a:gsLst>
                  <a:gs pos="20000">
                    <a:schemeClr val="accent3">
                      <a:lumMod val="60000"/>
                      <a:lumOff val="40000"/>
                    </a:schemeClr>
                  </a:gs>
                  <a:gs pos="100000">
                    <a:schemeClr val="accent3">
                      <a:lumMod val="20000"/>
                      <a:lumOff val="80000"/>
                      <a:alpha val="63000"/>
                    </a:schemeClr>
                  </a:gs>
                  <a:gs pos="100000">
                    <a:schemeClr val="accent3">
                      <a:lumMod val="60000"/>
                      <a:lumOff val="40000"/>
                    </a:schemeClr>
                  </a:gs>
                </a:gsLst>
                <a:lin ang="10800000" scaled="1"/>
              </a:gra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7315108" y="5486400"/>
              <a:ext cx="304892"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147067" y="152400"/>
            <a:ext cx="5186933" cy="507831"/>
          </a:xfrm>
          <a:prstGeom prst="rect">
            <a:avLst/>
          </a:prstGeom>
          <a:noFill/>
          <a:ln w="9525">
            <a:noFill/>
            <a:miter lim="800000"/>
            <a:headEnd/>
            <a:tailEnd/>
          </a:ln>
        </p:spPr>
        <p:txBody>
          <a:bodyPr wrap="none">
            <a:spAutoFit/>
          </a:bodyPr>
          <a:lstStyle/>
          <a:p>
            <a:r>
              <a:rPr lang="en-US" sz="2700" b="1" dirty="0">
                <a:latin typeface="Calibri" pitchFamily="34" charset="0"/>
              </a:rPr>
              <a:t>Structure and alignment of </a:t>
            </a:r>
            <a:r>
              <a:rPr lang="en-US" sz="2700" b="1" dirty="0" err="1">
                <a:latin typeface="Calibri" pitchFamily="34" charset="0"/>
              </a:rPr>
              <a:t>sirtuins</a:t>
            </a:r>
            <a:endParaRPr lang="en-US" sz="2700" b="1" dirty="0">
              <a:latin typeface="Calibri" pitchFamily="34" charset="0"/>
            </a:endParaRPr>
          </a:p>
        </p:txBody>
      </p:sp>
      <p:sp>
        <p:nvSpPr>
          <p:cNvPr id="23556" name="Rectangle 4"/>
          <p:cNvSpPr>
            <a:spLocks noChangeArrowheads="1"/>
          </p:cNvSpPr>
          <p:nvPr/>
        </p:nvSpPr>
        <p:spPr bwMode="auto">
          <a:xfrm>
            <a:off x="0" y="6611938"/>
            <a:ext cx="7391400" cy="246062"/>
          </a:xfrm>
          <a:prstGeom prst="rect">
            <a:avLst/>
          </a:prstGeom>
          <a:noFill/>
          <a:ln w="9525">
            <a:noFill/>
            <a:miter lim="800000"/>
            <a:headEnd/>
            <a:tailEnd/>
          </a:ln>
        </p:spPr>
        <p:txBody>
          <a:bodyPr>
            <a:spAutoFit/>
          </a:bodyPr>
          <a:lstStyle/>
          <a:p>
            <a:r>
              <a:rPr lang="en-US" sz="1000" i="1">
                <a:latin typeface="Calibri" pitchFamily="34" charset="0"/>
              </a:rPr>
              <a:t>Verdin E, Hirschey MD, Finley LWS, Haigis MC. Review Trends in Biochemical Sciences Vol.35 No  671</a:t>
            </a:r>
          </a:p>
        </p:txBody>
      </p:sp>
      <p:grpSp>
        <p:nvGrpSpPr>
          <p:cNvPr id="2" name="Group 12"/>
          <p:cNvGrpSpPr>
            <a:grpSpLocks/>
          </p:cNvGrpSpPr>
          <p:nvPr/>
        </p:nvGrpSpPr>
        <p:grpSpPr bwMode="auto">
          <a:xfrm>
            <a:off x="-152400" y="914400"/>
            <a:ext cx="9144000" cy="5638800"/>
            <a:chOff x="228600" y="762000"/>
            <a:chExt cx="8153400" cy="4649243"/>
          </a:xfrm>
        </p:grpSpPr>
        <p:pic>
          <p:nvPicPr>
            <p:cNvPr id="23558" name="Picture 2"/>
            <p:cNvPicPr>
              <a:picLocks noChangeAspect="1" noChangeArrowheads="1"/>
            </p:cNvPicPr>
            <p:nvPr/>
          </p:nvPicPr>
          <p:blipFill>
            <a:blip r:embed="rId3"/>
            <a:srcRect/>
            <a:stretch>
              <a:fillRect/>
            </a:stretch>
          </p:blipFill>
          <p:spPr bwMode="auto">
            <a:xfrm>
              <a:off x="609600" y="838200"/>
              <a:ext cx="7772400" cy="4573043"/>
            </a:xfrm>
            <a:prstGeom prst="rect">
              <a:avLst/>
            </a:prstGeom>
            <a:noFill/>
            <a:ln w="9525">
              <a:noFill/>
              <a:miter lim="800000"/>
              <a:headEnd/>
              <a:tailEnd/>
            </a:ln>
          </p:spPr>
        </p:pic>
        <p:sp>
          <p:nvSpPr>
            <p:cNvPr id="6" name="Rectangle 5"/>
            <p:cNvSpPr/>
            <p:nvPr/>
          </p:nvSpPr>
          <p:spPr>
            <a:xfrm>
              <a:off x="990600" y="762000"/>
              <a:ext cx="1524000" cy="2590496"/>
            </a:xfrm>
            <a:prstGeom prst="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724400" y="762000"/>
              <a:ext cx="1524000" cy="2590496"/>
            </a:xfrm>
            <a:prstGeom prst="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Arrow Connector 8"/>
            <p:cNvCxnSpPr/>
            <p:nvPr/>
          </p:nvCxnSpPr>
          <p:spPr>
            <a:xfrm>
              <a:off x="228600" y="3504878"/>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 y="3960438"/>
              <a:ext cx="457200" cy="1587"/>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8600" y="4571553"/>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600" y="5027113"/>
              <a:ext cx="457200" cy="1587"/>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1763"/>
            <a:ext cx="7620000" cy="401637"/>
          </a:xfrm>
        </p:spPr>
        <p:txBody>
          <a:bodyPr>
            <a:noAutofit/>
          </a:bodyPr>
          <a:lstStyle/>
          <a:p>
            <a:pPr algn="l" eaLnBrk="1" fontAlgn="auto" hangingPunct="1">
              <a:spcAft>
                <a:spcPts val="0"/>
              </a:spcAft>
              <a:defRPr/>
            </a:pPr>
            <a:r>
              <a:rPr lang="en-US" sz="2700" b="1" dirty="0" smtClean="0">
                <a:ea typeface="+mj-ea"/>
                <a:cs typeface="+mj-cs"/>
              </a:rPr>
              <a:t>NAD+, NAM, </a:t>
            </a:r>
            <a:r>
              <a:rPr lang="en-US" sz="2700" b="1" dirty="0" err="1" smtClean="0">
                <a:ea typeface="+mj-ea"/>
                <a:cs typeface="+mj-cs"/>
              </a:rPr>
              <a:t>isoNAM</a:t>
            </a:r>
            <a:endParaRPr lang="en-US" sz="2700" b="1" dirty="0">
              <a:ea typeface="+mj-ea"/>
              <a:cs typeface="+mj-cs"/>
            </a:endParaRPr>
          </a:p>
        </p:txBody>
      </p:sp>
      <p:sp>
        <p:nvSpPr>
          <p:cNvPr id="3" name="Content Placeholder 2"/>
          <p:cNvSpPr>
            <a:spLocks noGrp="1"/>
          </p:cNvSpPr>
          <p:nvPr>
            <p:ph idx="1"/>
          </p:nvPr>
        </p:nvSpPr>
        <p:spPr>
          <a:xfrm>
            <a:off x="385762" y="838200"/>
            <a:ext cx="4038600" cy="5414962"/>
          </a:xfrm>
        </p:spPr>
        <p:txBody>
          <a:bodyPr rtlCol="0">
            <a:normAutofit fontScale="92500" lnSpcReduction="20000"/>
          </a:bodyPr>
          <a:lstStyle/>
          <a:p>
            <a:pPr eaLnBrk="1" fontAlgn="auto" hangingPunct="1">
              <a:spcAft>
                <a:spcPts val="0"/>
              </a:spcAft>
              <a:buFont typeface="Arial" pitchFamily="34" charset="0"/>
              <a:buChar char="•"/>
              <a:defRPr/>
            </a:pPr>
            <a:r>
              <a:rPr lang="en-US" dirty="0">
                <a:ea typeface="+mn-ea"/>
                <a:cs typeface="+mn-cs"/>
              </a:rPr>
              <a:t>NAD+</a:t>
            </a:r>
            <a:br>
              <a:rPr lang="en-US" dirty="0">
                <a:ea typeface="+mn-ea"/>
                <a:cs typeface="+mn-cs"/>
              </a:rPr>
            </a:br>
            <a:r>
              <a:rPr lang="en-US" sz="1900" dirty="0" err="1" smtClean="0">
                <a:ea typeface="+mn-ea"/>
                <a:cs typeface="+mn-cs"/>
              </a:rPr>
              <a:t>Nicotinamide</a:t>
            </a:r>
            <a:r>
              <a:rPr lang="en-US" sz="1900" dirty="0" smtClean="0">
                <a:ea typeface="+mn-ea"/>
                <a:cs typeface="+mn-cs"/>
              </a:rPr>
              <a:t> </a:t>
            </a:r>
            <a:r>
              <a:rPr lang="en-US" sz="1900" dirty="0">
                <a:ea typeface="+mn-ea"/>
                <a:cs typeface="+mn-cs"/>
              </a:rPr>
              <a:t>adenine </a:t>
            </a:r>
            <a:r>
              <a:rPr lang="en-US" sz="1900" dirty="0" smtClean="0">
                <a:ea typeface="+mn-ea"/>
                <a:cs typeface="+mn-cs"/>
              </a:rPr>
              <a:t>dinucleotide </a:t>
            </a:r>
            <a:r>
              <a:rPr lang="en-US" sz="1900" dirty="0">
                <a:ea typeface="+mn-ea"/>
                <a:cs typeface="+mn-cs"/>
              </a:rPr>
              <a:t>is a coenzyme found in all living cells</a:t>
            </a:r>
            <a:endParaRPr lang="en-US" sz="1900"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r>
              <a:rPr lang="en-US" dirty="0" smtClean="0">
                <a:ea typeface="+mn-ea"/>
                <a:cs typeface="+mn-cs"/>
              </a:rPr>
              <a:t>NAM</a:t>
            </a:r>
          </a:p>
          <a:p>
            <a:pPr eaLnBrk="1" fontAlgn="auto" hangingPunct="1">
              <a:spcAft>
                <a:spcPts val="0"/>
              </a:spcAft>
              <a:buFont typeface="Arial" pitchFamily="34" charset="0"/>
              <a:buChar char="•"/>
              <a:defRPr/>
            </a:pPr>
            <a:endParaRPr lang="en-US" dirty="0">
              <a:ea typeface="+mn-ea"/>
              <a:cs typeface="+mn-cs"/>
            </a:endParaRPr>
          </a:p>
          <a:p>
            <a:pPr marL="114300" indent="0" eaLnBrk="1" fontAlgn="auto" hangingPunct="1">
              <a:spcAft>
                <a:spcPts val="0"/>
              </a:spcAft>
              <a:buFont typeface="Arial" pitchFamily="34" charset="0"/>
              <a:buNone/>
              <a:defRPr/>
            </a:pPr>
            <a:endParaRPr lang="en-US" dirty="0">
              <a:ea typeface="+mn-ea"/>
              <a:cs typeface="+mn-cs"/>
            </a:endParaRPr>
          </a:p>
        </p:txBody>
      </p:sp>
      <p:pic>
        <p:nvPicPr>
          <p:cNvPr id="2560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92612" y="1198563"/>
            <a:ext cx="4141788" cy="3589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147762" y="1752600"/>
            <a:ext cx="2209800" cy="2746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443162" y="4953000"/>
            <a:ext cx="1181100" cy="167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5959475" y="5033963"/>
            <a:ext cx="1196975" cy="172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7" name="Rectangle 7"/>
          <p:cNvSpPr>
            <a:spLocks noChangeArrowheads="1"/>
          </p:cNvSpPr>
          <p:nvPr/>
        </p:nvSpPr>
        <p:spPr bwMode="auto">
          <a:xfrm>
            <a:off x="4997450" y="5614988"/>
            <a:ext cx="11779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14400" fontAlgn="base">
              <a:spcBef>
                <a:spcPct val="0"/>
              </a:spcBef>
              <a:spcAft>
                <a:spcPct val="0"/>
              </a:spcAft>
            </a:pPr>
            <a:r>
              <a:rPr lang="en-US" sz="2200">
                <a:solidFill>
                  <a:srgbClr val="2F2B20"/>
                </a:solidFill>
                <a:latin typeface="Calibri" charset="0"/>
                <a:ea typeface="ＭＳ Ｐゴシック" charset="0"/>
                <a:cs typeface="ＭＳ Ｐゴシック" charset="0"/>
              </a:rPr>
              <a:t>isoNAM</a:t>
            </a:r>
          </a:p>
        </p:txBody>
      </p:sp>
    </p:spTree>
    <p:extLst>
      <p:ext uri="{BB962C8B-B14F-4D97-AF65-F5344CB8AC3E}">
        <p14:creationId xmlns:p14="http://schemas.microsoft.com/office/powerpoint/2010/main" xmlns="" val="3922222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srcRect/>
          <a:stretch>
            <a:fillRect/>
          </a:stretch>
        </p:blipFill>
        <p:spPr bwMode="auto">
          <a:xfrm>
            <a:off x="4953000" y="1600200"/>
            <a:ext cx="3954162" cy="2743200"/>
          </a:xfrm>
          <a:prstGeom prst="rect">
            <a:avLst/>
          </a:prstGeom>
          <a:noFill/>
          <a:ln w="9525">
            <a:noFill/>
            <a:miter lim="800000"/>
            <a:headEnd/>
            <a:tailEnd/>
          </a:ln>
        </p:spPr>
      </p:pic>
      <p:sp>
        <p:nvSpPr>
          <p:cNvPr id="3" name="Rectangle 2"/>
          <p:cNvSpPr/>
          <p:nvPr/>
        </p:nvSpPr>
        <p:spPr>
          <a:xfrm>
            <a:off x="0" y="0"/>
            <a:ext cx="6019800" cy="923330"/>
          </a:xfrm>
          <a:prstGeom prst="rect">
            <a:avLst/>
          </a:prstGeom>
        </p:spPr>
        <p:txBody>
          <a:bodyPr wrap="square">
            <a:spAutoFit/>
          </a:bodyPr>
          <a:lstStyle/>
          <a:p>
            <a:r>
              <a:rPr lang="en-US" sz="2700" b="1" dirty="0" smtClean="0"/>
              <a:t>Human SIRT3 inhibition effect by </a:t>
            </a:r>
            <a:r>
              <a:rPr lang="en-US" sz="2700" b="1" dirty="0" smtClean="0"/>
              <a:t>NAM </a:t>
            </a:r>
            <a:r>
              <a:rPr lang="en-US" sz="2700" b="1" dirty="0" smtClean="0"/>
              <a:t>in the presence of </a:t>
            </a:r>
            <a:r>
              <a:rPr lang="en-US" sz="2700" b="1" dirty="0" err="1" smtClean="0"/>
              <a:t>isoNAM</a:t>
            </a:r>
            <a:endParaRPr lang="en-US" sz="2700" b="1" dirty="0"/>
          </a:p>
        </p:txBody>
      </p:sp>
      <p:pic>
        <p:nvPicPr>
          <p:cNvPr id="4" name="Object 2"/>
          <p:cNvPicPr>
            <a:picLocks noChangeAspect="1" noChangeArrowheads="1"/>
          </p:cNvPicPr>
          <p:nvPr/>
        </p:nvPicPr>
        <p:blipFill>
          <a:blip r:embed="rId4"/>
          <a:srcRect t="-166" b="-406"/>
          <a:stretch>
            <a:fillRect/>
          </a:stretch>
        </p:blipFill>
        <p:spPr bwMode="auto">
          <a:xfrm>
            <a:off x="533400" y="1371600"/>
            <a:ext cx="4107712" cy="2895600"/>
          </a:xfrm>
          <a:prstGeom prst="rect">
            <a:avLst/>
          </a:prstGeom>
          <a:noFill/>
          <a:ln w="9525">
            <a:noFill/>
            <a:miter lim="800000"/>
            <a:headEnd/>
            <a:tailEnd/>
          </a:ln>
        </p:spPr>
      </p:pic>
      <p:sp>
        <p:nvSpPr>
          <p:cNvPr id="5" name="Rectangle 4"/>
          <p:cNvSpPr/>
          <p:nvPr/>
        </p:nvSpPr>
        <p:spPr>
          <a:xfrm>
            <a:off x="914400" y="4572000"/>
            <a:ext cx="3429000" cy="923330"/>
          </a:xfrm>
          <a:prstGeom prst="rect">
            <a:avLst/>
          </a:prstGeom>
        </p:spPr>
        <p:txBody>
          <a:bodyPr wrap="square">
            <a:spAutoFit/>
          </a:bodyPr>
          <a:lstStyle/>
          <a:p>
            <a:r>
              <a:rPr lang="en-US" dirty="0" smtClean="0"/>
              <a:t>The IC50 for the hSIRT3 enzyme is 36.7 </a:t>
            </a:r>
            <a:r>
              <a:rPr lang="en-US" dirty="0" err="1" smtClean="0"/>
              <a:t>uM</a:t>
            </a:r>
            <a:r>
              <a:rPr lang="en-US" dirty="0" smtClean="0"/>
              <a:t>, and that of the hSIRT1 enzyme is 68.1 </a:t>
            </a:r>
            <a:r>
              <a:rPr lang="en-US" dirty="0" err="1" smtClean="0"/>
              <a:t>uM</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Base Exchange Reaction</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56" name="Rectangle 3"/>
          <p:cNvSpPr>
            <a:spLocks noChangeArrowheads="1"/>
          </p:cNvSpPr>
          <p:nvPr/>
        </p:nvSpPr>
        <p:spPr bwMode="auto">
          <a:xfrm>
            <a:off x="0" y="5995988"/>
            <a:ext cx="3276600" cy="862012"/>
          </a:xfrm>
          <a:prstGeom prst="rect">
            <a:avLst/>
          </a:prstGeom>
          <a:noFill/>
          <a:ln w="9525">
            <a:noFill/>
            <a:miter lim="800000"/>
            <a:headEnd/>
            <a:tailEnd/>
          </a:ln>
        </p:spPr>
        <p:txBody>
          <a:bodyPr wrap="square">
            <a:spAutoFit/>
          </a:bodyPr>
          <a:lstStyle/>
          <a:p>
            <a:r>
              <a:rPr lang="en-US" sz="1000" dirty="0" err="1">
                <a:latin typeface="Calibri" pitchFamily="34" charset="0"/>
              </a:rPr>
              <a:t>Denu</a:t>
            </a:r>
            <a:r>
              <a:rPr lang="en-US" sz="1000" dirty="0">
                <a:latin typeface="Calibri" pitchFamily="34" charset="0"/>
              </a:rPr>
              <a:t> JM (2003) Trends </a:t>
            </a:r>
            <a:r>
              <a:rPr lang="en-US" sz="1000" dirty="0" err="1">
                <a:latin typeface="Calibri" pitchFamily="34" charset="0"/>
              </a:rPr>
              <a:t>Biochem</a:t>
            </a:r>
            <a:r>
              <a:rPr lang="en-US" sz="1000" dirty="0">
                <a:latin typeface="Calibri" pitchFamily="34" charset="0"/>
              </a:rPr>
              <a:t>. Sci. 28: 41 - 48.</a:t>
            </a:r>
          </a:p>
          <a:p>
            <a:r>
              <a:rPr lang="en-US" sz="1000" dirty="0" err="1">
                <a:latin typeface="Calibri" pitchFamily="34" charset="0"/>
              </a:rPr>
              <a:t>Sauve</a:t>
            </a:r>
            <a:r>
              <a:rPr lang="en-US" sz="1000" dirty="0">
                <a:latin typeface="Calibri" pitchFamily="34" charset="0"/>
              </a:rPr>
              <a:t> AA et al (2001) Biochemistry 40: 15456 – 15463.</a:t>
            </a:r>
          </a:p>
          <a:p>
            <a:r>
              <a:rPr lang="en-US" sz="1000" dirty="0" err="1">
                <a:latin typeface="Calibri" pitchFamily="34" charset="0"/>
              </a:rPr>
              <a:t>Sauve</a:t>
            </a:r>
            <a:r>
              <a:rPr lang="en-US" sz="1000" dirty="0">
                <a:latin typeface="Calibri" pitchFamily="34" charset="0"/>
              </a:rPr>
              <a:t> AA et al (2003) Biochemistry 42: 9249 – 9256.</a:t>
            </a:r>
          </a:p>
          <a:p>
            <a:r>
              <a:rPr lang="en-US" sz="1000" dirty="0" err="1">
                <a:latin typeface="Calibri" pitchFamily="34" charset="0"/>
              </a:rPr>
              <a:t>Sauve</a:t>
            </a:r>
            <a:r>
              <a:rPr lang="en-US" sz="1000" dirty="0">
                <a:latin typeface="Calibri" pitchFamily="34" charset="0"/>
              </a:rPr>
              <a:t> AA et al (2004) </a:t>
            </a:r>
            <a:r>
              <a:rPr lang="en-US" sz="1000" dirty="0" err="1">
                <a:latin typeface="Calibri" pitchFamily="34" charset="0"/>
              </a:rPr>
              <a:t>Curr</a:t>
            </a:r>
            <a:r>
              <a:rPr lang="en-US" sz="1000" dirty="0">
                <a:latin typeface="Calibri" pitchFamily="34" charset="0"/>
              </a:rPr>
              <a:t>. Med. Chem. 11: 807 – 826.</a:t>
            </a:r>
          </a:p>
          <a:p>
            <a:r>
              <a:rPr lang="en-US" sz="1000" dirty="0">
                <a:latin typeface="Calibri" pitchFamily="34" charset="0"/>
              </a:rPr>
              <a:t>Jackson MD et al (2003) 278: 50985 – 50998.</a:t>
            </a:r>
          </a:p>
        </p:txBody>
      </p:sp>
      <p:pic>
        <p:nvPicPr>
          <p:cNvPr id="74754" name="Picture 2"/>
          <p:cNvPicPr>
            <a:picLocks noChangeAspect="1" noChangeArrowheads="1"/>
          </p:cNvPicPr>
          <p:nvPr/>
        </p:nvPicPr>
        <p:blipFill>
          <a:blip r:embed="rId3"/>
          <a:srcRect/>
          <a:stretch>
            <a:fillRect/>
          </a:stretch>
        </p:blipFill>
        <p:spPr bwMode="auto">
          <a:xfrm>
            <a:off x="76201" y="1066800"/>
            <a:ext cx="8991599" cy="958880"/>
          </a:xfrm>
          <a:prstGeom prst="rect">
            <a:avLst/>
          </a:prstGeom>
          <a:noFill/>
          <a:ln w="9525">
            <a:noFill/>
            <a:miter lim="800000"/>
            <a:headEnd/>
            <a:tailEnd/>
          </a:ln>
          <a:effectLst/>
        </p:spPr>
      </p:pic>
      <p:grpSp>
        <p:nvGrpSpPr>
          <p:cNvPr id="68" name="Group 67"/>
          <p:cNvGrpSpPr/>
          <p:nvPr/>
        </p:nvGrpSpPr>
        <p:grpSpPr>
          <a:xfrm>
            <a:off x="1981200" y="1447800"/>
            <a:ext cx="6705600" cy="5029200"/>
            <a:chOff x="1981200" y="1447800"/>
            <a:chExt cx="6705600" cy="5029200"/>
          </a:xfrm>
        </p:grpSpPr>
        <p:grpSp>
          <p:nvGrpSpPr>
            <p:cNvPr id="57" name="Group 12"/>
            <p:cNvGrpSpPr>
              <a:grpSpLocks/>
            </p:cNvGrpSpPr>
            <p:nvPr/>
          </p:nvGrpSpPr>
          <p:grpSpPr bwMode="auto">
            <a:xfrm>
              <a:off x="1981200" y="1447800"/>
              <a:ext cx="6705600" cy="3962400"/>
              <a:chOff x="838200" y="609600"/>
              <a:chExt cx="6705600" cy="3962400"/>
            </a:xfrm>
            <a:solidFill>
              <a:schemeClr val="accent3">
                <a:lumMod val="75000"/>
                <a:alpha val="33000"/>
              </a:schemeClr>
            </a:solidFill>
          </p:grpSpPr>
          <p:sp>
            <p:nvSpPr>
              <p:cNvPr id="59" name="Rectangle 58"/>
              <p:cNvSpPr/>
              <p:nvPr/>
            </p:nvSpPr>
            <p:spPr>
              <a:xfrm>
                <a:off x="1905000" y="609600"/>
                <a:ext cx="2362200"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0" name="Picture 2"/>
              <p:cNvPicPr>
                <a:picLocks noChangeAspect="1" noChangeArrowheads="1"/>
              </p:cNvPicPr>
              <p:nvPr/>
            </p:nvPicPr>
            <p:blipFill>
              <a:blip r:embed="rId4"/>
              <a:srcRect/>
              <a:stretch>
                <a:fillRect/>
              </a:stretch>
            </p:blipFill>
            <p:spPr bwMode="auto">
              <a:xfrm>
                <a:off x="838200" y="1524000"/>
                <a:ext cx="6705600" cy="2978285"/>
              </a:xfrm>
              <a:prstGeom prst="rect">
                <a:avLst/>
              </a:prstGeom>
              <a:grpFill/>
              <a:ln w="9525">
                <a:noFill/>
                <a:miter lim="800000"/>
                <a:headEnd/>
                <a:tailEnd/>
              </a:ln>
            </p:spPr>
          </p:pic>
          <p:sp>
            <p:nvSpPr>
              <p:cNvPr id="61" name="Rectangle 60"/>
              <p:cNvSpPr/>
              <p:nvPr/>
            </p:nvSpPr>
            <p:spPr>
              <a:xfrm>
                <a:off x="3581400" y="1447800"/>
                <a:ext cx="1828800" cy="3124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3" name="Oval 62"/>
            <p:cNvSpPr/>
            <p:nvPr/>
          </p:nvSpPr>
          <p:spPr bwMode="auto">
            <a:xfrm>
              <a:off x="3505200" y="3505200"/>
              <a:ext cx="1600200" cy="15240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4" name="Group 17"/>
            <p:cNvGrpSpPr>
              <a:grpSpLocks/>
            </p:cNvGrpSpPr>
            <p:nvPr/>
          </p:nvGrpSpPr>
          <p:grpSpPr bwMode="auto">
            <a:xfrm>
              <a:off x="2971800" y="5486400"/>
              <a:ext cx="2971800" cy="990600"/>
              <a:chOff x="1143000" y="4953000"/>
              <a:chExt cx="2971800" cy="990600"/>
            </a:xfrm>
          </p:grpSpPr>
          <p:sp>
            <p:nvSpPr>
              <p:cNvPr id="65" name="TextBox 3"/>
              <p:cNvSpPr txBox="1">
                <a:spLocks noChangeArrowheads="1"/>
              </p:cNvSpPr>
              <p:nvPr/>
            </p:nvSpPr>
            <p:spPr bwMode="auto">
              <a:xfrm>
                <a:off x="1143000" y="4953000"/>
                <a:ext cx="2971800" cy="954107"/>
              </a:xfrm>
              <a:prstGeom prst="rect">
                <a:avLst/>
              </a:prstGeom>
              <a:noFill/>
              <a:ln w="9525">
                <a:noFill/>
                <a:miter lim="800000"/>
                <a:headEnd/>
                <a:tailEnd/>
              </a:ln>
            </p:spPr>
            <p:txBody>
              <a:bodyPr>
                <a:spAutoFit/>
              </a:bodyPr>
              <a:lstStyle/>
              <a:p>
                <a:r>
                  <a:rPr lang="en-US" sz="1400">
                    <a:latin typeface="Calibri" pitchFamily="34" charset="0"/>
                  </a:rPr>
                  <a:t>Nicotinamide can react with the intermediate in a process known as nicotinamide exchange, in which NAD</a:t>
                </a:r>
                <a:r>
                  <a:rPr lang="en-US" sz="1400" baseline="30000">
                    <a:latin typeface="Calibri" pitchFamily="34" charset="0"/>
                  </a:rPr>
                  <a:t>+</a:t>
                </a:r>
                <a:r>
                  <a:rPr lang="en-US" sz="1400">
                    <a:latin typeface="Calibri" pitchFamily="34" charset="0"/>
                  </a:rPr>
                  <a:t> and acetyl-lysine are reforemed. </a:t>
                </a:r>
              </a:p>
            </p:txBody>
          </p:sp>
          <p:sp>
            <p:nvSpPr>
              <p:cNvPr id="66" name="Rounded Rectangular Callout 65"/>
              <p:cNvSpPr/>
              <p:nvPr/>
            </p:nvSpPr>
            <p:spPr>
              <a:xfrm>
                <a:off x="1143000" y="4953000"/>
                <a:ext cx="2895600" cy="990600"/>
              </a:xfrm>
              <a:prstGeom prst="wedgeRoundRectCallout">
                <a:avLst>
                  <a:gd name="adj1" fmla="val -1968"/>
                  <a:gd name="adj2" fmla="val -97031"/>
                  <a:gd name="adj3" fmla="val 16667"/>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7" name="Freeform 66"/>
            <p:cNvSpPr/>
            <p:nvPr/>
          </p:nvSpPr>
          <p:spPr>
            <a:xfrm>
              <a:off x="3052293" y="1828800"/>
              <a:ext cx="3490175" cy="476518"/>
            </a:xfrm>
            <a:custGeom>
              <a:avLst/>
              <a:gdLst>
                <a:gd name="connsiteX0" fmla="*/ 0 w 3490175"/>
                <a:gd name="connsiteY0" fmla="*/ 0 h 476518"/>
                <a:gd name="connsiteX1" fmla="*/ 1674253 w 3490175"/>
                <a:gd name="connsiteY1" fmla="*/ 476518 h 476518"/>
                <a:gd name="connsiteX2" fmla="*/ 3490175 w 3490175"/>
                <a:gd name="connsiteY2" fmla="*/ 476518 h 476518"/>
                <a:gd name="connsiteX3" fmla="*/ 2356834 w 3490175"/>
                <a:gd name="connsiteY3" fmla="*/ 0 h 476518"/>
                <a:gd name="connsiteX4" fmla="*/ 0 w 3490175"/>
                <a:gd name="connsiteY4" fmla="*/ 0 h 476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175" h="476518">
                  <a:moveTo>
                    <a:pt x="0" y="0"/>
                  </a:moveTo>
                  <a:lnTo>
                    <a:pt x="1674253" y="476518"/>
                  </a:lnTo>
                  <a:lnTo>
                    <a:pt x="3490175" y="476518"/>
                  </a:lnTo>
                  <a:lnTo>
                    <a:pt x="2356834" y="0"/>
                  </a:lnTo>
                  <a:lnTo>
                    <a:pt x="0" y="0"/>
                  </a:lnTo>
                  <a:close/>
                </a:path>
              </a:pathLst>
            </a:custGeom>
            <a:solidFill>
              <a:schemeClr val="accent3">
                <a:lumMod val="75000"/>
                <a:alpha val="33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Inhibition effect </a:t>
            </a:r>
            <a:r>
              <a:rPr lang="en-US" sz="2700" b="1" dirty="0" smtClean="0">
                <a:ea typeface="+mj-ea"/>
                <a:cs typeface="Arial" pitchFamily="34" charset="0"/>
              </a:rPr>
              <a:t>of hSIRT3</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4" name="Rectangle 3"/>
          <p:cNvSpPr/>
          <p:nvPr/>
        </p:nvSpPr>
        <p:spPr>
          <a:xfrm>
            <a:off x="6400800" y="1905000"/>
            <a:ext cx="152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0" y="21336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543800" y="21336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86200" y="1676400"/>
            <a:ext cx="228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32" name="Picture 28"/>
          <p:cNvPicPr>
            <a:picLocks noChangeAspect="1" noChangeArrowheads="1"/>
          </p:cNvPicPr>
          <p:nvPr/>
        </p:nvPicPr>
        <p:blipFill>
          <a:blip r:embed="rId3"/>
          <a:srcRect/>
          <a:stretch>
            <a:fillRect/>
          </a:stretch>
        </p:blipFill>
        <p:spPr bwMode="auto">
          <a:xfrm>
            <a:off x="242888" y="1004888"/>
            <a:ext cx="8658225" cy="4848225"/>
          </a:xfrm>
          <a:prstGeom prst="rect">
            <a:avLst/>
          </a:prstGeom>
          <a:noFill/>
          <a:ln w="9525">
            <a:noFill/>
            <a:miter lim="800000"/>
            <a:headEnd/>
            <a:tailEnd/>
          </a:ln>
          <a:effectLst/>
        </p:spPr>
      </p:pic>
      <p:sp>
        <p:nvSpPr>
          <p:cNvPr id="38" name="Oval 37"/>
          <p:cNvSpPr/>
          <p:nvPr/>
        </p:nvSpPr>
        <p:spPr>
          <a:xfrm>
            <a:off x="3276600" y="2971800"/>
            <a:ext cx="27432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248400" y="3124200"/>
            <a:ext cx="2438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analogs inhibition effect </a:t>
            </a:r>
            <a:r>
              <a:rPr lang="en-US" sz="2700" b="1" dirty="0" smtClean="0">
                <a:ea typeface="+mj-ea"/>
                <a:cs typeface="Arial" pitchFamily="34" charset="0"/>
              </a:rPr>
              <a:t>of hSIRT3</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pic>
        <p:nvPicPr>
          <p:cNvPr id="22529" name="Picture 1"/>
          <p:cNvPicPr>
            <a:picLocks noChangeAspect="1" noChangeArrowheads="1"/>
          </p:cNvPicPr>
          <p:nvPr/>
        </p:nvPicPr>
        <p:blipFill>
          <a:blip r:embed="rId2"/>
          <a:srcRect/>
          <a:stretch>
            <a:fillRect/>
          </a:stretch>
        </p:blipFill>
        <p:spPr bwMode="auto">
          <a:xfrm>
            <a:off x="381000" y="838200"/>
            <a:ext cx="8319304" cy="1752600"/>
          </a:xfrm>
          <a:prstGeom prst="rect">
            <a:avLst/>
          </a:prstGeom>
          <a:noFill/>
          <a:ln w="9525">
            <a:noFill/>
            <a:miter lim="800000"/>
            <a:headEnd/>
            <a:tailEnd/>
          </a:ln>
          <a:effectLst/>
        </p:spPr>
      </p:pic>
      <p:sp>
        <p:nvSpPr>
          <p:cNvPr id="4" name="TextBox 3"/>
          <p:cNvSpPr txBox="1"/>
          <p:nvPr/>
        </p:nvSpPr>
        <p:spPr>
          <a:xfrm>
            <a:off x="533400" y="3200400"/>
            <a:ext cx="7924800" cy="1200329"/>
          </a:xfrm>
          <a:prstGeom prst="rect">
            <a:avLst/>
          </a:prstGeom>
          <a:noFill/>
        </p:spPr>
        <p:txBody>
          <a:bodyPr wrap="square" rtlCol="0">
            <a:spAutoFit/>
          </a:bodyPr>
          <a:lstStyle/>
          <a:p>
            <a:r>
              <a:rPr lang="en-US" dirty="0" smtClean="0">
                <a:solidFill>
                  <a:srgbClr val="FF0000"/>
                </a:solidFill>
              </a:rPr>
              <a:t>Combined with the other 6 molecules (Ex527, </a:t>
            </a:r>
            <a:r>
              <a:rPr lang="en-US" dirty="0" err="1" smtClean="0">
                <a:solidFill>
                  <a:srgbClr val="FF0000"/>
                </a:solidFill>
              </a:rPr>
              <a:t>Salermide</a:t>
            </a:r>
            <a:r>
              <a:rPr lang="en-US" dirty="0" smtClean="0">
                <a:solidFill>
                  <a:srgbClr val="FF0000"/>
                </a:solidFill>
              </a:rPr>
              <a:t>, AC93253, </a:t>
            </a:r>
            <a:r>
              <a:rPr lang="en-US" dirty="0" err="1" smtClean="0">
                <a:solidFill>
                  <a:srgbClr val="FF0000"/>
                </a:solidFill>
              </a:rPr>
              <a:t>CamBridge</a:t>
            </a:r>
            <a:r>
              <a:rPr lang="en-US" dirty="0" smtClean="0">
                <a:solidFill>
                  <a:srgbClr val="FF0000"/>
                </a:solidFill>
              </a:rPr>
              <a:t>  5281087, 4102009, 9147724), it is possible to present the correlation  MMGBSA vs. Experimental data here. We can show what we have done and what will be improved for the long term.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715962"/>
          </a:xfrm>
        </p:spPr>
        <p:txBody>
          <a:bodyPr>
            <a:normAutofit/>
          </a:bodyPr>
          <a:lstStyle/>
          <a:p>
            <a:pPr algn="l">
              <a:defRPr/>
            </a:pPr>
            <a:r>
              <a:rPr lang="en-US" sz="2700" b="1" dirty="0" smtClean="0"/>
              <a:t>Simulation Methods</a:t>
            </a:r>
            <a:endParaRPr lang="en-US" sz="2700" b="1" dirty="0"/>
          </a:p>
        </p:txBody>
      </p:sp>
      <p:sp>
        <p:nvSpPr>
          <p:cNvPr id="3" name="Content Placeholder 2"/>
          <p:cNvSpPr>
            <a:spLocks noGrp="1"/>
          </p:cNvSpPr>
          <p:nvPr>
            <p:ph idx="1"/>
          </p:nvPr>
        </p:nvSpPr>
        <p:spPr>
          <a:xfrm>
            <a:off x="457200" y="1219200"/>
            <a:ext cx="8229600" cy="4525963"/>
          </a:xfrm>
        </p:spPr>
        <p:txBody>
          <a:bodyPr>
            <a:normAutofit fontScale="77500" lnSpcReduction="20000"/>
          </a:bodyPr>
          <a:lstStyle/>
          <a:p>
            <a:pPr marL="114300" indent="0">
              <a:buFont typeface="Arial" charset="0"/>
              <a:buNone/>
              <a:defRPr/>
            </a:pPr>
            <a:r>
              <a:rPr lang="en-US" dirty="0" smtClean="0"/>
              <a:t>Objectives:</a:t>
            </a:r>
          </a:p>
          <a:p>
            <a:pPr marL="571500" indent="-457200">
              <a:buFont typeface="+mj-lt"/>
              <a:buAutoNum type="arabicPeriod"/>
              <a:defRPr/>
            </a:pPr>
            <a:r>
              <a:rPr lang="en-US" dirty="0" smtClean="0"/>
              <a:t>Elucidate competitive vs. non-competitive mechanisms</a:t>
            </a:r>
          </a:p>
          <a:p>
            <a:pPr marL="571500" indent="-457200">
              <a:buFont typeface="+mj-lt"/>
              <a:buAutoNum type="arabicPeriod"/>
              <a:defRPr/>
            </a:pPr>
            <a:r>
              <a:rPr lang="en-US" dirty="0" smtClean="0"/>
              <a:t>Design and virtually screen inhibitors</a:t>
            </a:r>
          </a:p>
          <a:p>
            <a:pPr marL="114300" indent="0">
              <a:buFont typeface="Arial" charset="0"/>
              <a:buNone/>
              <a:defRPr/>
            </a:pPr>
            <a:endParaRPr lang="en-US" sz="1200" dirty="0"/>
          </a:p>
          <a:p>
            <a:pPr marL="114300" indent="0">
              <a:buFont typeface="Arial" charset="0"/>
              <a:buNone/>
              <a:defRPr/>
            </a:pPr>
            <a:r>
              <a:rPr lang="en-US" dirty="0" smtClean="0"/>
              <a:t>How:</a:t>
            </a:r>
            <a:endParaRPr lang="en-US" sz="1200" dirty="0" smtClean="0"/>
          </a:p>
          <a:p>
            <a:pPr marL="571500" indent="-457200">
              <a:buFont typeface="+mj-lt"/>
              <a:buAutoNum type="arabicPeriod"/>
              <a:defRPr/>
            </a:pPr>
            <a:r>
              <a:rPr lang="en-US" dirty="0" smtClean="0"/>
              <a:t>Protein-ligand docking with </a:t>
            </a:r>
            <a:r>
              <a:rPr lang="en-US" dirty="0" err="1" smtClean="0"/>
              <a:t>GlideXP</a:t>
            </a:r>
            <a:r>
              <a:rPr lang="en-US" dirty="0" smtClean="0"/>
              <a:t> and Induced Fit Docking</a:t>
            </a:r>
          </a:p>
          <a:p>
            <a:pPr lvl="1">
              <a:defRPr/>
            </a:pPr>
            <a:r>
              <a:rPr lang="en-US" dirty="0" smtClean="0"/>
              <a:t>Poses and intermolecular contacts replicated for available co-crystallized structures in Sir2.  </a:t>
            </a:r>
          </a:p>
          <a:p>
            <a:pPr marL="571500" indent="-457200">
              <a:buFont typeface="+mj-lt"/>
              <a:buAutoNum type="arabicPeriod"/>
              <a:defRPr/>
            </a:pPr>
            <a:r>
              <a:rPr lang="en-US" dirty="0" smtClean="0"/>
              <a:t>MM-GBSA</a:t>
            </a:r>
          </a:p>
          <a:p>
            <a:pPr lvl="1">
              <a:defRPr/>
            </a:pPr>
            <a:r>
              <a:rPr lang="en-US" dirty="0"/>
              <a:t>M</a:t>
            </a:r>
            <a:r>
              <a:rPr lang="en-US" dirty="0" smtClean="0"/>
              <a:t>ore accurate binding affinity predictions than docking score</a:t>
            </a:r>
          </a:p>
        </p:txBody>
      </p:sp>
    </p:spTree>
    <p:extLst>
      <p:ext uri="{BB962C8B-B14F-4D97-AF65-F5344CB8AC3E}">
        <p14:creationId xmlns:p14="http://schemas.microsoft.com/office/powerpoint/2010/main" xmlns="" val="1277429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4114800" cy="639762"/>
          </a:xfrm>
        </p:spPr>
        <p:txBody>
          <a:bodyPr>
            <a:normAutofit/>
          </a:bodyPr>
          <a:lstStyle/>
          <a:p>
            <a:pPr algn="l"/>
            <a:r>
              <a:rPr lang="en-US" sz="2700" b="1" dirty="0" smtClean="0"/>
              <a:t>SIRT3 structure</a:t>
            </a:r>
            <a:endParaRPr lang="en-US" sz="2700" b="1" dirty="0"/>
          </a:p>
        </p:txBody>
      </p:sp>
      <p:pic>
        <p:nvPicPr>
          <p:cNvPr id="5" name="Picture 4"/>
          <p:cNvPicPr>
            <a:picLocks noChangeAspect="1"/>
          </p:cNvPicPr>
          <p:nvPr/>
        </p:nvPicPr>
        <p:blipFill>
          <a:blip r:embed="rId3"/>
          <a:stretch>
            <a:fillRect/>
          </a:stretch>
        </p:blipFill>
        <p:spPr>
          <a:xfrm>
            <a:off x="381000" y="838200"/>
            <a:ext cx="4851365" cy="5690670"/>
          </a:xfrm>
          <a:prstGeom prst="rect">
            <a:avLst/>
          </a:prstGeom>
        </p:spPr>
      </p:pic>
      <p:sp>
        <p:nvSpPr>
          <p:cNvPr id="7" name="Content Placeholder 2"/>
          <p:cNvSpPr>
            <a:spLocks noGrp="1"/>
          </p:cNvSpPr>
          <p:nvPr>
            <p:ph idx="1"/>
          </p:nvPr>
        </p:nvSpPr>
        <p:spPr>
          <a:xfrm>
            <a:off x="5562600" y="1524000"/>
            <a:ext cx="2888308" cy="4433627"/>
          </a:xfrm>
        </p:spPr>
        <p:txBody>
          <a:bodyPr>
            <a:normAutofit fontScale="70000" lnSpcReduction="20000"/>
          </a:bodyPr>
          <a:lstStyle/>
          <a:p>
            <a:r>
              <a:rPr lang="en-US" dirty="0" smtClean="0"/>
              <a:t>Superposition with Sir2 backbone RMSD &lt; 2.0</a:t>
            </a:r>
          </a:p>
          <a:p>
            <a:r>
              <a:rPr lang="en-US" dirty="0" smtClean="0"/>
              <a:t>Flexible Loops different</a:t>
            </a:r>
          </a:p>
          <a:p>
            <a:r>
              <a:rPr lang="en-US" dirty="0" smtClean="0"/>
              <a:t>NAD+ from Sir2 co-crystallized x-ray</a:t>
            </a:r>
          </a:p>
          <a:p>
            <a:r>
              <a:rPr lang="en-US" dirty="0" smtClean="0"/>
              <a:t>A, B, C pockets shown are in a cleft between the two protein domains</a:t>
            </a:r>
          </a:p>
          <a:p>
            <a:endParaRPr lang="en-US" dirty="0"/>
          </a:p>
        </p:txBody>
      </p:sp>
    </p:spTree>
    <p:extLst>
      <p:ext uri="{BB962C8B-B14F-4D97-AF65-F5344CB8AC3E}">
        <p14:creationId xmlns:p14="http://schemas.microsoft.com/office/powerpoint/2010/main" xmlns="" val="807672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838200" y="3505200"/>
            <a:ext cx="7696200" cy="1371600"/>
          </a:xfrm>
          <a:prstGeom prst="rect">
            <a:avLst/>
          </a:prstGeom>
        </p:spPr>
        <p:txBody>
          <a:bodyPr/>
          <a:lstStyle/>
          <a:p>
            <a:pPr marL="342900" indent="-342900">
              <a:spcBef>
                <a:spcPct val="20000"/>
              </a:spcBef>
            </a:pPr>
            <a:r>
              <a:rPr lang="en-US" sz="2000" b="1" dirty="0" smtClean="0"/>
              <a:t>We are aging </a:t>
            </a:r>
            <a:r>
              <a:rPr lang="en-US" dirty="0" smtClean="0"/>
              <a:t>—not just as individuals or communities, but as a world</a:t>
            </a:r>
          </a:p>
          <a:p>
            <a:pPr marL="1320800"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2050: 22% of population will be over 60</a:t>
            </a:r>
          </a:p>
          <a:p>
            <a:pPr marL="1320800"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2050: from 605 million to 2 billion will be over 60</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1320800"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In the U.S., someone turns 60 every seven second</a:t>
            </a:r>
          </a:p>
        </p:txBody>
      </p:sp>
      <p:sp>
        <p:nvSpPr>
          <p:cNvPr id="18" name="TextBox 17"/>
          <p:cNvSpPr txBox="1"/>
          <p:nvPr/>
        </p:nvSpPr>
        <p:spPr>
          <a:xfrm>
            <a:off x="1" y="6611779"/>
            <a:ext cx="9144000" cy="246221"/>
          </a:xfrm>
          <a:prstGeom prst="rect">
            <a:avLst/>
          </a:prstGeom>
          <a:noFill/>
        </p:spPr>
        <p:txBody>
          <a:bodyPr wrap="square" rtlCol="0">
            <a:spAutoFit/>
          </a:bodyPr>
          <a:lstStyle/>
          <a:p>
            <a:r>
              <a:rPr lang="en-US" sz="1000" dirty="0" smtClean="0"/>
              <a:t>United Nations Department of Economic and Social Affairs, Population Division. World Population Prospects. The 2010 Revision, New York, United Nations, 2011.</a:t>
            </a:r>
            <a:endParaRPr lang="en-US" sz="1000" dirty="0"/>
          </a:p>
        </p:txBody>
      </p:sp>
      <p:sp>
        <p:nvSpPr>
          <p:cNvPr id="21" name="Rectangle 20"/>
          <p:cNvSpPr/>
          <p:nvPr/>
        </p:nvSpPr>
        <p:spPr>
          <a:xfrm>
            <a:off x="152400" y="76200"/>
            <a:ext cx="6096000" cy="1200329"/>
          </a:xfrm>
          <a:prstGeom prst="rect">
            <a:avLst/>
          </a:prstGeom>
        </p:spPr>
        <p:txBody>
          <a:bodyPr wrap="square">
            <a:spAutoFit/>
          </a:bodyPr>
          <a:lstStyle/>
          <a:p>
            <a:pPr lvl="0">
              <a:defRPr/>
            </a:pPr>
            <a:r>
              <a:rPr lang="en-US" sz="2400" b="1" dirty="0" smtClean="0"/>
              <a:t>Many of the most important diseases that lead to disability and death occur late in life, indicating that aging itself is a key risk factor.</a:t>
            </a:r>
          </a:p>
        </p:txBody>
      </p:sp>
      <p:sp>
        <p:nvSpPr>
          <p:cNvPr id="22" name="Rectangle 21"/>
          <p:cNvSpPr/>
          <p:nvPr/>
        </p:nvSpPr>
        <p:spPr>
          <a:xfrm>
            <a:off x="1066800" y="5105400"/>
            <a:ext cx="6477000" cy="830997"/>
          </a:xfrm>
          <a:prstGeom prst="rect">
            <a:avLst/>
          </a:prstGeom>
        </p:spPr>
        <p:txBody>
          <a:bodyPr wrap="square">
            <a:spAutoFit/>
          </a:bodyPr>
          <a:lstStyle/>
          <a:p>
            <a:pPr algn="ctr">
              <a:defRPr/>
            </a:pPr>
            <a:r>
              <a:rPr lang="en-US" sz="2400" b="1" i="1" dirty="0" smtClean="0">
                <a:solidFill>
                  <a:schemeClr val="tx2"/>
                </a:solidFill>
              </a:rPr>
              <a:t>Is it possible to not only live longer, but healthier during our prolonged lives?</a:t>
            </a:r>
          </a:p>
        </p:txBody>
      </p:sp>
      <p:grpSp>
        <p:nvGrpSpPr>
          <p:cNvPr id="23" name="Group 22"/>
          <p:cNvGrpSpPr/>
          <p:nvPr/>
        </p:nvGrpSpPr>
        <p:grpSpPr>
          <a:xfrm>
            <a:off x="762000" y="1752600"/>
            <a:ext cx="7175682" cy="1493333"/>
            <a:chOff x="1045478" y="1981197"/>
            <a:chExt cx="7175682" cy="1493333"/>
          </a:xfrm>
        </p:grpSpPr>
        <p:pic>
          <p:nvPicPr>
            <p:cNvPr id="24"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5478" y="1981202"/>
              <a:ext cx="1340940" cy="14784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5"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216703" y="1981199"/>
              <a:ext cx="1423582" cy="14784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 name="Picture 11"/>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811086" y="1981203"/>
              <a:ext cx="1405617" cy="14784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7" name="Picture 1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640285" y="1981197"/>
              <a:ext cx="1580875" cy="14784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385332" y="1981203"/>
              <a:ext cx="1424668" cy="14933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620000" cy="754062"/>
          </a:xfrm>
        </p:spPr>
        <p:txBody>
          <a:bodyPr>
            <a:normAutofit/>
          </a:bodyPr>
          <a:lstStyle/>
          <a:p>
            <a:pPr algn="l" eaLnBrk="1" fontAlgn="auto" hangingPunct="1">
              <a:spcAft>
                <a:spcPts val="0"/>
              </a:spcAft>
              <a:defRPr/>
            </a:pPr>
            <a:r>
              <a:rPr lang="en-US" sz="2700" b="1" dirty="0" smtClean="0">
                <a:ea typeface="+mj-ea"/>
                <a:cs typeface="+mj-cs"/>
              </a:rPr>
              <a:t>Active Site:  A, B, C pockets</a:t>
            </a:r>
            <a:endParaRPr lang="en-US" sz="2700" b="1" dirty="0">
              <a:ea typeface="+mj-ea"/>
              <a:cs typeface="+mj-cs"/>
            </a:endParaRPr>
          </a:p>
        </p:txBody>
      </p:sp>
      <p:pic>
        <p:nvPicPr>
          <p:cNvPr id="26626"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68288" y="1031875"/>
            <a:ext cx="2830512" cy="396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TextBox 8"/>
          <p:cNvSpPr txBox="1">
            <a:spLocks noChangeArrowheads="1"/>
          </p:cNvSpPr>
          <p:nvPr/>
        </p:nvSpPr>
        <p:spPr bwMode="auto">
          <a:xfrm>
            <a:off x="1346200" y="5124450"/>
            <a:ext cx="1752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0"/>
              </a:spcBef>
              <a:spcAft>
                <a:spcPct val="0"/>
              </a:spcAft>
            </a:pPr>
            <a:r>
              <a:rPr lang="en-US" sz="4000">
                <a:solidFill>
                  <a:srgbClr val="2F2B20"/>
                </a:solidFill>
              </a:rPr>
              <a:t>Sir2</a:t>
            </a:r>
          </a:p>
        </p:txBody>
      </p:sp>
      <p:pic>
        <p:nvPicPr>
          <p:cNvPr id="26628" name="Picture 10"/>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113213" y="2874963"/>
            <a:ext cx="369570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ight Arrow 9"/>
          <p:cNvSpPr/>
          <p:nvPr/>
        </p:nvSpPr>
        <p:spPr>
          <a:xfrm rot="1999997">
            <a:off x="2795588" y="2881313"/>
            <a:ext cx="1657350" cy="8096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srgbClr val="FFFFFF"/>
                </a:solidFill>
                <a:latin typeface="Calibri"/>
              </a:rPr>
              <a:t>ZOOM</a:t>
            </a:r>
          </a:p>
        </p:txBody>
      </p:sp>
    </p:spTree>
    <p:extLst>
      <p:ext uri="{BB962C8B-B14F-4D97-AF65-F5344CB8AC3E}">
        <p14:creationId xmlns:p14="http://schemas.microsoft.com/office/powerpoint/2010/main" xmlns="" val="2131381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Loop Minimization</a:t>
            </a:r>
            <a:endParaRPr lang="en-US" sz="2700" b="1" dirty="0">
              <a:latin typeface="+mn-lt"/>
            </a:endParaRPr>
          </a:p>
        </p:txBody>
      </p:sp>
      <p:sp>
        <p:nvSpPr>
          <p:cNvPr id="3" name="Content Placeholder 2"/>
          <p:cNvSpPr>
            <a:spLocks noGrp="1"/>
          </p:cNvSpPr>
          <p:nvPr>
            <p:ph idx="1"/>
          </p:nvPr>
        </p:nvSpPr>
        <p:spPr>
          <a:xfrm>
            <a:off x="228600" y="990600"/>
            <a:ext cx="8229600" cy="4525963"/>
          </a:xfrm>
        </p:spPr>
        <p:txBody>
          <a:bodyPr/>
          <a:lstStyle/>
          <a:p>
            <a:r>
              <a:rPr lang="en-US" dirty="0" smtClean="0"/>
              <a:t>Slide to add.</a:t>
            </a:r>
            <a:endParaRPr lang="en-US" dirty="0"/>
          </a:p>
        </p:txBody>
      </p:sp>
    </p:spTree>
    <p:extLst>
      <p:ext uri="{BB962C8B-B14F-4D97-AF65-F5344CB8AC3E}">
        <p14:creationId xmlns:p14="http://schemas.microsoft.com/office/powerpoint/2010/main" xmlns="" val="4185783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620000" cy="533400"/>
          </a:xfrm>
        </p:spPr>
        <p:txBody>
          <a:bodyPr>
            <a:noAutofit/>
          </a:bodyPr>
          <a:lstStyle/>
          <a:p>
            <a:pPr algn="l" eaLnBrk="1" fontAlgn="auto" hangingPunct="1">
              <a:spcAft>
                <a:spcPts val="0"/>
              </a:spcAft>
              <a:defRPr/>
            </a:pPr>
            <a:r>
              <a:rPr lang="en-US" sz="2700" b="1" dirty="0" err="1" smtClean="0">
                <a:ea typeface="+mj-ea"/>
                <a:cs typeface="+mj-cs"/>
              </a:rPr>
              <a:t>Comptitive</a:t>
            </a:r>
            <a:r>
              <a:rPr lang="en-US" sz="2700" b="1" dirty="0" smtClean="0">
                <a:ea typeface="+mj-ea"/>
                <a:cs typeface="+mj-cs"/>
              </a:rPr>
              <a:t> vs. Non-competitive </a:t>
            </a:r>
            <a:br>
              <a:rPr lang="en-US" sz="2700" b="1" dirty="0" smtClean="0">
                <a:ea typeface="+mj-ea"/>
                <a:cs typeface="+mj-cs"/>
              </a:rPr>
            </a:br>
            <a:r>
              <a:rPr lang="en-US" sz="2700" b="1" dirty="0" smtClean="0">
                <a:ea typeface="+mj-ea"/>
                <a:cs typeface="+mj-cs"/>
              </a:rPr>
              <a:t>NAD+ </a:t>
            </a:r>
            <a:r>
              <a:rPr lang="en-US" sz="2700" b="1" dirty="0" smtClean="0">
                <a:ea typeface="+mj-ea"/>
                <a:cs typeface="+mj-cs"/>
              </a:rPr>
              <a:t>binding</a:t>
            </a:r>
            <a:endParaRPr lang="en-US" sz="2700" b="1" dirty="0">
              <a:ea typeface="+mj-ea"/>
              <a:cs typeface="+mj-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609000399"/>
              </p:ext>
            </p:extLst>
          </p:nvPr>
        </p:nvGraphicFramePr>
        <p:xfrm>
          <a:off x="538163" y="1143000"/>
          <a:ext cx="4179193" cy="1483360"/>
        </p:xfrm>
        <a:graphic>
          <a:graphicData uri="http://schemas.openxmlformats.org/drawingml/2006/table">
            <a:tbl>
              <a:tblPr firstRow="1" bandRow="1">
                <a:tableStyleId>{3C2FFA5D-87B4-456A-9821-1D502468CF0F}</a:tableStyleId>
              </a:tblPr>
              <a:tblGrid>
                <a:gridCol w="715400"/>
                <a:gridCol w="775230"/>
                <a:gridCol w="659770"/>
                <a:gridCol w="2028793"/>
              </a:tblGrid>
              <a:tr h="370840">
                <a:tc>
                  <a:txBody>
                    <a:bodyPr/>
                    <a:lstStyle/>
                    <a:p>
                      <a:endParaRPr lang="en-US" dirty="0"/>
                    </a:p>
                  </a:txBody>
                  <a:tcPr/>
                </a:tc>
                <a:tc gridSpan="2">
                  <a:txBody>
                    <a:bodyPr/>
                    <a:lstStyle/>
                    <a:p>
                      <a:r>
                        <a:rPr lang="en-US" dirty="0" smtClean="0"/>
                        <a:t>MM-GBSA</a:t>
                      </a:r>
                      <a:endParaRPr lang="en-US" dirty="0"/>
                    </a:p>
                  </a:txBody>
                  <a:tcPr/>
                </a:tc>
                <a:tc hMerge="1">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r>
                        <a:rPr lang="en-US" dirty="0" smtClean="0"/>
                        <a:t>AC</a:t>
                      </a:r>
                      <a:endParaRPr lang="en-US" dirty="0"/>
                    </a:p>
                  </a:txBody>
                  <a:tcPr/>
                </a:tc>
                <a:tc>
                  <a:txBody>
                    <a:bodyPr/>
                    <a:lstStyle/>
                    <a:p>
                      <a:r>
                        <a:rPr lang="en-US" dirty="0" smtClean="0"/>
                        <a:t>AB</a:t>
                      </a:r>
                      <a:endParaRPr lang="en-US" dirty="0"/>
                    </a:p>
                  </a:txBody>
                  <a:tcPr/>
                </a:tc>
                <a:tc>
                  <a:txBody>
                    <a:bodyPr/>
                    <a:lstStyle/>
                    <a:p>
                      <a:endParaRPr lang="en-US" dirty="0"/>
                    </a:p>
                  </a:txBody>
                  <a:tcPr/>
                </a:tc>
              </a:tr>
              <a:tr h="370840">
                <a:tc>
                  <a:txBody>
                    <a:bodyPr/>
                    <a:lstStyle/>
                    <a:p>
                      <a:r>
                        <a:rPr lang="en-US" b="1" dirty="0" smtClean="0"/>
                        <a:t>Sir2</a:t>
                      </a:r>
                      <a:endParaRPr lang="en-US" b="1" dirty="0"/>
                    </a:p>
                  </a:txBody>
                  <a:tcPr/>
                </a:tc>
                <a:tc>
                  <a:txBody>
                    <a:bodyPr/>
                    <a:lstStyle/>
                    <a:p>
                      <a:r>
                        <a:rPr lang="en-US" dirty="0" smtClean="0"/>
                        <a:t>-92.6</a:t>
                      </a:r>
                      <a:endParaRPr lang="en-US" dirty="0"/>
                    </a:p>
                  </a:txBody>
                  <a:tcPr/>
                </a:tc>
                <a:tc>
                  <a:txBody>
                    <a:bodyPr/>
                    <a:lstStyle/>
                    <a:p>
                      <a:r>
                        <a:rPr lang="en-US" dirty="0" smtClean="0"/>
                        <a:t>-95.2</a:t>
                      </a:r>
                      <a:endParaRPr lang="en-US" dirty="0"/>
                    </a:p>
                  </a:txBody>
                  <a:tcPr/>
                </a:tc>
                <a:tc>
                  <a:txBody>
                    <a:bodyPr/>
                    <a:lstStyle/>
                    <a:p>
                      <a:r>
                        <a:rPr lang="en-US" dirty="0" smtClean="0">
                          <a:sym typeface="Wingdings"/>
                        </a:rPr>
                        <a:t> Non-competitive</a:t>
                      </a:r>
                      <a:endParaRPr lang="en-US" dirty="0"/>
                    </a:p>
                  </a:txBody>
                  <a:tcPr/>
                </a:tc>
              </a:tr>
              <a:tr h="370840">
                <a:tc>
                  <a:txBody>
                    <a:bodyPr/>
                    <a:lstStyle/>
                    <a:p>
                      <a:r>
                        <a:rPr lang="en-US" b="1" dirty="0" smtClean="0"/>
                        <a:t>SIRT3</a:t>
                      </a:r>
                      <a:endParaRPr lang="en-US" b="1" dirty="0"/>
                    </a:p>
                  </a:txBody>
                  <a:tcPr/>
                </a:tc>
                <a:tc>
                  <a:txBody>
                    <a:bodyPr/>
                    <a:lstStyle/>
                    <a:p>
                      <a:r>
                        <a:rPr lang="en-US" dirty="0" smtClean="0"/>
                        <a:t>-107.9</a:t>
                      </a:r>
                      <a:endParaRPr lang="en-US" dirty="0"/>
                    </a:p>
                  </a:txBody>
                  <a:tcPr/>
                </a:tc>
                <a:tc>
                  <a:txBody>
                    <a:bodyPr/>
                    <a:lstStyle/>
                    <a:p>
                      <a:r>
                        <a:rPr lang="en-US" dirty="0" smtClean="0"/>
                        <a:t>-84.4</a:t>
                      </a:r>
                      <a:endParaRPr lang="en-US" dirty="0"/>
                    </a:p>
                  </a:txBody>
                  <a:tcPr/>
                </a:tc>
                <a:tc>
                  <a:txBody>
                    <a:bodyPr/>
                    <a:lstStyle/>
                    <a:p>
                      <a:r>
                        <a:rPr lang="en-US" dirty="0" smtClean="0">
                          <a:sym typeface="Wingdings"/>
                        </a:rPr>
                        <a:t> Competitive</a:t>
                      </a:r>
                      <a:endParaRPr lang="en-US" dirty="0"/>
                    </a:p>
                  </a:txBody>
                  <a:tcPr/>
                </a:tc>
              </a:tr>
            </a:tbl>
          </a:graphicData>
        </a:graphic>
      </p:graphicFrame>
      <p:sp>
        <p:nvSpPr>
          <p:cNvPr id="45060" name="TextBox 4"/>
          <p:cNvSpPr txBox="1">
            <a:spLocks noChangeArrowheads="1"/>
          </p:cNvSpPr>
          <p:nvPr/>
        </p:nvSpPr>
        <p:spPr bwMode="auto">
          <a:xfrm>
            <a:off x="307975" y="2743200"/>
            <a:ext cx="2846388" cy="3539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eaLnBrk="1" hangingPunct="1"/>
            <a:r>
              <a:rPr lang="en-US" sz="2000" dirty="0" smtClean="0"/>
              <a:t>Cautious interpretation:</a:t>
            </a:r>
          </a:p>
          <a:p>
            <a:pPr eaLnBrk="1" hangingPunct="1">
              <a:buFont typeface="Arial" charset="0"/>
              <a:buChar char="•"/>
            </a:pPr>
            <a:r>
              <a:rPr lang="en-US" sz="2000" dirty="0" smtClean="0"/>
              <a:t>Numbers </a:t>
            </a:r>
            <a:r>
              <a:rPr lang="en-US" sz="2000" dirty="0"/>
              <a:t>not absolute binding affinity</a:t>
            </a:r>
          </a:p>
          <a:p>
            <a:pPr eaLnBrk="1" hangingPunct="1">
              <a:buFont typeface="Arial" charset="0"/>
              <a:buChar char="•"/>
            </a:pPr>
            <a:endParaRPr lang="en-US" sz="800" dirty="0"/>
          </a:p>
          <a:p>
            <a:pPr eaLnBrk="1" hangingPunct="1">
              <a:buFont typeface="Arial" charset="0"/>
              <a:buChar char="•"/>
            </a:pPr>
            <a:r>
              <a:rPr lang="en-US" sz="2000" dirty="0"/>
              <a:t>Difficult to obtain absolute binding affinity with NAD+ </a:t>
            </a:r>
          </a:p>
          <a:p>
            <a:pPr eaLnBrk="1" hangingPunct="1">
              <a:buFont typeface="Arial" charset="0"/>
              <a:buChar char="•"/>
            </a:pPr>
            <a:endParaRPr lang="en-US" sz="800" dirty="0"/>
          </a:p>
          <a:p>
            <a:pPr eaLnBrk="1" hangingPunct="1">
              <a:buFont typeface="Arial" charset="0"/>
              <a:buChar char="•"/>
            </a:pPr>
            <a:r>
              <a:rPr lang="en-US" sz="2000" dirty="0"/>
              <a:t>Not a </a:t>
            </a:r>
            <a:r>
              <a:rPr lang="en-US" sz="2000" dirty="0" err="1"/>
              <a:t>cogeneric</a:t>
            </a:r>
            <a:r>
              <a:rPr lang="en-US" sz="2000" dirty="0"/>
              <a:t> series</a:t>
            </a:r>
          </a:p>
          <a:p>
            <a:pPr eaLnBrk="1" hangingPunct="1">
              <a:buFont typeface="Arial" charset="0"/>
              <a:buChar char="•"/>
            </a:pPr>
            <a:endParaRPr lang="en-US" sz="800" dirty="0"/>
          </a:p>
          <a:p>
            <a:pPr eaLnBrk="1" hangingPunct="1">
              <a:buFont typeface="Arial" charset="0"/>
              <a:buChar char="•"/>
            </a:pPr>
            <a:r>
              <a:rPr lang="en-US" sz="2000" dirty="0"/>
              <a:t>No co-crystallized structure of NAD+ in SIRT3</a:t>
            </a:r>
          </a:p>
        </p:txBody>
      </p:sp>
      <p:sp>
        <p:nvSpPr>
          <p:cNvPr id="45061" name="TextBox 7"/>
          <p:cNvSpPr txBox="1">
            <a:spLocks noChangeArrowheads="1"/>
          </p:cNvSpPr>
          <p:nvPr/>
        </p:nvSpPr>
        <p:spPr bwMode="auto">
          <a:xfrm>
            <a:off x="4880382" y="1451209"/>
            <a:ext cx="3350249"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t>Steric clashes between NAD+ in the AB induced fit docked conformation into SIRT3 partially explain the less favorable energy</a:t>
            </a:r>
            <a:endParaRPr lang="en-US" sz="1800" dirty="0"/>
          </a:p>
        </p:txBody>
      </p:sp>
      <p:pic>
        <p:nvPicPr>
          <p:cNvPr id="102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54363" y="2785542"/>
            <a:ext cx="5219701" cy="3383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082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066800" y="3429000"/>
            <a:ext cx="5722938" cy="3009590"/>
          </a:xfrm>
          <a:prstGeom prst="rect">
            <a:avLst/>
          </a:prstGeom>
          <a:noFill/>
          <a:ln w="9525">
            <a:noFill/>
            <a:round/>
            <a:headEnd/>
            <a:tailEnd/>
          </a:ln>
        </p:spPr>
      </p:pic>
      <p:sp>
        <p:nvSpPr>
          <p:cNvPr id="11267" name="TextBox 4"/>
          <p:cNvSpPr txBox="1">
            <a:spLocks noChangeArrowheads="1"/>
          </p:cNvSpPr>
          <p:nvPr/>
        </p:nvSpPr>
        <p:spPr bwMode="auto">
          <a:xfrm>
            <a:off x="48083" y="152400"/>
            <a:ext cx="2526846" cy="507831"/>
          </a:xfrm>
          <a:prstGeom prst="rect">
            <a:avLst/>
          </a:prstGeom>
          <a:noFill/>
          <a:ln w="9525">
            <a:noFill/>
            <a:miter lim="800000"/>
            <a:headEnd/>
            <a:tailEnd/>
          </a:ln>
        </p:spPr>
        <p:txBody>
          <a:bodyPr wrap="none">
            <a:spAutoFit/>
          </a:bodyPr>
          <a:lstStyle/>
          <a:p>
            <a:r>
              <a:rPr lang="en-US" sz="2700" b="1" dirty="0" smtClean="0">
                <a:latin typeface="Calibri" pitchFamily="34" charset="0"/>
              </a:rPr>
              <a:t>Future Direction</a:t>
            </a:r>
            <a:endParaRPr lang="en-US" sz="2700" b="1" dirty="0">
              <a:latin typeface="Calibri" pitchFamily="34" charset="0"/>
            </a:endParaRPr>
          </a:p>
        </p:txBody>
      </p:sp>
      <p:sp>
        <p:nvSpPr>
          <p:cNvPr id="11268" name="TextBox 7"/>
          <p:cNvSpPr txBox="1">
            <a:spLocks noChangeArrowheads="1"/>
          </p:cNvSpPr>
          <p:nvPr/>
        </p:nvSpPr>
        <p:spPr bwMode="auto">
          <a:xfrm>
            <a:off x="381000" y="914400"/>
            <a:ext cx="8458200" cy="2862322"/>
          </a:xfrm>
          <a:prstGeom prst="rect">
            <a:avLst/>
          </a:prstGeom>
          <a:noFill/>
          <a:ln w="9525">
            <a:noFill/>
            <a:miter lim="800000"/>
            <a:headEnd/>
            <a:tailEnd/>
          </a:ln>
        </p:spPr>
        <p:txBody>
          <a:bodyPr>
            <a:spAutoFit/>
          </a:bodyPr>
          <a:lstStyle/>
          <a:p>
            <a:pPr>
              <a:buFont typeface="Wingdings" pitchFamily="2" charset="2"/>
              <a:buChar char="Ø"/>
            </a:pPr>
            <a:r>
              <a:rPr lang="en-US" dirty="0">
                <a:latin typeface="Calibri" pitchFamily="34" charset="0"/>
              </a:rPr>
              <a:t> Protein expression and purification </a:t>
            </a:r>
          </a:p>
          <a:p>
            <a:pPr lvl="1">
              <a:buFont typeface="Wingdings" pitchFamily="2" charset="2"/>
              <a:buChar char="Ø"/>
            </a:pPr>
            <a:r>
              <a:rPr lang="en-US" dirty="0">
                <a:latin typeface="Calibri" pitchFamily="34" charset="0"/>
              </a:rPr>
              <a:t> Single mutation</a:t>
            </a:r>
          </a:p>
          <a:p>
            <a:pPr lvl="1">
              <a:buFont typeface="Wingdings" pitchFamily="2" charset="2"/>
              <a:buChar char="Ø"/>
            </a:pPr>
            <a:r>
              <a:rPr lang="en-US" dirty="0">
                <a:latin typeface="Calibri" pitchFamily="34" charset="0"/>
              </a:rPr>
              <a:t> Site-directed mutagenesis</a:t>
            </a:r>
          </a:p>
          <a:p>
            <a:pPr>
              <a:buFont typeface="Wingdings" pitchFamily="2" charset="2"/>
              <a:buChar char="Ø"/>
            </a:pPr>
            <a:endParaRPr lang="en-US" dirty="0">
              <a:latin typeface="Calibri" pitchFamily="34" charset="0"/>
            </a:endParaRPr>
          </a:p>
          <a:p>
            <a:pPr>
              <a:buFont typeface="Wingdings" pitchFamily="2" charset="2"/>
              <a:buChar char="Ø"/>
            </a:pPr>
            <a:r>
              <a:rPr lang="en-US" dirty="0">
                <a:latin typeface="Calibri" pitchFamily="34" charset="0"/>
              </a:rPr>
              <a:t> </a:t>
            </a:r>
            <a:r>
              <a:rPr lang="en-US" dirty="0" smtClean="0">
                <a:latin typeface="Calibri" pitchFamily="34" charset="0"/>
              </a:rPr>
              <a:t>Base-Exchange assay </a:t>
            </a:r>
            <a:endParaRPr lang="en-US" dirty="0">
              <a:latin typeface="Calibri" pitchFamily="34" charset="0"/>
            </a:endParaRPr>
          </a:p>
          <a:p>
            <a:pPr lvl="1">
              <a:buFont typeface="Wingdings" pitchFamily="2" charset="2"/>
              <a:buChar char="Ø"/>
            </a:pPr>
            <a:r>
              <a:rPr lang="en-US" dirty="0">
                <a:latin typeface="Calibri" pitchFamily="34" charset="0"/>
              </a:rPr>
              <a:t> </a:t>
            </a:r>
            <a:r>
              <a:rPr lang="en-US" dirty="0" smtClean="0">
                <a:latin typeface="Calibri" pitchFamily="34" charset="0"/>
              </a:rPr>
              <a:t>Substrate specific</a:t>
            </a:r>
            <a:endParaRPr lang="en-US" dirty="0">
              <a:latin typeface="Calibri" pitchFamily="34" charset="0"/>
            </a:endParaRPr>
          </a:p>
          <a:p>
            <a:pPr lvl="1">
              <a:buFont typeface="Wingdings" pitchFamily="2" charset="2"/>
              <a:buChar char="Ø"/>
            </a:pPr>
            <a:r>
              <a:rPr lang="en-US" dirty="0">
                <a:latin typeface="Calibri" pitchFamily="34" charset="0"/>
              </a:rPr>
              <a:t> Activators and inhibitors</a:t>
            </a:r>
          </a:p>
          <a:p>
            <a:pPr lvl="1">
              <a:buFont typeface="Wingdings" pitchFamily="2" charset="2"/>
              <a:buChar char="Ø"/>
            </a:pPr>
            <a:endParaRPr lang="en-US" dirty="0">
              <a:latin typeface="Calibri" pitchFamily="34" charset="0"/>
            </a:endParaRPr>
          </a:p>
          <a:p>
            <a:pPr>
              <a:buFont typeface="Wingdings" pitchFamily="2" charset="2"/>
              <a:buChar char="Ø"/>
            </a:pPr>
            <a:r>
              <a:rPr lang="en-US" dirty="0">
                <a:latin typeface="Calibri" pitchFamily="34" charset="0"/>
              </a:rPr>
              <a:t> Structure study for binding affinity measurement - by Isothermal Titration </a:t>
            </a:r>
            <a:r>
              <a:rPr lang="en-US" dirty="0" err="1">
                <a:latin typeface="Calibri" pitchFamily="34" charset="0"/>
              </a:rPr>
              <a:t>Calorimetry</a:t>
            </a:r>
            <a:endParaRPr lang="en-US" dirty="0">
              <a:latin typeface="Calibri" pitchFamily="34" charset="0"/>
            </a:endParaRPr>
          </a:p>
          <a:p>
            <a:pPr>
              <a:buFont typeface="Wingdings" pitchFamily="2" charset="2"/>
              <a:buChar char="Ø"/>
            </a:pPr>
            <a:r>
              <a:rPr lang="en-US" dirty="0" smtClean="0">
                <a:latin typeface="Calibri" pitchFamily="34" charset="0"/>
              </a:rPr>
              <a:t> Simu</a:t>
            </a:r>
            <a:r>
              <a:rPr lang="en-US" dirty="0" smtClean="0">
                <a:latin typeface="Calibri" pitchFamily="34" charset="0"/>
              </a:rPr>
              <a:t>lation</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a:spLocks noGrp="1"/>
          </p:cNvSpPr>
          <p:nvPr>
            <p:ph type="title"/>
          </p:nvPr>
        </p:nvSpPr>
        <p:spPr>
          <a:xfrm>
            <a:off x="152400" y="0"/>
            <a:ext cx="8229600" cy="715962"/>
          </a:xfrm>
        </p:spPr>
        <p:txBody>
          <a:bodyPr>
            <a:normAutofit/>
          </a:bodyPr>
          <a:lstStyle/>
          <a:p>
            <a:pPr algn="l">
              <a:defRPr/>
            </a:pPr>
            <a:r>
              <a:rPr lang="en-US" sz="2700" b="1" dirty="0" smtClean="0"/>
              <a:t>Acknowledgement</a:t>
            </a:r>
            <a:endParaRPr lang="en-US" sz="27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04800" y="1066800"/>
            <a:ext cx="8534400" cy="4337154"/>
          </a:xfrm>
          <a:prstGeom prst="rect">
            <a:avLst/>
          </a:prstGeom>
          <a:noFill/>
          <a:ln w="9525">
            <a:solidFill>
              <a:schemeClr val="accent1"/>
            </a:solidFill>
            <a:miter lim="800000"/>
            <a:headEnd/>
            <a:tailEnd/>
          </a:ln>
          <a:effectLst/>
        </p:spPr>
      </p:pic>
      <p:sp>
        <p:nvSpPr>
          <p:cNvPr id="3" name="Rectangle 2"/>
          <p:cNvSpPr/>
          <p:nvPr/>
        </p:nvSpPr>
        <p:spPr>
          <a:xfrm>
            <a:off x="0" y="0"/>
            <a:ext cx="5791200" cy="923330"/>
          </a:xfrm>
          <a:prstGeom prst="rect">
            <a:avLst/>
          </a:prstGeom>
        </p:spPr>
        <p:txBody>
          <a:bodyPr wrap="square">
            <a:spAutoFit/>
          </a:bodyPr>
          <a:lstStyle/>
          <a:p>
            <a:r>
              <a:rPr lang="en-US" sz="2700" b="1" dirty="0" smtClean="0"/>
              <a:t>Mechanism of activation of hSIRT3 </a:t>
            </a:r>
            <a:r>
              <a:rPr lang="en-US" sz="2700" b="1" dirty="0" err="1" smtClean="0"/>
              <a:t>deacetylation</a:t>
            </a:r>
            <a:r>
              <a:rPr lang="en-US" sz="2700" b="1" dirty="0" smtClean="0"/>
              <a:t> by </a:t>
            </a:r>
            <a:r>
              <a:rPr lang="en-US" sz="2700" b="1" dirty="0" err="1" smtClean="0"/>
              <a:t>isoNAM</a:t>
            </a:r>
            <a:endParaRPr lang="en-US" sz="27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nvGraphicFramePr>
        <p:xfrm>
          <a:off x="4425950" y="750888"/>
          <a:ext cx="3748088" cy="2754312"/>
        </p:xfrm>
        <a:graphic>
          <a:graphicData uri="http://schemas.openxmlformats.org/presentationml/2006/ole">
            <p:oleObj spid="_x0000_s57346" name="Bitmap Image" r:id="rId4" imgW="4458322" imgH="3277057" progId="PBrush">
              <p:embed/>
            </p:oleObj>
          </a:graphicData>
        </a:graphic>
      </p:graphicFrame>
      <p:graphicFrame>
        <p:nvGraphicFramePr>
          <p:cNvPr id="1027" name="Object 3"/>
          <p:cNvGraphicFramePr>
            <a:graphicFrameLocks noChangeAspect="1"/>
          </p:cNvGraphicFramePr>
          <p:nvPr/>
        </p:nvGraphicFramePr>
        <p:xfrm>
          <a:off x="4419600" y="3581400"/>
          <a:ext cx="3760788" cy="2743200"/>
        </p:xfrm>
        <a:graphic>
          <a:graphicData uri="http://schemas.openxmlformats.org/presentationml/2006/ole">
            <p:oleObj spid="_x0000_s57347" name="Bitmap Image" r:id="rId5" imgW="4476190" imgH="3277057" progId="PBrush">
              <p:embed/>
            </p:oleObj>
          </a:graphicData>
        </a:graphic>
      </p:graphicFrame>
      <p:pic>
        <p:nvPicPr>
          <p:cNvPr id="1028" name="Picture 2"/>
          <p:cNvPicPr>
            <a:picLocks noChangeAspect="1" noChangeArrowheads="1"/>
          </p:cNvPicPr>
          <p:nvPr/>
        </p:nvPicPr>
        <p:blipFill>
          <a:blip r:embed="rId6"/>
          <a:srcRect/>
          <a:stretch>
            <a:fillRect/>
          </a:stretch>
        </p:blipFill>
        <p:spPr bwMode="auto">
          <a:xfrm>
            <a:off x="1401763" y="685800"/>
            <a:ext cx="2916237" cy="2819400"/>
          </a:xfrm>
          <a:prstGeom prst="rect">
            <a:avLst/>
          </a:prstGeom>
          <a:noFill/>
          <a:ln w="9525">
            <a:noFill/>
            <a:miter lim="800000"/>
            <a:headEnd/>
            <a:tailEnd/>
          </a:ln>
        </p:spPr>
      </p:pic>
      <p:pic>
        <p:nvPicPr>
          <p:cNvPr id="1029" name="Picture 3"/>
          <p:cNvPicPr>
            <a:picLocks noChangeAspect="1" noChangeArrowheads="1"/>
          </p:cNvPicPr>
          <p:nvPr/>
        </p:nvPicPr>
        <p:blipFill>
          <a:blip r:embed="rId7"/>
          <a:srcRect/>
          <a:stretch>
            <a:fillRect/>
          </a:stretch>
        </p:blipFill>
        <p:spPr bwMode="auto">
          <a:xfrm>
            <a:off x="1277938" y="3581400"/>
            <a:ext cx="3040062" cy="2743200"/>
          </a:xfrm>
          <a:prstGeom prst="rect">
            <a:avLst/>
          </a:prstGeom>
          <a:noFill/>
          <a:ln w="9525">
            <a:noFill/>
            <a:miter lim="800000"/>
            <a:headEnd/>
            <a:tailEnd/>
          </a:ln>
        </p:spPr>
      </p:pic>
      <p:sp>
        <p:nvSpPr>
          <p:cNvPr id="1030" name="Rectangle 13"/>
          <p:cNvSpPr>
            <a:spLocks noChangeArrowheads="1"/>
          </p:cNvSpPr>
          <p:nvPr/>
        </p:nvSpPr>
        <p:spPr bwMode="auto">
          <a:xfrm>
            <a:off x="0" y="6519863"/>
            <a:ext cx="8534400" cy="338137"/>
          </a:xfrm>
          <a:prstGeom prst="rect">
            <a:avLst/>
          </a:prstGeom>
          <a:noFill/>
          <a:ln w="9525">
            <a:noFill/>
            <a:miter lim="800000"/>
            <a:headEnd/>
            <a:tailEnd/>
          </a:ln>
        </p:spPr>
        <p:txBody>
          <a:bodyPr>
            <a:spAutoFit/>
          </a:bodyPr>
          <a:lstStyle/>
          <a:p>
            <a:r>
              <a:rPr lang="en-US" sz="800">
                <a:latin typeface="Calibri" pitchFamily="34" charset="0"/>
              </a:rPr>
              <a:t>Avalos JL, Bever KM, Wolberger C (2005) Molecular Cell, 17,  859-868.</a:t>
            </a:r>
          </a:p>
          <a:p>
            <a:r>
              <a:rPr lang="en-US" sz="800">
                <a:latin typeface="Calibri" pitchFamily="34" charset="0"/>
              </a:rPr>
              <a:t>Denu, J.M. (2003). Trends Biochem. Sci. </a:t>
            </a:r>
            <a:r>
              <a:rPr lang="en-US" sz="800" i="1">
                <a:latin typeface="Calibri" pitchFamily="34" charset="0"/>
              </a:rPr>
              <a:t>28, 41–48.</a:t>
            </a:r>
          </a:p>
        </p:txBody>
      </p:sp>
      <p:sp>
        <p:nvSpPr>
          <p:cNvPr id="1031" name="Rectangle 7"/>
          <p:cNvSpPr>
            <a:spLocks noChangeArrowheads="1"/>
          </p:cNvSpPr>
          <p:nvPr/>
        </p:nvSpPr>
        <p:spPr bwMode="auto">
          <a:xfrm>
            <a:off x="0" y="25569"/>
            <a:ext cx="7086600" cy="461665"/>
          </a:xfrm>
          <a:prstGeom prst="rect">
            <a:avLst/>
          </a:prstGeom>
          <a:noFill/>
          <a:ln w="9525">
            <a:noFill/>
            <a:miter lim="800000"/>
            <a:headEnd/>
            <a:tailEnd/>
          </a:ln>
        </p:spPr>
        <p:txBody>
          <a:bodyPr wrap="square">
            <a:spAutoFit/>
          </a:bodyPr>
          <a:lstStyle/>
          <a:p>
            <a:r>
              <a:rPr lang="en-US" sz="2400" b="1" dirty="0">
                <a:latin typeface="Calibri" pitchFamily="34" charset="0"/>
              </a:rPr>
              <a:t>NAD</a:t>
            </a:r>
            <a:r>
              <a:rPr lang="en-US" sz="2400" b="1" baseline="30000" dirty="0">
                <a:latin typeface="Calibri" pitchFamily="34" charset="0"/>
              </a:rPr>
              <a:t>+</a:t>
            </a:r>
            <a:r>
              <a:rPr lang="en-US" sz="2400" b="1" dirty="0">
                <a:latin typeface="Calibri" pitchFamily="34" charset="0"/>
              </a:rPr>
              <a:t> nonproductive/productive  conformations</a:t>
            </a:r>
            <a:endParaRPr lang="en-US"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srcRect/>
          <a:stretch>
            <a:fillRect/>
          </a:stretch>
        </p:blipFill>
        <p:spPr bwMode="auto">
          <a:xfrm>
            <a:off x="651417" y="762000"/>
            <a:ext cx="7501983" cy="5943600"/>
          </a:xfrm>
          <a:prstGeom prst="rect">
            <a:avLst/>
          </a:prstGeom>
          <a:noFill/>
          <a:ln w="9525">
            <a:noFill/>
            <a:miter lim="800000"/>
            <a:headEnd/>
            <a:tailEnd/>
          </a:ln>
        </p:spPr>
      </p:pic>
      <p:sp>
        <p:nvSpPr>
          <p:cNvPr id="21507" name="Rectangle 2"/>
          <p:cNvSpPr>
            <a:spLocks noChangeArrowheads="1"/>
          </p:cNvSpPr>
          <p:nvPr/>
        </p:nvSpPr>
        <p:spPr bwMode="auto">
          <a:xfrm>
            <a:off x="0" y="6457950"/>
            <a:ext cx="8839200" cy="400050"/>
          </a:xfrm>
          <a:prstGeom prst="rect">
            <a:avLst/>
          </a:prstGeom>
          <a:noFill/>
          <a:ln w="9525">
            <a:noFill/>
            <a:miter lim="800000"/>
            <a:headEnd/>
            <a:tailEnd/>
          </a:ln>
        </p:spPr>
        <p:txBody>
          <a:bodyPr>
            <a:spAutoFit/>
          </a:bodyPr>
          <a:lstStyle/>
          <a:p>
            <a:r>
              <a:rPr lang="en-US" sz="1000" dirty="0">
                <a:latin typeface="Calibri" pitchFamily="34" charset="0"/>
              </a:rPr>
              <a:t>Jackson, M.D et al J. Biol. Chem. (2003) </a:t>
            </a:r>
            <a:r>
              <a:rPr lang="en-US" sz="1000" i="1" dirty="0">
                <a:latin typeface="Calibri" pitchFamily="34" charset="0"/>
              </a:rPr>
              <a:t>278, </a:t>
            </a:r>
            <a:r>
              <a:rPr lang="en-US" sz="1000" dirty="0">
                <a:latin typeface="Calibri" pitchFamily="34" charset="0"/>
              </a:rPr>
              <a:t>50985–50998.</a:t>
            </a:r>
          </a:p>
          <a:p>
            <a:r>
              <a:rPr lang="en-US" sz="1000" dirty="0" err="1">
                <a:latin typeface="Calibri" pitchFamily="34" charset="0"/>
              </a:rPr>
              <a:t>Sauve</a:t>
            </a:r>
            <a:r>
              <a:rPr lang="en-US" sz="1000" dirty="0">
                <a:latin typeface="Calibri" pitchFamily="34" charset="0"/>
              </a:rPr>
              <a:t>, A.A., and Schramm, V.L. </a:t>
            </a:r>
            <a:r>
              <a:rPr lang="en-US" sz="1000" dirty="0" err="1">
                <a:latin typeface="Calibri" pitchFamily="34" charset="0"/>
              </a:rPr>
              <a:t>Curr</a:t>
            </a:r>
            <a:r>
              <a:rPr lang="en-US" sz="1000" dirty="0">
                <a:latin typeface="Calibri" pitchFamily="34" charset="0"/>
              </a:rPr>
              <a:t>. Med. Chem. (2004)</a:t>
            </a:r>
            <a:r>
              <a:rPr lang="en-US" sz="1000" i="1" dirty="0">
                <a:latin typeface="Calibri" pitchFamily="34" charset="0"/>
              </a:rPr>
              <a:t>11, 807–826.</a:t>
            </a:r>
            <a:endParaRPr lang="en-US" sz="1000" dirty="0">
              <a:latin typeface="Calibri" pitchFamily="34" charset="0"/>
            </a:endParaRPr>
          </a:p>
        </p:txBody>
      </p:sp>
      <p:sp>
        <p:nvSpPr>
          <p:cNvPr id="21508" name="Rectangle 3"/>
          <p:cNvSpPr>
            <a:spLocks noChangeArrowheads="1"/>
          </p:cNvSpPr>
          <p:nvPr/>
        </p:nvSpPr>
        <p:spPr bwMode="auto">
          <a:xfrm>
            <a:off x="0" y="25400"/>
            <a:ext cx="9144000" cy="508000"/>
          </a:xfrm>
          <a:prstGeom prst="rect">
            <a:avLst/>
          </a:prstGeom>
          <a:noFill/>
          <a:ln w="9525">
            <a:noFill/>
            <a:miter lim="800000"/>
            <a:headEnd/>
            <a:tailEnd/>
          </a:ln>
        </p:spPr>
        <p:txBody>
          <a:bodyPr>
            <a:spAutoFit/>
          </a:bodyPr>
          <a:lstStyle/>
          <a:p>
            <a:r>
              <a:rPr lang="en-US" sz="2700" b="1" dirty="0">
                <a:latin typeface="Calibri" pitchFamily="34" charset="0"/>
              </a:rPr>
              <a:t>Within the C Pocket</a:t>
            </a:r>
            <a:endParaRPr lang="en-US" sz="27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5867400" cy="457200"/>
          </a:xfrm>
          <a:prstGeom prst="rect">
            <a:avLst/>
          </a:prstGeom>
        </p:spPr>
        <p:txBody>
          <a:bodyPr>
            <a:noAutofit/>
          </a:bodyPr>
          <a:lstStyle/>
          <a:p>
            <a:pPr fontAlgn="auto">
              <a:spcBef>
                <a:spcPts val="0"/>
              </a:spcBef>
              <a:spcAft>
                <a:spcPts val="0"/>
              </a:spcAft>
              <a:defRPr/>
            </a:pPr>
            <a:r>
              <a:rPr lang="en-US" sz="2700" b="1" dirty="0">
                <a:latin typeface="+mj-lt"/>
                <a:ea typeface="+mj-ea"/>
                <a:cs typeface="+mj-cs"/>
              </a:rPr>
              <a:t>Physiological concentration of </a:t>
            </a:r>
            <a:r>
              <a:rPr lang="en-US" sz="2700" b="1" dirty="0" err="1">
                <a:latin typeface="+mj-lt"/>
                <a:ea typeface="+mj-ea"/>
                <a:cs typeface="+mj-cs"/>
              </a:rPr>
              <a:t>nicotinamide</a:t>
            </a:r>
            <a:r>
              <a:rPr lang="en-US" sz="2700" b="1" dirty="0">
                <a:latin typeface="+mj-lt"/>
                <a:ea typeface="+mj-ea"/>
                <a:cs typeface="+mj-cs"/>
              </a:rPr>
              <a:t> in Mammalian tissues</a:t>
            </a:r>
          </a:p>
        </p:txBody>
      </p:sp>
      <p:graphicFrame>
        <p:nvGraphicFramePr>
          <p:cNvPr id="7" name="Table 6"/>
          <p:cNvGraphicFramePr>
            <a:graphicFrameLocks noGrp="1"/>
          </p:cNvGraphicFramePr>
          <p:nvPr/>
        </p:nvGraphicFramePr>
        <p:xfrm>
          <a:off x="304800" y="1783080"/>
          <a:ext cx="8534400" cy="2484120"/>
        </p:xfrm>
        <a:graphic>
          <a:graphicData uri="http://schemas.openxmlformats.org/drawingml/2006/table">
            <a:tbl>
              <a:tblPr firstRow="1" bandRow="1">
                <a:tableStyleId>{5C22544A-7EE6-4342-B048-85BDC9FD1C3A}</a:tableStyleId>
              </a:tblPr>
              <a:tblGrid>
                <a:gridCol w="894080"/>
                <a:gridCol w="1137920"/>
                <a:gridCol w="1300480"/>
                <a:gridCol w="1544320"/>
                <a:gridCol w="3657600"/>
              </a:tblGrid>
              <a:tr h="370840">
                <a:tc>
                  <a:txBody>
                    <a:bodyPr/>
                    <a:lstStyle/>
                    <a:p>
                      <a:pPr algn="ctr"/>
                      <a:r>
                        <a:rPr lang="en-US" sz="1200" dirty="0" smtClean="0">
                          <a:solidFill>
                            <a:schemeClr val="tx1"/>
                          </a:solidFill>
                          <a:latin typeface="+mn-lt"/>
                        </a:rPr>
                        <a:t>Animal</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tissue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a:t>
                      </a:r>
                      <a:r>
                        <a:rPr lang="en-US" sz="1200" dirty="0" err="1" smtClean="0">
                          <a:solidFill>
                            <a:schemeClr val="tx1"/>
                          </a:solidFill>
                          <a:latin typeface="+mn-lt"/>
                        </a:rPr>
                        <a:t>nicotinamide</a:t>
                      </a:r>
                      <a:r>
                        <a:rPr lang="en-US" sz="1200" dirty="0" smtClean="0">
                          <a:solidFill>
                            <a:schemeClr val="tx1"/>
                          </a:solidFill>
                          <a:latin typeface="+mn-lt"/>
                        </a:rPr>
                        <a:t>]</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Reference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Note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70840">
                <a:tc>
                  <a:txBody>
                    <a:bodyPr/>
                    <a:lstStyle/>
                    <a:p>
                      <a:pPr algn="ctr"/>
                      <a:r>
                        <a:rPr lang="en-US" sz="1200" dirty="0" smtClean="0">
                          <a:solidFill>
                            <a:schemeClr val="tx1"/>
                          </a:solidFill>
                          <a:latin typeface="+mn-lt"/>
                        </a:rPr>
                        <a:t>Sheep</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Cerebrospinal fluid</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54.2 </a:t>
                      </a:r>
                      <a:r>
                        <a:rPr lang="en-US" sz="1200" dirty="0" err="1" smtClean="0">
                          <a:solidFill>
                            <a:schemeClr val="tx1"/>
                          </a:solidFill>
                          <a:latin typeface="+mn-lt"/>
                        </a:rPr>
                        <a:t>uM</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Anal. </a:t>
                      </a:r>
                      <a:r>
                        <a:rPr lang="en-US" sz="1200" dirty="0" err="1" smtClean="0"/>
                        <a:t>Biochem</a:t>
                      </a:r>
                      <a:r>
                        <a:rPr lang="en-US" sz="1200" dirty="0" smtClean="0"/>
                        <a:t> (2002) 301: 21-26.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entire surface of central nervous system is bathed by a clear, colorless fluid called cerebrospinal fluid (CSF). The CSF is contained within a system of fluid-filled cavities called ventricles. The ventricles are shown in blue on the following </a:t>
                      </a:r>
                      <a:r>
                        <a:rPr lang="en-US" sz="1200" dirty="0" err="1" smtClean="0"/>
                        <a:t>midsagittal</a:t>
                      </a:r>
                      <a:r>
                        <a:rPr lang="en-US" sz="1200" dirty="0" smtClean="0"/>
                        <a:t> section of the brain. </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r>
              <a:tr h="370840">
                <a:tc rowSpan="3">
                  <a:txBody>
                    <a:bodyPr/>
                    <a:lstStyle/>
                    <a:p>
                      <a:pPr algn="ctr"/>
                      <a:r>
                        <a:rPr lang="en-US" sz="1200" dirty="0" smtClean="0">
                          <a:solidFill>
                            <a:schemeClr val="tx1"/>
                          </a:solidFill>
                          <a:latin typeface="+mn-lt"/>
                        </a:rPr>
                        <a:t>Rat</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Liver</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26.2 </a:t>
                      </a:r>
                      <a:r>
                        <a:rPr lang="en-US" sz="1200" dirty="0" err="1" smtClean="0">
                          <a:solidFill>
                            <a:schemeClr val="tx1"/>
                          </a:solidFill>
                          <a:latin typeface="+mn-lt"/>
                        </a:rPr>
                        <a:t>uM</a:t>
                      </a:r>
                      <a:endParaRPr lang="en-US" sz="1200" dirty="0" smtClean="0">
                        <a:solidFill>
                          <a:schemeClr val="tx1"/>
                        </a:solidFill>
                        <a:latin typeface="+mn-lt"/>
                      </a:endParaRPr>
                    </a:p>
                    <a:p>
                      <a:pPr algn="ctr"/>
                      <a:r>
                        <a:rPr lang="en-US" sz="1200" dirty="0" smtClean="0">
                          <a:solidFill>
                            <a:schemeClr val="tx1"/>
                          </a:solidFill>
                          <a:latin typeface="+mn-lt"/>
                        </a:rPr>
                        <a:t>1.6umol/kg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J Bio </a:t>
                      </a:r>
                      <a:r>
                        <a:rPr lang="en-US" sz="1200" dirty="0" err="1" smtClean="0">
                          <a:solidFill>
                            <a:schemeClr val="tx1"/>
                          </a:solidFill>
                          <a:latin typeface="+mn-lt"/>
                        </a:rPr>
                        <a:t>Chem</a:t>
                      </a:r>
                      <a:r>
                        <a:rPr lang="en-US" sz="1200" dirty="0" smtClean="0">
                          <a:solidFill>
                            <a:schemeClr val="tx1"/>
                          </a:solidFill>
                          <a:latin typeface="+mn-lt"/>
                        </a:rPr>
                        <a:t> (1968) 243: 4980-4986.</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70840">
                <a:tc vMerge="1">
                  <a:txBody>
                    <a:bodyPr/>
                    <a:lstStyle/>
                    <a:p>
                      <a:pPr algn="ct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Kidney</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1.0 </a:t>
                      </a:r>
                      <a:r>
                        <a:rPr lang="en-US" sz="1200" dirty="0" err="1" smtClean="0">
                          <a:solidFill>
                            <a:schemeClr val="tx1"/>
                          </a:solidFill>
                          <a:latin typeface="+mn-lt"/>
                        </a:rPr>
                        <a:t>umol</a:t>
                      </a:r>
                      <a:r>
                        <a:rPr lang="en-US" sz="1200" dirty="0" smtClean="0">
                          <a:solidFill>
                            <a:schemeClr val="tx1"/>
                          </a:solidFill>
                          <a:latin typeface="+mn-lt"/>
                        </a:rPr>
                        <a:t>/kg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rowSpan="2">
                  <a:txBody>
                    <a:bodyPr/>
                    <a:lstStyle/>
                    <a:p>
                      <a:pPr algn="ctr"/>
                      <a:r>
                        <a:rPr lang="en-US" sz="1200" dirty="0" smtClean="0">
                          <a:solidFill>
                            <a:schemeClr val="tx1"/>
                          </a:solidFill>
                          <a:latin typeface="+mn-lt"/>
                        </a:rPr>
                        <a:t>Science (2004) 305:1010-1013.</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US"/>
                    </a:p>
                  </a:txBody>
                  <a:tcPr/>
                </a:tc>
              </a:tr>
              <a:tr h="370840">
                <a:tc vMerge="1">
                  <a:txBody>
                    <a:bodyPr/>
                    <a:lstStyle/>
                    <a:p>
                      <a:pPr algn="ct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Brain</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0.4 </a:t>
                      </a:r>
                      <a:r>
                        <a:rPr lang="en-US" sz="1200" dirty="0" err="1" smtClean="0">
                          <a:solidFill>
                            <a:schemeClr val="tx1"/>
                          </a:solidFill>
                          <a:latin typeface="+mn-lt"/>
                        </a:rPr>
                        <a:t>umol</a:t>
                      </a:r>
                      <a:r>
                        <a:rPr lang="en-US" sz="1200" dirty="0" smtClean="0">
                          <a:solidFill>
                            <a:schemeClr val="tx1"/>
                          </a:solidFill>
                          <a:latin typeface="+mn-lt"/>
                        </a:rPr>
                        <a:t>/kg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US"/>
                    </a:p>
                  </a:txBody>
                  <a:tcPr/>
                </a:tc>
              </a:tr>
              <a:tr h="370840">
                <a:tc>
                  <a:txBody>
                    <a:bodyPr/>
                    <a:lstStyle/>
                    <a:p>
                      <a:pPr algn="ctr"/>
                      <a:r>
                        <a:rPr lang="en-US" sz="1200" dirty="0" smtClean="0">
                          <a:solidFill>
                            <a:schemeClr val="tx1"/>
                          </a:solidFill>
                          <a:latin typeface="+mn-lt"/>
                        </a:rPr>
                        <a:t>Mouse </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Liver</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10 </a:t>
                      </a:r>
                      <a:r>
                        <a:rPr lang="en-US" sz="1200" dirty="0" err="1" smtClean="0">
                          <a:solidFill>
                            <a:schemeClr val="tx1"/>
                          </a:solidFill>
                          <a:latin typeface="+mn-lt"/>
                        </a:rPr>
                        <a:t>uM</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Am  J </a:t>
                      </a:r>
                      <a:r>
                        <a:rPr lang="en-US" sz="1200" dirty="0" err="1" smtClean="0">
                          <a:solidFill>
                            <a:schemeClr val="tx1"/>
                          </a:solidFill>
                          <a:latin typeface="+mn-lt"/>
                        </a:rPr>
                        <a:t>Clin</a:t>
                      </a:r>
                      <a:r>
                        <a:rPr lang="en-US" sz="1200" dirty="0" smtClean="0">
                          <a:solidFill>
                            <a:schemeClr val="tx1"/>
                          </a:solidFill>
                          <a:latin typeface="+mn-lt"/>
                        </a:rPr>
                        <a:t> </a:t>
                      </a:r>
                      <a:r>
                        <a:rPr lang="en-US" sz="1200" dirty="0" err="1" smtClean="0">
                          <a:solidFill>
                            <a:schemeClr val="tx1"/>
                          </a:solidFill>
                          <a:latin typeface="+mn-lt"/>
                        </a:rPr>
                        <a:t>Nutr</a:t>
                      </a:r>
                      <a:r>
                        <a:rPr lang="en-US" sz="1200" dirty="0" smtClean="0">
                          <a:solidFill>
                            <a:schemeClr val="tx1"/>
                          </a:solidFill>
                          <a:latin typeface="+mn-lt"/>
                        </a:rPr>
                        <a:t> (1971) 24: 800-804.</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r>
            </a:tbl>
          </a:graphicData>
        </a:graphic>
      </p:graphicFrame>
      <p:pic>
        <p:nvPicPr>
          <p:cNvPr id="2088" name="Picture 2"/>
          <p:cNvPicPr>
            <a:picLocks noChangeAspect="1" noChangeArrowheads="1"/>
          </p:cNvPicPr>
          <p:nvPr/>
        </p:nvPicPr>
        <p:blipFill>
          <a:blip r:embed="rId2"/>
          <a:srcRect/>
          <a:stretch>
            <a:fillRect/>
          </a:stretch>
        </p:blipFill>
        <p:spPr bwMode="auto">
          <a:xfrm>
            <a:off x="5715000" y="2209800"/>
            <a:ext cx="1579563" cy="10668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28600" y="781050"/>
            <a:ext cx="8686800" cy="5848350"/>
            <a:chOff x="457200" y="381000"/>
            <a:chExt cx="8686800" cy="5848350"/>
          </a:xfrm>
        </p:grpSpPr>
        <p:pic>
          <p:nvPicPr>
            <p:cNvPr id="6152" name="Picture 4"/>
            <p:cNvPicPr>
              <a:picLocks noChangeAspect="1" noChangeArrowheads="1"/>
            </p:cNvPicPr>
            <p:nvPr/>
          </p:nvPicPr>
          <p:blipFill>
            <a:blip r:embed="rId3"/>
            <a:srcRect/>
            <a:stretch>
              <a:fillRect/>
            </a:stretch>
          </p:blipFill>
          <p:spPr bwMode="auto">
            <a:xfrm>
              <a:off x="4114800" y="3505200"/>
              <a:ext cx="2402840" cy="2724150"/>
            </a:xfrm>
            <a:prstGeom prst="rect">
              <a:avLst/>
            </a:prstGeom>
            <a:noFill/>
            <a:ln w="9525">
              <a:noFill/>
              <a:miter lim="800000"/>
              <a:headEnd/>
              <a:tailEnd/>
            </a:ln>
          </p:spPr>
        </p:pic>
        <p:pic>
          <p:nvPicPr>
            <p:cNvPr id="6153" name="Picture 2"/>
            <p:cNvPicPr>
              <a:picLocks noChangeAspect="1" noChangeArrowheads="1"/>
            </p:cNvPicPr>
            <p:nvPr/>
          </p:nvPicPr>
          <p:blipFill>
            <a:blip r:embed="rId4"/>
            <a:srcRect/>
            <a:stretch>
              <a:fillRect/>
            </a:stretch>
          </p:blipFill>
          <p:spPr bwMode="auto">
            <a:xfrm>
              <a:off x="457200" y="381000"/>
              <a:ext cx="1868844" cy="2895600"/>
            </a:xfrm>
            <a:prstGeom prst="rect">
              <a:avLst/>
            </a:prstGeom>
            <a:noFill/>
            <a:ln w="9525">
              <a:noFill/>
              <a:miter lim="800000"/>
              <a:headEnd/>
              <a:tailEnd/>
            </a:ln>
          </p:spPr>
        </p:pic>
        <p:pic>
          <p:nvPicPr>
            <p:cNvPr id="6154" name="Picture 3"/>
            <p:cNvPicPr>
              <a:picLocks noChangeAspect="1" noChangeArrowheads="1"/>
            </p:cNvPicPr>
            <p:nvPr/>
          </p:nvPicPr>
          <p:blipFill>
            <a:blip r:embed="rId5"/>
            <a:srcRect/>
            <a:stretch>
              <a:fillRect/>
            </a:stretch>
          </p:blipFill>
          <p:spPr bwMode="auto">
            <a:xfrm>
              <a:off x="2438400" y="1981200"/>
              <a:ext cx="1912734" cy="2624137"/>
            </a:xfrm>
            <a:prstGeom prst="rect">
              <a:avLst/>
            </a:prstGeom>
            <a:noFill/>
            <a:ln w="9525">
              <a:noFill/>
              <a:miter lim="800000"/>
              <a:headEnd/>
              <a:tailEnd/>
            </a:ln>
          </p:spPr>
        </p:pic>
        <p:sp>
          <p:nvSpPr>
            <p:cNvPr id="6155" name="TextBox 4"/>
            <p:cNvSpPr txBox="1">
              <a:spLocks noChangeArrowheads="1"/>
            </p:cNvSpPr>
            <p:nvPr/>
          </p:nvSpPr>
          <p:spPr bwMode="auto">
            <a:xfrm>
              <a:off x="2209801" y="1143000"/>
              <a:ext cx="5105400" cy="523220"/>
            </a:xfrm>
            <a:prstGeom prst="rect">
              <a:avLst/>
            </a:prstGeom>
            <a:noFill/>
            <a:ln w="9525">
              <a:noFill/>
              <a:miter lim="800000"/>
              <a:headEnd/>
              <a:tailEnd/>
            </a:ln>
          </p:spPr>
          <p:txBody>
            <a:bodyPr>
              <a:spAutoFit/>
            </a:bodyPr>
            <a:lstStyle/>
            <a:p>
              <a:r>
                <a:rPr lang="en-US" sz="1400">
                  <a:latin typeface="Calibri" pitchFamily="34" charset="0"/>
                </a:rPr>
                <a:t>Sir2Af2 bound to nicotinamide (yellow) and nonproductive NAD</a:t>
              </a:r>
              <a:r>
                <a:rPr lang="en-US" sz="1400" baseline="30000">
                  <a:latin typeface="Calibri" pitchFamily="34" charset="0"/>
                </a:rPr>
                <a:t>+</a:t>
              </a:r>
              <a:r>
                <a:rPr lang="en-US" sz="1400">
                  <a:latin typeface="Calibri" pitchFamily="34" charset="0"/>
                </a:rPr>
                <a:t> (white) with a highlighted flexible loop (orange).</a:t>
              </a:r>
            </a:p>
          </p:txBody>
        </p:sp>
        <p:sp>
          <p:nvSpPr>
            <p:cNvPr id="6156" name="TextBox 5"/>
            <p:cNvSpPr txBox="1">
              <a:spLocks noChangeArrowheads="1"/>
            </p:cNvSpPr>
            <p:nvPr/>
          </p:nvSpPr>
          <p:spPr bwMode="auto">
            <a:xfrm>
              <a:off x="4114800" y="2895600"/>
              <a:ext cx="5029200" cy="523220"/>
            </a:xfrm>
            <a:prstGeom prst="rect">
              <a:avLst/>
            </a:prstGeom>
            <a:noFill/>
            <a:ln w="9525">
              <a:noFill/>
              <a:miter lim="800000"/>
              <a:headEnd/>
              <a:tailEnd/>
            </a:ln>
          </p:spPr>
          <p:txBody>
            <a:bodyPr>
              <a:spAutoFit/>
            </a:bodyPr>
            <a:lstStyle/>
            <a:p>
              <a:r>
                <a:rPr lang="en-US" sz="1400">
                  <a:latin typeface="Calibri" pitchFamily="34" charset="0"/>
                </a:rPr>
                <a:t>Sir2Af2 bound to nicotinamide (yellow) and ADP ribose (white)  with a highlighted flexible loop (orange).</a:t>
              </a:r>
            </a:p>
          </p:txBody>
        </p:sp>
        <p:sp>
          <p:nvSpPr>
            <p:cNvPr id="6157" name="TextBox 6"/>
            <p:cNvSpPr txBox="1">
              <a:spLocks noChangeArrowheads="1"/>
            </p:cNvSpPr>
            <p:nvPr/>
          </p:nvSpPr>
          <p:spPr bwMode="auto">
            <a:xfrm>
              <a:off x="6400800" y="4267200"/>
              <a:ext cx="2743200" cy="954107"/>
            </a:xfrm>
            <a:prstGeom prst="rect">
              <a:avLst/>
            </a:prstGeom>
            <a:noFill/>
            <a:ln w="9525">
              <a:noFill/>
              <a:miter lim="800000"/>
              <a:headEnd/>
              <a:tailEnd/>
            </a:ln>
          </p:spPr>
          <p:txBody>
            <a:bodyPr>
              <a:spAutoFit/>
            </a:bodyPr>
            <a:lstStyle/>
            <a:p>
              <a:r>
                <a:rPr lang="en-US" sz="1400">
                  <a:latin typeface="Calibri" pitchFamily="34" charset="0"/>
                </a:rPr>
                <a:t>Sir2Tm bound to nicotinamide (yellow) and acetylated p53 peptide (blue), flexible loop highlighted (orange).</a:t>
              </a:r>
            </a:p>
          </p:txBody>
        </p:sp>
      </p:grpSp>
      <p:sp>
        <p:nvSpPr>
          <p:cNvPr id="6147" name="TextBox 7"/>
          <p:cNvSpPr txBox="1">
            <a:spLocks noChangeArrowheads="1"/>
          </p:cNvSpPr>
          <p:nvPr/>
        </p:nvSpPr>
        <p:spPr bwMode="auto">
          <a:xfrm>
            <a:off x="76200" y="119063"/>
            <a:ext cx="6019800" cy="584775"/>
          </a:xfrm>
          <a:prstGeom prst="rect">
            <a:avLst/>
          </a:prstGeom>
          <a:noFill/>
          <a:ln w="9525">
            <a:noFill/>
            <a:miter lim="800000"/>
            <a:headEnd/>
            <a:tailEnd/>
          </a:ln>
        </p:spPr>
        <p:txBody>
          <a:bodyPr wrap="square">
            <a:spAutoFit/>
          </a:bodyPr>
          <a:lstStyle/>
          <a:p>
            <a:r>
              <a:rPr lang="en-US" sz="1600" b="1" dirty="0">
                <a:cs typeface="Andalus" pitchFamily="18" charset="-78"/>
              </a:rPr>
              <a:t>Flexible loop is influenced by NAD+ binding, which can trigger the assembly /disassembly of the C pocket</a:t>
            </a:r>
          </a:p>
        </p:txBody>
      </p:sp>
      <p:sp>
        <p:nvSpPr>
          <p:cNvPr id="10" name="Oval 9"/>
          <p:cNvSpPr/>
          <p:nvPr/>
        </p:nvSpPr>
        <p:spPr>
          <a:xfrm>
            <a:off x="533400" y="1600200"/>
            <a:ext cx="1143000" cy="12954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2971800" y="2819400"/>
            <a:ext cx="914400" cy="9906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181600" y="4876800"/>
            <a:ext cx="685800" cy="7620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1" name="Rectangle 3"/>
          <p:cNvSpPr>
            <a:spLocks noChangeArrowheads="1"/>
          </p:cNvSpPr>
          <p:nvPr/>
        </p:nvSpPr>
        <p:spPr bwMode="auto">
          <a:xfrm>
            <a:off x="0" y="6611938"/>
            <a:ext cx="8763000" cy="246062"/>
          </a:xfrm>
          <a:prstGeom prst="rect">
            <a:avLst/>
          </a:prstGeom>
          <a:noFill/>
          <a:ln w="9525">
            <a:noFill/>
            <a:miter lim="800000"/>
            <a:headEnd/>
            <a:tailEnd/>
          </a:ln>
        </p:spPr>
        <p:txBody>
          <a:bodyPr>
            <a:spAutoFit/>
          </a:bodyPr>
          <a:lstStyle/>
          <a:p>
            <a:r>
              <a:rPr lang="en-US" sz="1000">
                <a:latin typeface="Calibri" pitchFamily="34" charset="0"/>
              </a:rPr>
              <a:t>Avalos JL et al (2005) Mol Cell 17: 855-868.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40" name="Picture 16"/>
          <p:cNvPicPr>
            <a:picLocks noChangeAspect="1" noChangeArrowheads="1"/>
          </p:cNvPicPr>
          <p:nvPr/>
        </p:nvPicPr>
        <p:blipFill>
          <a:blip r:embed="rId3" cstate="print"/>
          <a:srcRect/>
          <a:stretch>
            <a:fillRect/>
          </a:stretch>
        </p:blipFill>
        <p:spPr bwMode="auto">
          <a:xfrm>
            <a:off x="7391400" y="1905000"/>
            <a:ext cx="1500187" cy="1371600"/>
          </a:xfrm>
          <a:prstGeom prst="rect">
            <a:avLst/>
          </a:prstGeom>
          <a:noFill/>
          <a:ln w="9525">
            <a:noFill/>
            <a:miter lim="800000"/>
            <a:headEnd/>
            <a:tailEnd/>
          </a:ln>
          <a:effectLst/>
        </p:spPr>
      </p:pic>
      <p:sp>
        <p:nvSpPr>
          <p:cNvPr id="40" name="Rectangle 6"/>
          <p:cNvSpPr>
            <a:spLocks noChangeArrowheads="1"/>
          </p:cNvSpPr>
          <p:nvPr/>
        </p:nvSpPr>
        <p:spPr bwMode="auto">
          <a:xfrm>
            <a:off x="228600" y="1155680"/>
            <a:ext cx="8763000" cy="3693319"/>
          </a:xfrm>
          <a:prstGeom prst="rect">
            <a:avLst/>
          </a:prstGeom>
          <a:noFill/>
          <a:ln w="9525">
            <a:noFill/>
            <a:miter lim="800000"/>
            <a:headEnd/>
            <a:tailEnd/>
          </a:ln>
        </p:spPr>
        <p:txBody>
          <a:bodyPr wrap="square">
            <a:spAutoFit/>
          </a:bodyPr>
          <a:lstStyle/>
          <a:p>
            <a:pPr>
              <a:defRPr/>
            </a:pPr>
            <a:r>
              <a:rPr lang="en-US" i="1" dirty="0">
                <a:latin typeface="+mn-lt"/>
                <a:cs typeface="Arial" charset="0"/>
              </a:rPr>
              <a:t>Silent Information Regulator 2 (</a:t>
            </a:r>
            <a:r>
              <a:rPr lang="en-US" dirty="0">
                <a:latin typeface="+mn-lt"/>
                <a:cs typeface="Arial" charset="0"/>
              </a:rPr>
              <a:t>Sir2) was first identified in yeast as a lifespan regulator. Since then, many members of this family have been identified in species ranging from yeast to fly. </a:t>
            </a:r>
          </a:p>
          <a:p>
            <a:pPr>
              <a:defRPr/>
            </a:pPr>
            <a:endParaRPr lang="en-US" dirty="0" smtClean="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r>
              <a:rPr lang="en-US" dirty="0" err="1">
                <a:latin typeface="+mn-lt"/>
                <a:cs typeface="Arial" charset="0"/>
              </a:rPr>
              <a:t>Sirtuins</a:t>
            </a:r>
            <a:r>
              <a:rPr lang="en-US" dirty="0">
                <a:latin typeface="+mn-lt"/>
                <a:cs typeface="Arial" charset="0"/>
              </a:rPr>
              <a:t> in other model organisms have been increasingly recognized as crucial regulators for a variety of cellular processes, ranging from energy metabolism and stress response to </a:t>
            </a:r>
            <a:r>
              <a:rPr lang="en-US" dirty="0" err="1">
                <a:latin typeface="+mn-lt"/>
                <a:cs typeface="Arial" charset="0"/>
              </a:rPr>
              <a:t>tumorigenesis</a:t>
            </a:r>
            <a:r>
              <a:rPr lang="en-US" dirty="0">
                <a:latin typeface="+mn-lt"/>
                <a:cs typeface="Arial" charset="0"/>
              </a:rPr>
              <a:t> and aging.</a:t>
            </a:r>
          </a:p>
        </p:txBody>
      </p:sp>
      <p:pic>
        <p:nvPicPr>
          <p:cNvPr id="77832" name="Picture 8"/>
          <p:cNvPicPr>
            <a:picLocks noChangeAspect="1" noChangeArrowheads="1"/>
          </p:cNvPicPr>
          <p:nvPr/>
        </p:nvPicPr>
        <p:blipFill>
          <a:blip r:embed="rId4"/>
          <a:srcRect/>
          <a:stretch>
            <a:fillRect/>
          </a:stretch>
        </p:blipFill>
        <p:spPr bwMode="auto">
          <a:xfrm>
            <a:off x="228600" y="1905000"/>
            <a:ext cx="1448656" cy="1371600"/>
          </a:xfrm>
          <a:prstGeom prst="rect">
            <a:avLst/>
          </a:prstGeom>
          <a:noFill/>
          <a:ln w="9525">
            <a:noFill/>
            <a:miter lim="800000"/>
            <a:headEnd/>
            <a:tailEnd/>
          </a:ln>
          <a:effectLst/>
        </p:spPr>
      </p:pic>
      <p:pic>
        <p:nvPicPr>
          <p:cNvPr id="77833" name="Picture 9"/>
          <p:cNvPicPr>
            <a:picLocks noChangeAspect="1" noChangeArrowheads="1"/>
          </p:cNvPicPr>
          <p:nvPr/>
        </p:nvPicPr>
        <p:blipFill>
          <a:blip r:embed="rId5"/>
          <a:srcRect/>
          <a:stretch>
            <a:fillRect/>
          </a:stretch>
        </p:blipFill>
        <p:spPr bwMode="auto">
          <a:xfrm>
            <a:off x="1676400" y="1905000"/>
            <a:ext cx="1447800" cy="1371600"/>
          </a:xfrm>
          <a:prstGeom prst="rect">
            <a:avLst/>
          </a:prstGeom>
          <a:noFill/>
          <a:ln w="9525">
            <a:noFill/>
            <a:miter lim="800000"/>
            <a:headEnd/>
            <a:tailEnd/>
          </a:ln>
          <a:effectLst/>
        </p:spPr>
      </p:pic>
      <p:pic>
        <p:nvPicPr>
          <p:cNvPr id="77834" name="Picture 10"/>
          <p:cNvPicPr>
            <a:picLocks noChangeAspect="1" noChangeArrowheads="1"/>
          </p:cNvPicPr>
          <p:nvPr/>
        </p:nvPicPr>
        <p:blipFill>
          <a:blip r:embed="rId6"/>
          <a:srcRect/>
          <a:stretch>
            <a:fillRect/>
          </a:stretch>
        </p:blipFill>
        <p:spPr bwMode="auto">
          <a:xfrm>
            <a:off x="3124200" y="1905000"/>
            <a:ext cx="1447800" cy="1371600"/>
          </a:xfrm>
          <a:prstGeom prst="rect">
            <a:avLst/>
          </a:prstGeom>
          <a:noFill/>
          <a:ln w="9525">
            <a:noFill/>
            <a:miter lim="800000"/>
            <a:headEnd/>
            <a:tailEnd/>
          </a:ln>
          <a:effectLst/>
        </p:spPr>
      </p:pic>
      <p:pic>
        <p:nvPicPr>
          <p:cNvPr id="77837" name="Picture 13"/>
          <p:cNvPicPr>
            <a:picLocks noChangeAspect="1" noChangeArrowheads="1"/>
          </p:cNvPicPr>
          <p:nvPr/>
        </p:nvPicPr>
        <p:blipFill>
          <a:blip r:embed="rId7"/>
          <a:srcRect/>
          <a:stretch>
            <a:fillRect/>
          </a:stretch>
        </p:blipFill>
        <p:spPr bwMode="auto">
          <a:xfrm>
            <a:off x="4572000" y="1905000"/>
            <a:ext cx="1447800" cy="1371600"/>
          </a:xfrm>
          <a:prstGeom prst="rect">
            <a:avLst/>
          </a:prstGeom>
          <a:noFill/>
          <a:ln w="9525">
            <a:noFill/>
            <a:miter lim="800000"/>
            <a:headEnd/>
            <a:tailEnd/>
          </a:ln>
          <a:effectLst/>
        </p:spPr>
      </p:pic>
      <p:pic>
        <p:nvPicPr>
          <p:cNvPr id="77838" name="Picture 14"/>
          <p:cNvPicPr>
            <a:picLocks noChangeAspect="1" noChangeArrowheads="1"/>
          </p:cNvPicPr>
          <p:nvPr/>
        </p:nvPicPr>
        <p:blipFill>
          <a:blip r:embed="rId8"/>
          <a:srcRect/>
          <a:stretch>
            <a:fillRect/>
          </a:stretch>
        </p:blipFill>
        <p:spPr bwMode="auto">
          <a:xfrm>
            <a:off x="6019800" y="1905000"/>
            <a:ext cx="1447800" cy="1371600"/>
          </a:xfrm>
          <a:prstGeom prst="rect">
            <a:avLst/>
          </a:prstGeom>
          <a:noFill/>
          <a:ln w="9525">
            <a:noFill/>
            <a:miter lim="800000"/>
            <a:headEnd/>
            <a:tailEnd/>
          </a:ln>
          <a:effectLst/>
        </p:spPr>
      </p:pic>
      <p:cxnSp>
        <p:nvCxnSpPr>
          <p:cNvPr id="31" name="Straight Connector 30"/>
          <p:cNvCxnSpPr/>
          <p:nvPr/>
        </p:nvCxnSpPr>
        <p:spPr>
          <a:xfrm rot="5400000">
            <a:off x="9136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2852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7330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1046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7048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80764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381000" y="3276600"/>
            <a:ext cx="8686800" cy="685800"/>
            <a:chOff x="381000" y="2895600"/>
            <a:chExt cx="8686800" cy="685800"/>
          </a:xfrm>
        </p:grpSpPr>
        <p:sp>
          <p:nvSpPr>
            <p:cNvPr id="24" name="Right Arrow 23"/>
            <p:cNvSpPr/>
            <p:nvPr/>
          </p:nvSpPr>
          <p:spPr>
            <a:xfrm>
              <a:off x="381000" y="2895600"/>
              <a:ext cx="8686800" cy="6858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09600" y="3048000"/>
              <a:ext cx="8129148" cy="338554"/>
            </a:xfrm>
            <a:prstGeom prst="rect">
              <a:avLst/>
            </a:prstGeom>
            <a:noFill/>
          </p:spPr>
          <p:txBody>
            <a:bodyPr wrap="none" rtlCol="0">
              <a:spAutoFit/>
            </a:bodyPr>
            <a:lstStyle/>
            <a:p>
              <a:r>
                <a:rPr lang="en-US" sz="1600" b="1" dirty="0" smtClean="0">
                  <a:latin typeface="Verdana" pitchFamily="34" charset="0"/>
                  <a:ea typeface="Verdana" pitchFamily="34" charset="0"/>
                  <a:cs typeface="Verdana" pitchFamily="34" charset="0"/>
                </a:rPr>
                <a:t>Yeast         Worms             fly             mouse          monkey        human</a:t>
              </a:r>
              <a:endParaRPr lang="en-US" sz="1600" b="1" dirty="0">
                <a:latin typeface="Verdana" pitchFamily="34" charset="0"/>
                <a:ea typeface="Verdana" pitchFamily="34" charset="0"/>
                <a:cs typeface="Verdana" pitchFamily="34" charset="0"/>
              </a:endParaRPr>
            </a:p>
          </p:txBody>
        </p:sp>
      </p:grpSp>
      <p:sp>
        <p:nvSpPr>
          <p:cNvPr id="39" name="Rectangle 7"/>
          <p:cNvSpPr>
            <a:spLocks noChangeArrowheads="1"/>
          </p:cNvSpPr>
          <p:nvPr/>
        </p:nvSpPr>
        <p:spPr bwMode="auto">
          <a:xfrm>
            <a:off x="152400" y="41275"/>
            <a:ext cx="2429832" cy="507831"/>
          </a:xfrm>
          <a:prstGeom prst="rect">
            <a:avLst/>
          </a:prstGeom>
          <a:noFill/>
          <a:ln w="9525">
            <a:noFill/>
            <a:miter lim="800000"/>
            <a:headEnd/>
            <a:tailEnd/>
          </a:ln>
        </p:spPr>
        <p:txBody>
          <a:bodyPr wrap="none">
            <a:spAutoFit/>
          </a:bodyPr>
          <a:lstStyle/>
          <a:p>
            <a:r>
              <a:rPr lang="en-US" sz="2700" b="1" dirty="0" smtClean="0">
                <a:latin typeface="Calibri" pitchFamily="34" charset="0"/>
              </a:rPr>
              <a:t>A decade </a:t>
            </a:r>
            <a:r>
              <a:rPr lang="en-US" sz="2700" b="1" dirty="0">
                <a:latin typeface="Calibri" pitchFamily="34" charset="0"/>
              </a:rPr>
              <a:t>ago… </a:t>
            </a:r>
          </a:p>
        </p:txBody>
      </p:sp>
      <p:sp>
        <p:nvSpPr>
          <p:cNvPr id="41" name="Rectangle 14"/>
          <p:cNvSpPr>
            <a:spLocks noChangeArrowheads="1"/>
          </p:cNvSpPr>
          <p:nvPr/>
        </p:nvSpPr>
        <p:spPr bwMode="auto">
          <a:xfrm>
            <a:off x="1447800" y="5105400"/>
            <a:ext cx="5715000" cy="830997"/>
          </a:xfrm>
          <a:prstGeom prst="rect">
            <a:avLst/>
          </a:prstGeom>
          <a:noFill/>
          <a:ln w="9525">
            <a:noFill/>
            <a:miter lim="800000"/>
            <a:headEnd/>
            <a:tailEnd/>
          </a:ln>
          <a:effectLst>
            <a:innerShdw blurRad="63500" dist="50800">
              <a:prstClr val="black">
                <a:alpha val="50000"/>
              </a:prstClr>
            </a:innerShdw>
          </a:effectLst>
        </p:spPr>
        <p:txBody>
          <a:bodyPr wrap="square">
            <a:spAutoFit/>
          </a:bodyPr>
          <a:lstStyle/>
          <a:p>
            <a:pPr algn="ctr">
              <a:defRPr/>
            </a:pPr>
            <a:r>
              <a:rPr lang="en-US" sz="2400" b="1" i="1" dirty="0">
                <a:solidFill>
                  <a:schemeClr val="tx2"/>
                </a:solidFill>
                <a:latin typeface="Calibri" pitchFamily="34" charset="0"/>
                <a:cs typeface="Arial" charset="0"/>
              </a:rPr>
              <a:t>Do </a:t>
            </a:r>
            <a:r>
              <a:rPr lang="en-US" sz="2400" b="1" i="1" dirty="0" smtClean="0">
                <a:solidFill>
                  <a:schemeClr val="tx2"/>
                </a:solidFill>
                <a:latin typeface="Calibri" pitchFamily="34" charset="0"/>
                <a:cs typeface="Arial" charset="0"/>
              </a:rPr>
              <a:t>mammalian </a:t>
            </a:r>
            <a:r>
              <a:rPr lang="en-US" sz="2400" b="1" i="1" dirty="0" err="1">
                <a:solidFill>
                  <a:schemeClr val="tx2"/>
                </a:solidFill>
                <a:latin typeface="Calibri" pitchFamily="34" charset="0"/>
                <a:cs typeface="Arial" charset="0"/>
              </a:rPr>
              <a:t>sirtuins</a:t>
            </a:r>
            <a:r>
              <a:rPr lang="en-US" sz="2400" b="1" i="1" dirty="0">
                <a:solidFill>
                  <a:schemeClr val="tx2"/>
                </a:solidFill>
                <a:latin typeface="Calibri" pitchFamily="34" charset="0"/>
                <a:cs typeface="Arial" charset="0"/>
              </a:rPr>
              <a:t> promote health </a:t>
            </a:r>
            <a:r>
              <a:rPr lang="en-US" sz="2400" b="1" i="1" dirty="0" smtClean="0">
                <a:solidFill>
                  <a:schemeClr val="tx2"/>
                </a:solidFill>
                <a:latin typeface="Calibri" pitchFamily="34" charset="0"/>
                <a:cs typeface="Arial" charset="0"/>
              </a:rPr>
              <a:t>and protect </a:t>
            </a:r>
            <a:r>
              <a:rPr lang="en-US" sz="2400" b="1" i="1" dirty="0">
                <a:solidFill>
                  <a:schemeClr val="tx2"/>
                </a:solidFill>
                <a:latin typeface="Calibri" pitchFamily="34" charset="0"/>
                <a:cs typeface="Arial" charset="0"/>
              </a:rPr>
              <a:t>against aging-associated diseases? </a:t>
            </a:r>
          </a:p>
        </p:txBody>
      </p:sp>
      <p:sp>
        <p:nvSpPr>
          <p:cNvPr id="20" name="Rectangle 5"/>
          <p:cNvSpPr>
            <a:spLocks noChangeArrowheads="1"/>
          </p:cNvSpPr>
          <p:nvPr/>
        </p:nvSpPr>
        <p:spPr bwMode="auto">
          <a:xfrm>
            <a:off x="0" y="6172200"/>
            <a:ext cx="9220200" cy="553998"/>
          </a:xfrm>
          <a:prstGeom prst="rect">
            <a:avLst/>
          </a:prstGeom>
          <a:noFill/>
          <a:ln w="9525">
            <a:noFill/>
            <a:miter lim="800000"/>
            <a:headEnd/>
            <a:tailEnd/>
          </a:ln>
        </p:spPr>
        <p:txBody>
          <a:bodyPr wrap="square">
            <a:spAutoFit/>
          </a:bodyPr>
          <a:lstStyle/>
          <a:p>
            <a:r>
              <a:rPr lang="en-US" sz="1000" i="1" dirty="0" err="1" smtClean="0">
                <a:latin typeface="Calibri" pitchFamily="34" charset="0"/>
              </a:rPr>
              <a:t>Tissenbaum</a:t>
            </a:r>
            <a:r>
              <a:rPr lang="en-US" sz="1000" i="1" dirty="0" smtClean="0">
                <a:latin typeface="Calibri" pitchFamily="34" charset="0"/>
              </a:rPr>
              <a:t> HA, and </a:t>
            </a:r>
            <a:r>
              <a:rPr lang="en-US" sz="1000" i="1" dirty="0" err="1" smtClean="0">
                <a:latin typeface="Calibri" pitchFamily="34" charset="0"/>
              </a:rPr>
              <a:t>Guarente</a:t>
            </a:r>
            <a:r>
              <a:rPr lang="en-US" sz="1000" i="1" dirty="0" smtClean="0">
                <a:latin typeface="Calibri" pitchFamily="34" charset="0"/>
              </a:rPr>
              <a:t> L. Nature (2001)410, 227-230.</a:t>
            </a:r>
          </a:p>
          <a:p>
            <a:r>
              <a:rPr lang="en-US" sz="1000" i="1" dirty="0" err="1" smtClean="0">
                <a:latin typeface="Calibri" pitchFamily="34" charset="0"/>
              </a:rPr>
              <a:t>Rogina</a:t>
            </a:r>
            <a:r>
              <a:rPr lang="en-US" sz="1000" i="1" dirty="0" smtClean="0">
                <a:latin typeface="Calibri" pitchFamily="34" charset="0"/>
              </a:rPr>
              <a:t> B, </a:t>
            </a:r>
            <a:r>
              <a:rPr lang="en-US" sz="1000" i="1" dirty="0" err="1" smtClean="0">
                <a:latin typeface="Calibri" pitchFamily="34" charset="0"/>
              </a:rPr>
              <a:t>Helfand</a:t>
            </a:r>
            <a:r>
              <a:rPr lang="en-US" sz="1000" i="1" dirty="0" smtClean="0">
                <a:latin typeface="Calibri" pitchFamily="34" charset="0"/>
              </a:rPr>
              <a:t> SL. PNAS (2004) 101, 15998-16003.</a:t>
            </a:r>
          </a:p>
          <a:p>
            <a:r>
              <a:rPr lang="en-US" sz="1000" i="1" dirty="0" err="1" smtClean="0">
                <a:latin typeface="Calibri" pitchFamily="34" charset="0"/>
              </a:rPr>
              <a:t>Herranz</a:t>
            </a:r>
            <a:r>
              <a:rPr lang="en-US" sz="1000" i="1" dirty="0" smtClean="0">
                <a:latin typeface="Calibri" pitchFamily="34" charset="0"/>
              </a:rPr>
              <a:t> D, Munoz-Martin M, et al. Nat </a:t>
            </a:r>
            <a:r>
              <a:rPr lang="en-US" sz="1000" i="1" dirty="0" err="1" smtClean="0">
                <a:latin typeface="Calibri" pitchFamily="34" charset="0"/>
              </a:rPr>
              <a:t>Commun</a:t>
            </a:r>
            <a:r>
              <a:rPr lang="en-US" sz="1000" i="1" smtClean="0">
                <a:latin typeface="Calibri" pitchFamily="34" charset="0"/>
              </a:rPr>
              <a:t> (2010) 1, 3.</a:t>
            </a:r>
            <a:endParaRPr lang="en-US" sz="1000" i="1" dirty="0" smtClean="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nvGraphicFramePr>
        <p:xfrm>
          <a:off x="152400" y="304800"/>
          <a:ext cx="8763000" cy="6477000"/>
        </p:xfrm>
        <a:graphic>
          <a:graphicData uri="http://schemas.openxmlformats.org/drawingml/2006/table">
            <a:tbl>
              <a:tblPr firstRow="1" bandRow="1">
                <a:tableStyleId>{5C22544A-7EE6-4342-B048-85BDC9FD1C3A}</a:tableStyleId>
              </a:tblPr>
              <a:tblGrid>
                <a:gridCol w="914400"/>
                <a:gridCol w="3832225"/>
                <a:gridCol w="4016375"/>
              </a:tblGrid>
              <a:tr h="370840">
                <a:tc>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Calibri"/>
                          <a:cs typeface="Times New Roman"/>
                        </a:rPr>
                        <a:t>Competitive inhibition</a:t>
                      </a:r>
                      <a:endParaRPr lang="en-US" sz="1400" dirty="0" smtClean="0">
                        <a:solidFill>
                          <a:schemeClr val="tx1"/>
                        </a:solidFill>
                        <a:latin typeface="+mn-lt"/>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Calibri"/>
                          <a:cs typeface="Times New Roman"/>
                        </a:rPr>
                        <a:t>Non-competitive inhibition</a:t>
                      </a:r>
                      <a:endParaRPr lang="en-US" sz="1400" dirty="0" smtClean="0">
                        <a:solidFill>
                          <a:schemeClr val="tx1"/>
                        </a:solidFill>
                        <a:latin typeface="+mn-lt"/>
                        <a:ea typeface="Calibri"/>
                        <a:cs typeface="Times New Roman"/>
                      </a:endParaRPr>
                    </a:p>
                  </a:txBody>
                  <a:tcPr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29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mn-lt"/>
                          <a:ea typeface="Calibri"/>
                          <a:cs typeface="Times New Roman"/>
                        </a:rPr>
                        <a:t>Equilibria</a:t>
                      </a:r>
                      <a:endParaRPr lang="en-US" sz="1400" dirty="0" smtClean="0">
                        <a:latin typeface="+mn-lt"/>
                        <a:ea typeface="Calibri"/>
                        <a:cs typeface="Times New Roma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General Principle</a:t>
                      </a:r>
                    </a:p>
                    <a:p>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In the presence of </a:t>
                      </a:r>
                      <a:r>
                        <a:rPr lang="en-US" sz="1200" b="1" u="sng" dirty="0" smtClean="0">
                          <a:latin typeface="+mn-lt"/>
                          <a:ea typeface="Calibri"/>
                          <a:cs typeface="Times New Roman"/>
                        </a:rPr>
                        <a:t>competitive inhibitor</a:t>
                      </a:r>
                      <a:r>
                        <a:rPr lang="en-US" sz="1200" dirty="0" smtClean="0">
                          <a:latin typeface="+mn-lt"/>
                          <a:ea typeface="Calibri"/>
                          <a:cs typeface="Times New Roman"/>
                        </a:rPr>
                        <a:t>, the </a:t>
                      </a:r>
                      <a:r>
                        <a:rPr lang="en-US" sz="1200" dirty="0" err="1" smtClean="0">
                          <a:latin typeface="+mn-lt"/>
                          <a:ea typeface="Calibri"/>
                          <a:cs typeface="Times New Roman"/>
                        </a:rPr>
                        <a:t>V</a:t>
                      </a:r>
                      <a:r>
                        <a:rPr lang="en-US" sz="1200" baseline="-25000" dirty="0" err="1" smtClean="0">
                          <a:latin typeface="+mn-lt"/>
                          <a:ea typeface="Calibri"/>
                          <a:cs typeface="Times New Roman"/>
                        </a:rPr>
                        <a:t>max</a:t>
                      </a:r>
                      <a:r>
                        <a:rPr lang="en-US" sz="1200" dirty="0" smtClean="0">
                          <a:latin typeface="+mn-lt"/>
                          <a:ea typeface="Calibri"/>
                          <a:cs typeface="Times New Roman"/>
                        </a:rPr>
                        <a:t> remains unchanged but the apparent K</a:t>
                      </a:r>
                      <a:r>
                        <a:rPr lang="en-US" sz="1200" baseline="-25000" dirty="0" smtClean="0">
                          <a:latin typeface="+mn-lt"/>
                          <a:ea typeface="Calibri"/>
                          <a:cs typeface="Times New Roman"/>
                        </a:rPr>
                        <a:t>m</a:t>
                      </a:r>
                      <a:r>
                        <a:rPr lang="en-US" sz="1200" dirty="0" smtClean="0">
                          <a:latin typeface="+mn-lt"/>
                          <a:ea typeface="Calibri"/>
                          <a:cs typeface="Times New Roman"/>
                        </a:rPr>
                        <a:t> for the substrate increased. Increase in the K</a:t>
                      </a:r>
                      <a:r>
                        <a:rPr lang="en-US" sz="1200" baseline="-25000" dirty="0" smtClean="0">
                          <a:latin typeface="+mn-lt"/>
                          <a:ea typeface="Calibri"/>
                          <a:cs typeface="Times New Roman"/>
                        </a:rPr>
                        <a:t>m</a:t>
                      </a:r>
                      <a:r>
                        <a:rPr lang="en-US" sz="1200" dirty="0" smtClean="0">
                          <a:latin typeface="+mn-lt"/>
                          <a:ea typeface="Calibri"/>
                          <a:cs typeface="Times New Roman"/>
                        </a:rPr>
                        <a:t> does not mean that the EI complex has a lower affinity for the substrate. The EI has no affinity at all for the S, while affinity for E is unchanged. The apparent increase in the K</a:t>
                      </a:r>
                      <a:r>
                        <a:rPr lang="en-US" sz="1200" baseline="-25000" dirty="0" smtClean="0">
                          <a:latin typeface="+mn-lt"/>
                          <a:ea typeface="Calibri"/>
                          <a:cs typeface="Times New Roman"/>
                        </a:rPr>
                        <a:t>m</a:t>
                      </a:r>
                      <a:r>
                        <a:rPr lang="en-US" sz="1200" dirty="0" smtClean="0">
                          <a:latin typeface="+mn-lt"/>
                          <a:ea typeface="Calibri"/>
                          <a:cs typeface="Times New Roman"/>
                        </a:rPr>
                        <a:t> results from a distribution of available enzyme between the “full affinity” and “no affinity” forms.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In the presence of </a:t>
                      </a:r>
                      <a:r>
                        <a:rPr lang="en-US" sz="1200" b="1" u="sng" dirty="0" smtClean="0">
                          <a:latin typeface="+mn-lt"/>
                          <a:ea typeface="Calibri"/>
                          <a:cs typeface="Times New Roman"/>
                        </a:rPr>
                        <a:t>noncompetitive inhibitor</a:t>
                      </a:r>
                      <a:r>
                        <a:rPr lang="en-US" sz="1200" dirty="0" smtClean="0">
                          <a:latin typeface="+mn-lt"/>
                          <a:ea typeface="Calibri"/>
                          <a:cs typeface="Times New Roman"/>
                        </a:rPr>
                        <a:t>, the </a:t>
                      </a:r>
                      <a:r>
                        <a:rPr lang="en-US" sz="1200" dirty="0" err="1" smtClean="0">
                          <a:latin typeface="+mn-lt"/>
                          <a:ea typeface="Calibri"/>
                          <a:cs typeface="Times New Roman"/>
                        </a:rPr>
                        <a:t>V</a:t>
                      </a:r>
                      <a:r>
                        <a:rPr lang="en-US" sz="1200" baseline="-25000" dirty="0" err="1" smtClean="0">
                          <a:latin typeface="+mn-lt"/>
                          <a:ea typeface="Calibri"/>
                          <a:cs typeface="Times New Roman"/>
                        </a:rPr>
                        <a:t>max</a:t>
                      </a:r>
                      <a:r>
                        <a:rPr lang="en-US" sz="1200" dirty="0" smtClean="0">
                          <a:latin typeface="+mn-lt"/>
                          <a:ea typeface="Calibri"/>
                          <a:cs typeface="Times New Roman"/>
                        </a:rPr>
                        <a:t>, decreases but has no effect on the K</a:t>
                      </a:r>
                      <a:r>
                        <a:rPr lang="en-US" sz="1200" baseline="-25000" dirty="0" smtClean="0">
                          <a:latin typeface="+mn-lt"/>
                          <a:ea typeface="Calibri"/>
                          <a:cs typeface="Times New Roman"/>
                        </a:rPr>
                        <a:t>m</a:t>
                      </a:r>
                      <a:r>
                        <a:rPr lang="en-US" sz="1200" dirty="0" smtClean="0">
                          <a:latin typeface="+mn-lt"/>
                          <a:ea typeface="Calibri"/>
                          <a:cs typeface="Times New Roman"/>
                        </a:rPr>
                        <a:t> value. The degree of inhibition in the presence of a non-competitive inhibitor depends only upon [I] and </a:t>
                      </a:r>
                      <a:r>
                        <a:rPr lang="en-US" sz="1200" dirty="0" err="1" smtClean="0">
                          <a:latin typeface="+mn-lt"/>
                          <a:ea typeface="Calibri"/>
                          <a:cs typeface="Times New Roman"/>
                        </a:rPr>
                        <a:t>K</a:t>
                      </a:r>
                      <a:r>
                        <a:rPr lang="en-US" sz="1200" baseline="-25000" dirty="0" err="1" smtClean="0">
                          <a:latin typeface="+mn-lt"/>
                          <a:ea typeface="Calibri"/>
                          <a:cs typeface="Times New Roman"/>
                        </a:rPr>
                        <a:t>i</a:t>
                      </a:r>
                      <a:r>
                        <a:rPr lang="en-US" sz="1200" dirty="0" smtClean="0">
                          <a:latin typeface="+mn-lt"/>
                          <a:ea typeface="Calibri"/>
                          <a:cs typeface="Times New Roman"/>
                        </a:rPr>
                        <a:t>. The inhibited velocity (vi) is always a constant fraction of v</a:t>
                      </a:r>
                      <a:r>
                        <a:rPr lang="en-US" sz="1200" baseline="-25000" dirty="0" smtClean="0">
                          <a:latin typeface="+mn-lt"/>
                          <a:ea typeface="Calibri"/>
                          <a:cs typeface="Times New Roman"/>
                        </a:rPr>
                        <a:t>0</a:t>
                      </a:r>
                      <a:r>
                        <a:rPr lang="en-US" sz="1200" dirty="0" smtClean="0">
                          <a:latin typeface="+mn-lt"/>
                          <a:ea typeface="Calibri"/>
                          <a:cs typeface="Times New Roman"/>
                        </a:rPr>
                        <a:t>, regardless of the substrate concentration or the value of K</a:t>
                      </a:r>
                      <a:r>
                        <a:rPr lang="en-US" sz="1200" baseline="-25000" dirty="0" smtClean="0">
                          <a:latin typeface="+mn-lt"/>
                          <a:ea typeface="Calibri"/>
                          <a:cs typeface="Times New Roman"/>
                        </a:rPr>
                        <a:t>m</a:t>
                      </a:r>
                      <a:r>
                        <a:rPr lang="en-US" sz="1200" dirty="0" smtClean="0">
                          <a:latin typeface="+mn-lt"/>
                          <a:ea typeface="Calibri"/>
                          <a:cs typeface="Times New Roman"/>
                        </a:rPr>
                        <a:t>. An increase in [S] causes both v</a:t>
                      </a:r>
                      <a:r>
                        <a:rPr lang="en-US" sz="1200" baseline="-25000" dirty="0" smtClean="0">
                          <a:latin typeface="+mn-lt"/>
                          <a:ea typeface="Calibri"/>
                          <a:cs typeface="Times New Roman"/>
                        </a:rPr>
                        <a:t>0</a:t>
                      </a:r>
                      <a:r>
                        <a:rPr lang="en-US" sz="1200" dirty="0" smtClean="0">
                          <a:latin typeface="+mn-lt"/>
                          <a:ea typeface="Calibri"/>
                          <a:cs typeface="Times New Roman"/>
                        </a:rPr>
                        <a:t> and vi to increase by the same factor.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292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Equations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vMerge="1">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3400">
                <a:tc vMerge="1">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mn-lt"/>
                          <a:ea typeface="Calibri"/>
                          <a:cs typeface="Times New Roman"/>
                        </a:rPr>
                        <a:t>v</a:t>
                      </a:r>
                      <a:r>
                        <a:rPr lang="en-US" sz="1400" dirty="0" smtClean="0">
                          <a:latin typeface="+mn-lt"/>
                          <a:ea typeface="Calibri"/>
                          <a:cs typeface="Times New Roman"/>
                        </a:rPr>
                        <a:t> vs. [S]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2">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1534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1/</a:t>
                      </a:r>
                      <a:r>
                        <a:rPr lang="en-US" sz="1400" i="1" dirty="0" smtClean="0">
                          <a:latin typeface="+mn-lt"/>
                          <a:ea typeface="Calibri"/>
                          <a:cs typeface="Times New Roman"/>
                        </a:rPr>
                        <a:t>v</a:t>
                      </a:r>
                      <a:r>
                        <a:rPr lang="en-US" sz="1400" dirty="0" smtClean="0">
                          <a:latin typeface="+mn-lt"/>
                          <a:ea typeface="Calibri"/>
                          <a:cs typeface="Times New Roman"/>
                        </a:rPr>
                        <a:t> vs. 1/[S]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pic>
        <p:nvPicPr>
          <p:cNvPr id="21539" name="Picture 26"/>
          <p:cNvPicPr>
            <a:picLocks noChangeAspect="1" noChangeArrowheads="1"/>
          </p:cNvPicPr>
          <p:nvPr/>
        </p:nvPicPr>
        <p:blipFill>
          <a:blip r:embed="rId2"/>
          <a:srcRect/>
          <a:stretch>
            <a:fillRect/>
          </a:stretch>
        </p:blipFill>
        <p:spPr bwMode="auto">
          <a:xfrm>
            <a:off x="1905000" y="735013"/>
            <a:ext cx="1828800" cy="1093787"/>
          </a:xfrm>
          <a:prstGeom prst="rect">
            <a:avLst/>
          </a:prstGeom>
          <a:noFill/>
          <a:ln w="9525">
            <a:noFill/>
            <a:miter lim="800000"/>
            <a:headEnd/>
            <a:tailEnd/>
          </a:ln>
        </p:spPr>
      </p:pic>
      <p:pic>
        <p:nvPicPr>
          <p:cNvPr id="21540" name="Picture 27"/>
          <p:cNvPicPr>
            <a:picLocks noChangeAspect="1" noChangeArrowheads="1"/>
          </p:cNvPicPr>
          <p:nvPr/>
        </p:nvPicPr>
        <p:blipFill>
          <a:blip r:embed="rId3"/>
          <a:srcRect/>
          <a:stretch>
            <a:fillRect/>
          </a:stretch>
        </p:blipFill>
        <p:spPr bwMode="auto">
          <a:xfrm>
            <a:off x="5656263" y="762000"/>
            <a:ext cx="2039937" cy="1143000"/>
          </a:xfrm>
          <a:prstGeom prst="rect">
            <a:avLst/>
          </a:prstGeom>
          <a:noFill/>
          <a:ln w="9525">
            <a:noFill/>
            <a:miter lim="800000"/>
            <a:headEnd/>
            <a:tailEnd/>
          </a:ln>
        </p:spPr>
      </p:pic>
      <p:pic>
        <p:nvPicPr>
          <p:cNvPr id="21541" name="Picture 28"/>
          <p:cNvPicPr>
            <a:picLocks noChangeAspect="1" noChangeArrowheads="1"/>
          </p:cNvPicPr>
          <p:nvPr/>
        </p:nvPicPr>
        <p:blipFill>
          <a:blip r:embed="rId4"/>
          <a:srcRect/>
          <a:stretch>
            <a:fillRect/>
          </a:stretch>
        </p:blipFill>
        <p:spPr bwMode="auto">
          <a:xfrm>
            <a:off x="2209800" y="3505200"/>
            <a:ext cx="1185863" cy="381000"/>
          </a:xfrm>
          <a:prstGeom prst="rect">
            <a:avLst/>
          </a:prstGeom>
          <a:noFill/>
          <a:ln w="9525">
            <a:noFill/>
            <a:miter lim="800000"/>
            <a:headEnd/>
            <a:tailEnd/>
          </a:ln>
        </p:spPr>
      </p:pic>
      <p:pic>
        <p:nvPicPr>
          <p:cNvPr id="21542" name="Picture 29"/>
          <p:cNvPicPr>
            <a:picLocks noChangeAspect="1" noChangeArrowheads="1"/>
          </p:cNvPicPr>
          <p:nvPr/>
        </p:nvPicPr>
        <p:blipFill>
          <a:blip r:embed="rId5"/>
          <a:srcRect/>
          <a:stretch>
            <a:fillRect/>
          </a:stretch>
        </p:blipFill>
        <p:spPr bwMode="auto">
          <a:xfrm>
            <a:off x="6172200" y="3505200"/>
            <a:ext cx="1423988" cy="381000"/>
          </a:xfrm>
          <a:prstGeom prst="rect">
            <a:avLst/>
          </a:prstGeom>
          <a:noFill/>
          <a:ln w="9525">
            <a:noFill/>
            <a:miter lim="800000"/>
            <a:headEnd/>
            <a:tailEnd/>
          </a:ln>
        </p:spPr>
      </p:pic>
      <p:pic>
        <p:nvPicPr>
          <p:cNvPr id="21543" name="Picture 30"/>
          <p:cNvPicPr>
            <a:picLocks noChangeAspect="1" noChangeArrowheads="1"/>
          </p:cNvPicPr>
          <p:nvPr/>
        </p:nvPicPr>
        <p:blipFill>
          <a:blip r:embed="rId6"/>
          <a:srcRect/>
          <a:stretch>
            <a:fillRect/>
          </a:stretch>
        </p:blipFill>
        <p:spPr bwMode="auto">
          <a:xfrm>
            <a:off x="2057400" y="4038600"/>
            <a:ext cx="1600200" cy="304800"/>
          </a:xfrm>
          <a:prstGeom prst="rect">
            <a:avLst/>
          </a:prstGeom>
          <a:noFill/>
          <a:ln w="9525">
            <a:noFill/>
            <a:miter lim="800000"/>
            <a:headEnd/>
            <a:tailEnd/>
          </a:ln>
        </p:spPr>
      </p:pic>
      <p:pic>
        <p:nvPicPr>
          <p:cNvPr id="21544" name="Picture 31"/>
          <p:cNvPicPr>
            <a:picLocks noChangeAspect="1" noChangeArrowheads="1"/>
          </p:cNvPicPr>
          <p:nvPr/>
        </p:nvPicPr>
        <p:blipFill>
          <a:blip r:embed="rId7"/>
          <a:srcRect/>
          <a:stretch>
            <a:fillRect/>
          </a:stretch>
        </p:blipFill>
        <p:spPr bwMode="auto">
          <a:xfrm>
            <a:off x="5938838" y="4021138"/>
            <a:ext cx="1833562" cy="322262"/>
          </a:xfrm>
          <a:prstGeom prst="rect">
            <a:avLst/>
          </a:prstGeom>
          <a:noFill/>
          <a:ln w="9525">
            <a:noFill/>
            <a:miter lim="800000"/>
            <a:headEnd/>
            <a:tailEnd/>
          </a:ln>
        </p:spPr>
      </p:pic>
      <p:pic>
        <p:nvPicPr>
          <p:cNvPr id="21545" name="Picture 32"/>
          <p:cNvPicPr>
            <a:picLocks noChangeAspect="1" noChangeArrowheads="1"/>
          </p:cNvPicPr>
          <p:nvPr/>
        </p:nvPicPr>
        <p:blipFill>
          <a:blip r:embed="rId8"/>
          <a:srcRect/>
          <a:stretch>
            <a:fillRect/>
          </a:stretch>
        </p:blipFill>
        <p:spPr bwMode="auto">
          <a:xfrm>
            <a:off x="2057400" y="4395788"/>
            <a:ext cx="1630363" cy="481012"/>
          </a:xfrm>
          <a:prstGeom prst="rect">
            <a:avLst/>
          </a:prstGeom>
          <a:noFill/>
          <a:ln w="9525">
            <a:noFill/>
            <a:miter lim="800000"/>
            <a:headEnd/>
            <a:tailEnd/>
          </a:ln>
        </p:spPr>
      </p:pic>
      <p:pic>
        <p:nvPicPr>
          <p:cNvPr id="21546" name="Picture 33"/>
          <p:cNvPicPr>
            <a:picLocks noChangeAspect="1" noChangeArrowheads="1"/>
          </p:cNvPicPr>
          <p:nvPr/>
        </p:nvPicPr>
        <p:blipFill>
          <a:blip r:embed="rId9"/>
          <a:srcRect/>
          <a:stretch>
            <a:fillRect/>
          </a:stretch>
        </p:blipFill>
        <p:spPr bwMode="auto">
          <a:xfrm>
            <a:off x="6267450" y="4425950"/>
            <a:ext cx="1276350" cy="450850"/>
          </a:xfrm>
          <a:prstGeom prst="rect">
            <a:avLst/>
          </a:prstGeom>
          <a:noFill/>
          <a:ln w="9525">
            <a:noFill/>
            <a:miter lim="800000"/>
            <a:headEnd/>
            <a:tailEnd/>
          </a:ln>
        </p:spPr>
      </p:pic>
      <p:pic>
        <p:nvPicPr>
          <p:cNvPr id="21547" name="Picture 34"/>
          <p:cNvPicPr>
            <a:picLocks noChangeAspect="1" noChangeArrowheads="1"/>
          </p:cNvPicPr>
          <p:nvPr/>
        </p:nvPicPr>
        <p:blipFill>
          <a:blip r:embed="rId10"/>
          <a:srcRect/>
          <a:stretch>
            <a:fillRect/>
          </a:stretch>
        </p:blipFill>
        <p:spPr bwMode="auto">
          <a:xfrm>
            <a:off x="1143000" y="4953000"/>
            <a:ext cx="1905000" cy="1752600"/>
          </a:xfrm>
          <a:prstGeom prst="rect">
            <a:avLst/>
          </a:prstGeom>
          <a:noFill/>
          <a:ln w="9525">
            <a:noFill/>
            <a:miter lim="800000"/>
            <a:headEnd/>
            <a:tailEnd/>
          </a:ln>
        </p:spPr>
      </p:pic>
      <p:pic>
        <p:nvPicPr>
          <p:cNvPr id="21548" name="Picture 35"/>
          <p:cNvPicPr>
            <a:picLocks noChangeAspect="1" noChangeArrowheads="1"/>
          </p:cNvPicPr>
          <p:nvPr/>
        </p:nvPicPr>
        <p:blipFill>
          <a:blip r:embed="rId11"/>
          <a:srcRect/>
          <a:stretch>
            <a:fillRect/>
          </a:stretch>
        </p:blipFill>
        <p:spPr bwMode="auto">
          <a:xfrm>
            <a:off x="4953000" y="4953000"/>
            <a:ext cx="1909763" cy="1709738"/>
          </a:xfrm>
          <a:prstGeom prst="rect">
            <a:avLst/>
          </a:prstGeom>
          <a:noFill/>
          <a:ln w="9525">
            <a:noFill/>
            <a:miter lim="800000"/>
            <a:headEnd/>
            <a:tailEnd/>
          </a:ln>
        </p:spPr>
      </p:pic>
      <p:pic>
        <p:nvPicPr>
          <p:cNvPr id="21549" name="Picture 36"/>
          <p:cNvPicPr>
            <a:picLocks noChangeAspect="1" noChangeArrowheads="1"/>
          </p:cNvPicPr>
          <p:nvPr/>
        </p:nvPicPr>
        <p:blipFill>
          <a:blip r:embed="rId12"/>
          <a:srcRect/>
          <a:stretch>
            <a:fillRect/>
          </a:stretch>
        </p:blipFill>
        <p:spPr bwMode="auto">
          <a:xfrm>
            <a:off x="2971800" y="4953000"/>
            <a:ext cx="1938338" cy="1743075"/>
          </a:xfrm>
          <a:prstGeom prst="rect">
            <a:avLst/>
          </a:prstGeom>
          <a:noFill/>
          <a:ln w="9525">
            <a:noFill/>
            <a:miter lim="800000"/>
            <a:headEnd/>
            <a:tailEnd/>
          </a:ln>
        </p:spPr>
      </p:pic>
      <p:pic>
        <p:nvPicPr>
          <p:cNvPr id="21550" name="Picture 37"/>
          <p:cNvPicPr>
            <a:picLocks noChangeAspect="1" noChangeArrowheads="1"/>
          </p:cNvPicPr>
          <p:nvPr/>
        </p:nvPicPr>
        <p:blipFill>
          <a:blip r:embed="rId13"/>
          <a:srcRect/>
          <a:stretch>
            <a:fillRect/>
          </a:stretch>
        </p:blipFill>
        <p:spPr bwMode="auto">
          <a:xfrm>
            <a:off x="6934200" y="4953000"/>
            <a:ext cx="190500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533400"/>
          </a:xfrm>
        </p:spPr>
        <p:txBody>
          <a:bodyPr>
            <a:normAutofit/>
          </a:bodyPr>
          <a:lstStyle/>
          <a:p>
            <a:pPr algn="l"/>
            <a:r>
              <a:rPr lang="en-US" sz="2700" b="1" dirty="0" smtClean="0">
                <a:latin typeface="+mn-lt"/>
              </a:rPr>
              <a:t>Sequence Alignment</a:t>
            </a:r>
            <a:endParaRPr lang="en-US" sz="2700" b="1" dirty="0">
              <a:latin typeface="+mn-lt"/>
            </a:endParaRPr>
          </a:p>
        </p:txBody>
      </p:sp>
      <p:pic>
        <p:nvPicPr>
          <p:cNvPr id="10" name="Picture 9"/>
          <p:cNvPicPr>
            <a:picLocks noChangeAspect="1"/>
          </p:cNvPicPr>
          <p:nvPr/>
        </p:nvPicPr>
        <p:blipFill>
          <a:blip r:embed="rId3"/>
          <a:stretch>
            <a:fillRect/>
          </a:stretch>
        </p:blipFill>
        <p:spPr>
          <a:xfrm>
            <a:off x="685800" y="838200"/>
            <a:ext cx="7612269" cy="3639390"/>
          </a:xfrm>
          <a:prstGeom prst="rect">
            <a:avLst/>
          </a:prstGeom>
        </p:spPr>
      </p:pic>
      <p:sp>
        <p:nvSpPr>
          <p:cNvPr id="11" name="Content Placeholder 10"/>
          <p:cNvSpPr>
            <a:spLocks noGrp="1"/>
          </p:cNvSpPr>
          <p:nvPr>
            <p:ph idx="1"/>
          </p:nvPr>
        </p:nvSpPr>
        <p:spPr>
          <a:xfrm>
            <a:off x="457200" y="4605338"/>
            <a:ext cx="7620000" cy="1795462"/>
          </a:xfrm>
        </p:spPr>
        <p:txBody>
          <a:bodyPr/>
          <a:lstStyle/>
          <a:p>
            <a:r>
              <a:rPr lang="en-US" sz="1600" dirty="0" smtClean="0"/>
              <a:t>Example of sequence alignment showing which residues are a part of the flexible loop (will highlight orange), which contact NAM (will highlight yellow), which are conserved (green) and highly conserved residues (red).  The above is from the paper “Crystal Structures of Human SIRT3 Displaying Substrate-induced Conformational Changes”  It will take some time to </a:t>
            </a:r>
            <a:r>
              <a:rPr lang="en-US" sz="1600" dirty="0" err="1" smtClean="0"/>
              <a:t>taylor</a:t>
            </a:r>
            <a:r>
              <a:rPr lang="en-US" sz="1600" dirty="0" smtClean="0"/>
              <a:t> the figure for our presentation.  Want to make sure this is what we want before I do it.</a:t>
            </a:r>
            <a:endParaRPr lang="en-US" sz="1600" dirty="0"/>
          </a:p>
        </p:txBody>
      </p:sp>
    </p:spTree>
    <p:extLst>
      <p:ext uri="{BB962C8B-B14F-4D97-AF65-F5344CB8AC3E}">
        <p14:creationId xmlns:p14="http://schemas.microsoft.com/office/powerpoint/2010/main" xmlns="" val="4227480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idx="4294967295"/>
          </p:nvPr>
        </p:nvSpPr>
        <p:spPr>
          <a:xfrm>
            <a:off x="152400" y="0"/>
            <a:ext cx="8229600" cy="762000"/>
          </a:xfrm>
        </p:spPr>
        <p:txBody>
          <a:bodyPr>
            <a:normAutofit/>
          </a:bodyPr>
          <a:lstStyle/>
          <a:p>
            <a:pPr algn="l"/>
            <a:r>
              <a:rPr lang="en-US" sz="2700" b="1" dirty="0" err="1" smtClean="0">
                <a:latin typeface="+mn-lt"/>
                <a:cs typeface="Arial" pitchFamily="34" charset="0"/>
              </a:rPr>
              <a:t>Sirtuin</a:t>
            </a:r>
            <a:r>
              <a:rPr lang="en-US" sz="2700" b="1" dirty="0" smtClean="0">
                <a:latin typeface="+mn-lt"/>
                <a:cs typeface="Arial" pitchFamily="34" charset="0"/>
              </a:rPr>
              <a:t> Family</a:t>
            </a:r>
          </a:p>
        </p:txBody>
      </p:sp>
      <p:sp>
        <p:nvSpPr>
          <p:cNvPr id="8" name="Rectangle 5"/>
          <p:cNvSpPr>
            <a:spLocks noChangeArrowheads="1"/>
          </p:cNvSpPr>
          <p:nvPr/>
        </p:nvSpPr>
        <p:spPr bwMode="auto">
          <a:xfrm>
            <a:off x="0" y="6172200"/>
            <a:ext cx="9220200" cy="707886"/>
          </a:xfrm>
          <a:prstGeom prst="rect">
            <a:avLst/>
          </a:prstGeom>
          <a:noFill/>
          <a:ln w="9525">
            <a:noFill/>
            <a:miter lim="800000"/>
            <a:headEnd/>
            <a:tailEnd/>
          </a:ln>
        </p:spPr>
        <p:txBody>
          <a:bodyPr wrap="square">
            <a:spAutoFit/>
          </a:bodyPr>
          <a:lstStyle/>
          <a:p>
            <a:r>
              <a:rPr lang="en-US" sz="1000" i="1" dirty="0" smtClean="0">
                <a:latin typeface="Calibri" pitchFamily="34" charset="0"/>
              </a:rPr>
              <a:t>Sinclair, DA and </a:t>
            </a:r>
            <a:r>
              <a:rPr lang="en-US" sz="1000" i="1" dirty="0" err="1" smtClean="0">
                <a:latin typeface="Calibri" pitchFamily="34" charset="0"/>
              </a:rPr>
              <a:t>Guarente</a:t>
            </a:r>
            <a:r>
              <a:rPr lang="en-US" sz="1000" i="1" dirty="0" smtClean="0">
                <a:latin typeface="Calibri" pitchFamily="34" charset="0"/>
              </a:rPr>
              <a:t> L (2006) Scientific American 48-57.</a:t>
            </a:r>
          </a:p>
          <a:p>
            <a:r>
              <a:rPr lang="en-US" sz="1000" i="1" dirty="0" smtClean="0">
                <a:latin typeface="Calibri" pitchFamily="34" charset="0"/>
              </a:rPr>
              <a:t>Frye</a:t>
            </a:r>
            <a:r>
              <a:rPr lang="en-US" sz="1000" i="1" dirty="0">
                <a:latin typeface="Calibri" pitchFamily="34" charset="0"/>
              </a:rPr>
              <a:t>, R.A. (2000) Biochemical and Biophysical Research Communications, 273, 793–798.</a:t>
            </a:r>
          </a:p>
          <a:p>
            <a:r>
              <a:rPr lang="en-US" sz="1000" i="1" dirty="0" err="1">
                <a:latin typeface="Calibri" pitchFamily="34" charset="0"/>
              </a:rPr>
              <a:t>Alhazzazi</a:t>
            </a:r>
            <a:r>
              <a:rPr lang="en-US" sz="1000" i="1" dirty="0">
                <a:latin typeface="Calibri" pitchFamily="34" charset="0"/>
              </a:rPr>
              <a:t> TY  et al. (2011) </a:t>
            </a:r>
            <a:r>
              <a:rPr lang="en-US" sz="1000" i="1" dirty="0" err="1">
                <a:latin typeface="Calibri" pitchFamily="34" charset="0"/>
              </a:rPr>
              <a:t>Biochim</a:t>
            </a:r>
            <a:r>
              <a:rPr lang="en-US" sz="1000" i="1" dirty="0">
                <a:latin typeface="Calibri" pitchFamily="34" charset="0"/>
              </a:rPr>
              <a:t> </a:t>
            </a:r>
            <a:r>
              <a:rPr lang="en-US" sz="1000" i="1" dirty="0" err="1">
                <a:latin typeface="Calibri" pitchFamily="34" charset="0"/>
              </a:rPr>
              <a:t>Biophy</a:t>
            </a:r>
            <a:r>
              <a:rPr lang="en-US" sz="1000" i="1" dirty="0">
                <a:latin typeface="Calibri" pitchFamily="34" charset="0"/>
              </a:rPr>
              <a:t> </a:t>
            </a:r>
            <a:r>
              <a:rPr lang="en-US" sz="1000" i="1" dirty="0" err="1">
                <a:latin typeface="Calibri" pitchFamily="34" charset="0"/>
              </a:rPr>
              <a:t>Acta</a:t>
            </a:r>
            <a:r>
              <a:rPr lang="en-US" sz="1000" i="1" dirty="0">
                <a:latin typeface="Calibri" pitchFamily="34" charset="0"/>
              </a:rPr>
              <a:t>. 1816, 80-88. </a:t>
            </a:r>
            <a:endParaRPr lang="en-US" sz="1000" i="1" dirty="0" smtClean="0">
              <a:latin typeface="Calibri" pitchFamily="34" charset="0"/>
            </a:endParaRPr>
          </a:p>
          <a:p>
            <a:r>
              <a:rPr lang="en-US" sz="1000" i="1" dirty="0" smtClean="0">
                <a:latin typeface="Calibri" pitchFamily="34" charset="0"/>
              </a:rPr>
              <a:t>Lu Z et al (2011) EMBO Rep 12:840-846.</a:t>
            </a:r>
          </a:p>
        </p:txBody>
      </p:sp>
      <p:sp>
        <p:nvSpPr>
          <p:cNvPr id="9" name="Subtitle 2"/>
          <p:cNvSpPr txBox="1">
            <a:spLocks/>
          </p:cNvSpPr>
          <p:nvPr/>
        </p:nvSpPr>
        <p:spPr>
          <a:xfrm>
            <a:off x="0" y="0"/>
            <a:ext cx="5867400" cy="1676400"/>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endParaRPr kumimoji="0" lang="en-US" sz="2700" b="1" i="0" u="none" strike="noStrike" kern="1200" cap="none" spc="0" normalizeH="0" baseline="0" noProof="0" dirty="0" smtClean="0">
              <a:ln>
                <a:noFill/>
              </a:ln>
              <a:solidFill>
                <a:schemeClr val="tx1"/>
              </a:solidFill>
              <a:uLnTx/>
              <a:uFillTx/>
              <a:latin typeface="+mn-lt"/>
              <a:ea typeface="+mn-ea"/>
              <a:cs typeface="+mn-cs"/>
            </a:endParaRPr>
          </a:p>
        </p:txBody>
      </p:sp>
      <p:pic>
        <p:nvPicPr>
          <p:cNvPr id="29697" name="Picture 1"/>
          <p:cNvPicPr>
            <a:picLocks noChangeAspect="1" noChangeArrowheads="1"/>
          </p:cNvPicPr>
          <p:nvPr/>
        </p:nvPicPr>
        <p:blipFill>
          <a:blip r:embed="rId3"/>
          <a:srcRect/>
          <a:stretch>
            <a:fillRect/>
          </a:stretch>
        </p:blipFill>
        <p:spPr bwMode="auto">
          <a:xfrm>
            <a:off x="0" y="723261"/>
            <a:ext cx="9144000" cy="4991739"/>
          </a:xfrm>
          <a:prstGeom prst="rect">
            <a:avLst/>
          </a:prstGeom>
          <a:noFill/>
          <a:ln w="9525">
            <a:noFill/>
            <a:miter lim="800000"/>
            <a:headEnd/>
            <a:tailEnd/>
          </a:ln>
          <a:effectLst/>
        </p:spPr>
      </p:pic>
      <p:pic>
        <p:nvPicPr>
          <p:cNvPr id="36865" name="Picture 1"/>
          <p:cNvPicPr>
            <a:picLocks noChangeAspect="1" noChangeArrowheads="1"/>
          </p:cNvPicPr>
          <p:nvPr/>
        </p:nvPicPr>
        <p:blipFill>
          <a:blip r:embed="rId4"/>
          <a:srcRect/>
          <a:stretch>
            <a:fillRect/>
          </a:stretch>
        </p:blipFill>
        <p:spPr bwMode="auto">
          <a:xfrm>
            <a:off x="457200" y="762000"/>
            <a:ext cx="7934325" cy="5162550"/>
          </a:xfrm>
          <a:prstGeom prst="rect">
            <a:avLst/>
          </a:prstGeom>
          <a:noFill/>
          <a:ln w="9525">
            <a:noFill/>
            <a:miter lim="800000"/>
            <a:headEnd/>
            <a:tailEnd/>
          </a:ln>
          <a:effectLst/>
        </p:spPr>
      </p:pic>
      <p:grpSp>
        <p:nvGrpSpPr>
          <p:cNvPr id="10" name="Group 9"/>
          <p:cNvGrpSpPr/>
          <p:nvPr/>
        </p:nvGrpSpPr>
        <p:grpSpPr>
          <a:xfrm>
            <a:off x="0" y="762000"/>
            <a:ext cx="9144000" cy="5486400"/>
            <a:chOff x="0" y="838200"/>
            <a:chExt cx="9144000" cy="5486400"/>
          </a:xfrm>
        </p:grpSpPr>
        <p:sp>
          <p:nvSpPr>
            <p:cNvPr id="13" name="Oval 12"/>
            <p:cNvSpPr/>
            <p:nvPr/>
          </p:nvSpPr>
          <p:spPr>
            <a:xfrm>
              <a:off x="0" y="838200"/>
              <a:ext cx="9144000" cy="548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69" name="Picture 1"/>
            <p:cNvPicPr>
              <a:picLocks noChangeAspect="1" noChangeArrowheads="1"/>
            </p:cNvPicPr>
            <p:nvPr/>
          </p:nvPicPr>
          <p:blipFill>
            <a:blip r:embed="rId5"/>
            <a:srcRect/>
            <a:stretch>
              <a:fillRect/>
            </a:stretch>
          </p:blipFill>
          <p:spPr bwMode="auto">
            <a:xfrm>
              <a:off x="1447800" y="1600200"/>
              <a:ext cx="6152355" cy="3962400"/>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6865"/>
                                        </p:tgtEl>
                                        <p:attrNameLst>
                                          <p:attrName>style.visibility</p:attrName>
                                        </p:attrNameLst>
                                      </p:cBhvr>
                                      <p:to>
                                        <p:strVal val="visible"/>
                                      </p:to>
                                    </p:set>
                                    <p:anim calcmode="lin" valueType="num">
                                      <p:cBhvr>
                                        <p:cTn id="7" dur="1000" fill="hold"/>
                                        <p:tgtEl>
                                          <p:spTgt spid="36865"/>
                                        </p:tgtEl>
                                        <p:attrNameLst>
                                          <p:attrName>ppt_w</p:attrName>
                                        </p:attrNameLst>
                                      </p:cBhvr>
                                      <p:tavLst>
                                        <p:tav tm="0">
                                          <p:val>
                                            <p:strVal val="#ppt_w+.3"/>
                                          </p:val>
                                        </p:tav>
                                        <p:tav tm="100000">
                                          <p:val>
                                            <p:strVal val="#ppt_w"/>
                                          </p:val>
                                        </p:tav>
                                      </p:tavLst>
                                    </p:anim>
                                    <p:anim calcmode="lin" valueType="num">
                                      <p:cBhvr>
                                        <p:cTn id="8" dur="1000" fill="hold"/>
                                        <p:tgtEl>
                                          <p:spTgt spid="36865"/>
                                        </p:tgtEl>
                                        <p:attrNameLst>
                                          <p:attrName>ppt_h</p:attrName>
                                        </p:attrNameLst>
                                      </p:cBhvr>
                                      <p:tavLst>
                                        <p:tav tm="0">
                                          <p:val>
                                            <p:strVal val="#ppt_h"/>
                                          </p:val>
                                        </p:tav>
                                        <p:tav tm="100000">
                                          <p:val>
                                            <p:strVal val="#ppt_h"/>
                                          </p:val>
                                        </p:tav>
                                      </p:tavLst>
                                    </p:anim>
                                    <p:animEffect transition="in" filter="fade">
                                      <p:cBhvr>
                                        <p:cTn id="9" dur="1000"/>
                                        <p:tgtEl>
                                          <p:spTgt spid="36865"/>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edg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76200"/>
            <a:ext cx="5943600" cy="762000"/>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Reversible modes of inhibitor interactions with enzymes</a:t>
            </a:r>
          </a:p>
        </p:txBody>
      </p:sp>
      <p:grpSp>
        <p:nvGrpSpPr>
          <p:cNvPr id="195" name="Group 194"/>
          <p:cNvGrpSpPr/>
          <p:nvPr/>
        </p:nvGrpSpPr>
        <p:grpSpPr>
          <a:xfrm>
            <a:off x="457200" y="1436914"/>
            <a:ext cx="7239000" cy="3062515"/>
            <a:chOff x="457200" y="1436914"/>
            <a:chExt cx="7239000" cy="3062515"/>
          </a:xfrm>
        </p:grpSpPr>
        <p:sp>
          <p:nvSpPr>
            <p:cNvPr id="63" name="Rounded Rectangle 62"/>
            <p:cNvSpPr/>
            <p:nvPr/>
          </p:nvSpPr>
          <p:spPr>
            <a:xfrm>
              <a:off x="457200" y="1524000"/>
              <a:ext cx="281940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306"/>
            <p:cNvGrpSpPr/>
            <p:nvPr/>
          </p:nvGrpSpPr>
          <p:grpSpPr>
            <a:xfrm>
              <a:off x="457200" y="1436914"/>
              <a:ext cx="7239000" cy="3062515"/>
              <a:chOff x="457200" y="1436914"/>
              <a:chExt cx="7239000" cy="3062515"/>
            </a:xfrm>
          </p:grpSpPr>
          <p:sp>
            <p:nvSpPr>
              <p:cNvPr id="62" name="TextBox 61"/>
              <p:cNvSpPr txBox="1"/>
              <p:nvPr/>
            </p:nvSpPr>
            <p:spPr>
              <a:xfrm>
                <a:off x="457200" y="1504890"/>
                <a:ext cx="2819400" cy="400110"/>
              </a:xfrm>
              <a:prstGeom prst="rect">
                <a:avLst/>
              </a:prstGeom>
              <a:noFill/>
            </p:spPr>
            <p:txBody>
              <a:bodyPr wrap="none" rtlCol="0">
                <a:spAutoFit/>
              </a:bodyPr>
              <a:lstStyle/>
              <a:p>
                <a:r>
                  <a:rPr lang="en-US" sz="2000" b="1" dirty="0" smtClean="0"/>
                  <a:t>Competitive Inhibition</a:t>
                </a:r>
                <a:endParaRPr lang="en-US" sz="2000" b="1" dirty="0"/>
              </a:p>
            </p:txBody>
          </p:sp>
          <p:grpSp>
            <p:nvGrpSpPr>
              <p:cNvPr id="213" name="Group 212"/>
              <p:cNvGrpSpPr/>
              <p:nvPr/>
            </p:nvGrpSpPr>
            <p:grpSpPr>
              <a:xfrm>
                <a:off x="3280229" y="1436914"/>
                <a:ext cx="4415971" cy="3062515"/>
                <a:chOff x="3280229" y="1436914"/>
                <a:chExt cx="4568371" cy="3062515"/>
              </a:xfrm>
            </p:grpSpPr>
            <p:grpSp>
              <p:nvGrpSpPr>
                <p:cNvPr id="211" name="Group 210"/>
                <p:cNvGrpSpPr/>
                <p:nvPr/>
              </p:nvGrpSpPr>
              <p:grpSpPr>
                <a:xfrm>
                  <a:off x="4191000" y="1447800"/>
                  <a:ext cx="3657600" cy="3048000"/>
                  <a:chOff x="4343400" y="1447800"/>
                  <a:chExt cx="3657600" cy="3048000"/>
                </a:xfrm>
              </p:grpSpPr>
              <p:sp>
                <p:nvSpPr>
                  <p:cNvPr id="197" name="Rectangle 196"/>
                  <p:cNvSpPr/>
                  <p:nvPr/>
                </p:nvSpPr>
                <p:spPr>
                  <a:xfrm>
                    <a:off x="4343400" y="1447800"/>
                    <a:ext cx="3657600" cy="304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p:cNvGrpSpPr/>
                  <p:nvPr/>
                </p:nvGrpSpPr>
                <p:grpSpPr>
                  <a:xfrm>
                    <a:off x="4495800" y="1600200"/>
                    <a:ext cx="3352800" cy="2743200"/>
                    <a:chOff x="4495800" y="1600200"/>
                    <a:chExt cx="3352800" cy="2743200"/>
                  </a:xfrm>
                </p:grpSpPr>
                <p:grpSp>
                  <p:nvGrpSpPr>
                    <p:cNvPr id="7" name="Group 6"/>
                    <p:cNvGrpSpPr/>
                    <p:nvPr/>
                  </p:nvGrpSpPr>
                  <p:grpSpPr>
                    <a:xfrm>
                      <a:off x="5791200" y="1600200"/>
                      <a:ext cx="381001" cy="381000"/>
                      <a:chOff x="3886200" y="1828800"/>
                      <a:chExt cx="381001" cy="381000"/>
                    </a:xfrm>
                  </p:grpSpPr>
                  <p:sp>
                    <p:nvSpPr>
                      <p:cNvPr id="5"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nvGrpSpPr>
                    <p:cNvPr id="10" name="Group 9"/>
                    <p:cNvGrpSpPr/>
                    <p:nvPr/>
                  </p:nvGrpSpPr>
                  <p:grpSpPr>
                    <a:xfrm>
                      <a:off x="4724400" y="1828800"/>
                      <a:ext cx="990600" cy="838200"/>
                      <a:chOff x="1828800" y="2057400"/>
                      <a:chExt cx="990600" cy="838200"/>
                    </a:xfrm>
                  </p:grpSpPr>
                  <p:sp>
                    <p:nvSpPr>
                      <p:cNvPr id="3"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a:off x="5867400" y="228441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724400" y="3505200"/>
                      <a:ext cx="990600" cy="838200"/>
                      <a:chOff x="1828800" y="2057400"/>
                      <a:chExt cx="990600" cy="838200"/>
                    </a:xfrm>
                  </p:grpSpPr>
                  <p:sp>
                    <p:nvSpPr>
                      <p:cNvPr id="14" name="Rounded Rectangle 13"/>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a:xfrm rot="5400000">
                      <a:off x="5066506" y="308530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4953000" y="3352800"/>
                      <a:ext cx="533400" cy="457200"/>
                      <a:chOff x="2667000" y="2971800"/>
                      <a:chExt cx="533400" cy="457200"/>
                    </a:xfrm>
                  </p:grpSpPr>
                  <p:grpSp>
                    <p:nvGrpSpPr>
                      <p:cNvPr id="19" name="Group 18"/>
                      <p:cNvGrpSpPr/>
                      <p:nvPr/>
                    </p:nvGrpSpPr>
                    <p:grpSpPr>
                      <a:xfrm>
                        <a:off x="2743200" y="2971800"/>
                        <a:ext cx="381000" cy="457200"/>
                        <a:chOff x="3886200" y="1752600"/>
                        <a:chExt cx="381000" cy="457200"/>
                      </a:xfrm>
                    </p:grpSpPr>
                    <p:sp>
                      <p:nvSpPr>
                        <p:cNvPr id="20" name="Trapezoid 19"/>
                        <p:cNvSpPr/>
                        <p:nvPr/>
                      </p:nvSpPr>
                      <p:spPr>
                        <a:xfrm rot="10800000">
                          <a:off x="3886200" y="1828800"/>
                          <a:ext cx="381000" cy="38100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962400" y="1752600"/>
                          <a:ext cx="242374" cy="369332"/>
                        </a:xfrm>
                        <a:prstGeom prst="rect">
                          <a:avLst/>
                        </a:prstGeom>
                        <a:noFill/>
                      </p:spPr>
                      <p:txBody>
                        <a:bodyPr wrap="none" rtlCol="0">
                          <a:spAutoFit/>
                        </a:bodyPr>
                        <a:lstStyle/>
                        <a:p>
                          <a:r>
                            <a:rPr lang="en-US" dirty="0" smtClean="0">
                              <a:solidFill>
                                <a:schemeClr val="accent2"/>
                              </a:solidFill>
                            </a:rPr>
                            <a:t>I</a:t>
                          </a:r>
                          <a:endParaRPr lang="en-US" dirty="0">
                            <a:solidFill>
                              <a:schemeClr val="accent2"/>
                            </a:solidFill>
                          </a:endParaRPr>
                        </a:p>
                      </p:txBody>
                    </p:sp>
                  </p:grpSp>
                  <p:sp>
                    <p:nvSpPr>
                      <p:cNvPr id="22" name="Rounded Rectangle 21"/>
                      <p:cNvSpPr/>
                      <p:nvPr/>
                    </p:nvSpPr>
                    <p:spPr>
                      <a:xfrm>
                        <a:off x="2667000" y="2971800"/>
                        <a:ext cx="533400" cy="76200"/>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743200" y="3046412"/>
                        <a:ext cx="381000" cy="1588"/>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6858000" y="1828800"/>
                      <a:ext cx="990600" cy="838200"/>
                      <a:chOff x="1828800" y="2057400"/>
                      <a:chExt cx="990600" cy="838200"/>
                    </a:xfrm>
                  </p:grpSpPr>
                  <p:sp>
                    <p:nvSpPr>
                      <p:cNvPr id="39" name="Rounded Rectangle 38"/>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029200" y="2286000"/>
                      <a:ext cx="296876" cy="369332"/>
                    </a:xfrm>
                    <a:prstGeom prst="rect">
                      <a:avLst/>
                    </a:prstGeom>
                    <a:noFill/>
                  </p:spPr>
                  <p:txBody>
                    <a:bodyPr wrap="none" rtlCol="0">
                      <a:spAutoFit/>
                    </a:bodyPr>
                    <a:lstStyle/>
                    <a:p>
                      <a:r>
                        <a:rPr lang="en-US" dirty="0" smtClean="0"/>
                        <a:t>E</a:t>
                      </a:r>
                      <a:endParaRPr lang="en-US" dirty="0"/>
                    </a:p>
                  </p:txBody>
                </p:sp>
                <p:sp>
                  <p:nvSpPr>
                    <p:cNvPr id="46" name="TextBox 45"/>
                    <p:cNvSpPr txBox="1"/>
                    <p:nvPr/>
                  </p:nvSpPr>
                  <p:spPr>
                    <a:xfrm>
                      <a:off x="7162800" y="2286000"/>
                      <a:ext cx="400431" cy="369332"/>
                    </a:xfrm>
                    <a:prstGeom prst="rect">
                      <a:avLst/>
                    </a:prstGeom>
                    <a:noFill/>
                  </p:spPr>
                  <p:txBody>
                    <a:bodyPr wrap="none" rtlCol="0">
                      <a:spAutoFit/>
                    </a:bodyPr>
                    <a:lstStyle/>
                    <a:p>
                      <a:r>
                        <a:rPr lang="en-US" dirty="0" smtClean="0"/>
                        <a:t>ES</a:t>
                      </a:r>
                      <a:endParaRPr lang="en-US" dirty="0"/>
                    </a:p>
                  </p:txBody>
                </p:sp>
                <p:sp>
                  <p:nvSpPr>
                    <p:cNvPr id="47" name="TextBox 46"/>
                    <p:cNvSpPr txBox="1"/>
                    <p:nvPr/>
                  </p:nvSpPr>
                  <p:spPr>
                    <a:xfrm>
                      <a:off x="5029200" y="3962400"/>
                      <a:ext cx="354584" cy="369332"/>
                    </a:xfrm>
                    <a:prstGeom prst="rect">
                      <a:avLst/>
                    </a:prstGeom>
                    <a:noFill/>
                  </p:spPr>
                  <p:txBody>
                    <a:bodyPr wrap="none" rtlCol="0">
                      <a:spAutoFit/>
                    </a:bodyPr>
                    <a:lstStyle/>
                    <a:p>
                      <a:r>
                        <a:rPr lang="en-US" dirty="0" smtClean="0"/>
                        <a:t>EI</a:t>
                      </a:r>
                      <a:endParaRPr lang="en-US" dirty="0"/>
                    </a:p>
                  </p:txBody>
                </p:sp>
                <p:grpSp>
                  <p:nvGrpSpPr>
                    <p:cNvPr id="49" name="Group 48"/>
                    <p:cNvGrpSpPr/>
                    <p:nvPr/>
                  </p:nvGrpSpPr>
                  <p:grpSpPr>
                    <a:xfrm>
                      <a:off x="4495800" y="2819400"/>
                      <a:ext cx="533400" cy="457200"/>
                      <a:chOff x="2667000" y="2971800"/>
                      <a:chExt cx="533400" cy="457200"/>
                    </a:xfrm>
                  </p:grpSpPr>
                  <p:grpSp>
                    <p:nvGrpSpPr>
                      <p:cNvPr id="50" name="Group 18"/>
                      <p:cNvGrpSpPr/>
                      <p:nvPr/>
                    </p:nvGrpSpPr>
                    <p:grpSpPr>
                      <a:xfrm>
                        <a:off x="2743200" y="2971800"/>
                        <a:ext cx="381000" cy="457200"/>
                        <a:chOff x="3886200" y="1752600"/>
                        <a:chExt cx="381000" cy="457200"/>
                      </a:xfrm>
                    </p:grpSpPr>
                    <p:sp>
                      <p:nvSpPr>
                        <p:cNvPr id="53" name="Trapezoid 52"/>
                        <p:cNvSpPr/>
                        <p:nvPr/>
                      </p:nvSpPr>
                      <p:spPr>
                        <a:xfrm rot="10800000">
                          <a:off x="3886200" y="1828800"/>
                          <a:ext cx="381000" cy="38100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3962400" y="1752600"/>
                          <a:ext cx="242374" cy="369332"/>
                        </a:xfrm>
                        <a:prstGeom prst="rect">
                          <a:avLst/>
                        </a:prstGeom>
                        <a:noFill/>
                      </p:spPr>
                      <p:txBody>
                        <a:bodyPr wrap="none" rtlCol="0">
                          <a:spAutoFit/>
                        </a:bodyPr>
                        <a:lstStyle/>
                        <a:p>
                          <a:r>
                            <a:rPr lang="en-US" dirty="0" smtClean="0">
                              <a:solidFill>
                                <a:schemeClr val="accent2"/>
                              </a:solidFill>
                            </a:rPr>
                            <a:t>I</a:t>
                          </a:r>
                          <a:endParaRPr lang="en-US" dirty="0">
                            <a:solidFill>
                              <a:schemeClr val="accent2"/>
                            </a:solidFill>
                          </a:endParaRPr>
                        </a:p>
                      </p:txBody>
                    </p:sp>
                  </p:grpSp>
                  <p:sp>
                    <p:nvSpPr>
                      <p:cNvPr id="51" name="Rounded Rectangle 50"/>
                      <p:cNvSpPr/>
                      <p:nvPr/>
                    </p:nvSpPr>
                    <p:spPr>
                      <a:xfrm>
                        <a:off x="2667000" y="2971800"/>
                        <a:ext cx="533400" cy="76200"/>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2743200" y="3046412"/>
                        <a:ext cx="381000" cy="1588"/>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55" name="Arc 54"/>
                    <p:cNvSpPr/>
                    <p:nvPr/>
                  </p:nvSpPr>
                  <p:spPr>
                    <a:xfrm>
                      <a:off x="4724400" y="297180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6" name="Group 55"/>
                    <p:cNvGrpSpPr/>
                    <p:nvPr/>
                  </p:nvGrpSpPr>
                  <p:grpSpPr>
                    <a:xfrm>
                      <a:off x="7162800" y="1752600"/>
                      <a:ext cx="381001" cy="381000"/>
                      <a:chOff x="3886200" y="1828800"/>
                      <a:chExt cx="381001" cy="381000"/>
                    </a:xfrm>
                  </p:grpSpPr>
                  <p:sp>
                    <p:nvSpPr>
                      <p:cNvPr id="57" name="Trapezoid 56"/>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60" name="Arc 59"/>
                    <p:cNvSpPr/>
                    <p:nvPr/>
                  </p:nvSpPr>
                  <p:spPr>
                    <a:xfrm rot="10800000">
                      <a:off x="6019800" y="190500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12" name="Freeform 211"/>
                <p:cNvSpPr/>
                <p:nvPr/>
              </p:nvSpPr>
              <p:spPr>
                <a:xfrm>
                  <a:off x="3280229" y="1436914"/>
                  <a:ext cx="914400" cy="3062515"/>
                </a:xfrm>
                <a:custGeom>
                  <a:avLst/>
                  <a:gdLst>
                    <a:gd name="connsiteX0" fmla="*/ 0 w 914400"/>
                    <a:gd name="connsiteY0" fmla="*/ 145143 h 3062515"/>
                    <a:gd name="connsiteX1" fmla="*/ 14514 w 914400"/>
                    <a:gd name="connsiteY1" fmla="*/ 449943 h 3062515"/>
                    <a:gd name="connsiteX2" fmla="*/ 899885 w 914400"/>
                    <a:gd name="connsiteY2" fmla="*/ 3062515 h 3062515"/>
                    <a:gd name="connsiteX3" fmla="*/ 914400 w 914400"/>
                    <a:gd name="connsiteY3" fmla="*/ 0 h 3062515"/>
                    <a:gd name="connsiteX4" fmla="*/ 0 w 914400"/>
                    <a:gd name="connsiteY4" fmla="*/ 145143 h 306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3062515">
                      <a:moveTo>
                        <a:pt x="0" y="145143"/>
                      </a:moveTo>
                      <a:lnTo>
                        <a:pt x="14514" y="449943"/>
                      </a:lnTo>
                      <a:lnTo>
                        <a:pt x="899885" y="3062515"/>
                      </a:lnTo>
                      <a:cubicBezTo>
                        <a:pt x="904723" y="2041677"/>
                        <a:pt x="909562" y="1020838"/>
                        <a:pt x="914400" y="0"/>
                      </a:cubicBezTo>
                      <a:lnTo>
                        <a:pt x="0" y="145143"/>
                      </a:lnTo>
                      <a:close/>
                    </a:path>
                  </a:pathLst>
                </a:custGeom>
                <a:gradFill>
                  <a:gsLst>
                    <a:gs pos="47000">
                      <a:schemeClr val="accent1"/>
                    </a:gs>
                    <a:gs pos="92000">
                      <a:schemeClr val="accent1">
                        <a:tint val="44500"/>
                        <a:satMod val="160000"/>
                      </a:schemeClr>
                    </a:gs>
                    <a:gs pos="100000">
                      <a:schemeClr val="accent1">
                        <a:tint val="23500"/>
                        <a:satMod val="160000"/>
                      </a:schemeClr>
                    </a:gs>
                  </a:gsLst>
                  <a:lin ang="10800000" scaled="1"/>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0" name="Group 309"/>
          <p:cNvGrpSpPr/>
          <p:nvPr/>
        </p:nvGrpSpPr>
        <p:grpSpPr>
          <a:xfrm>
            <a:off x="457200" y="1600200"/>
            <a:ext cx="7620000" cy="3512458"/>
            <a:chOff x="457200" y="1596571"/>
            <a:chExt cx="7620000" cy="3512458"/>
          </a:xfrm>
        </p:grpSpPr>
        <p:sp>
          <p:nvSpPr>
            <p:cNvPr id="104" name="Rounded Rectangle 103"/>
            <p:cNvSpPr/>
            <p:nvPr/>
          </p:nvSpPr>
          <p:spPr>
            <a:xfrm>
              <a:off x="457200" y="2076510"/>
              <a:ext cx="280405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 name="Group 307"/>
            <p:cNvGrpSpPr/>
            <p:nvPr/>
          </p:nvGrpSpPr>
          <p:grpSpPr>
            <a:xfrm>
              <a:off x="457200" y="1596571"/>
              <a:ext cx="7620000" cy="3512458"/>
              <a:chOff x="457200" y="1596571"/>
              <a:chExt cx="7620000" cy="3512458"/>
            </a:xfrm>
          </p:grpSpPr>
          <p:sp>
            <p:nvSpPr>
              <p:cNvPr id="105" name="TextBox 104"/>
              <p:cNvSpPr txBox="1"/>
              <p:nvPr/>
            </p:nvSpPr>
            <p:spPr>
              <a:xfrm>
                <a:off x="457200" y="2057400"/>
                <a:ext cx="2883225" cy="400110"/>
              </a:xfrm>
              <a:prstGeom prst="rect">
                <a:avLst/>
              </a:prstGeom>
              <a:noFill/>
            </p:spPr>
            <p:txBody>
              <a:bodyPr wrap="none" rtlCol="0">
                <a:spAutoFit/>
              </a:bodyPr>
              <a:lstStyle/>
              <a:p>
                <a:r>
                  <a:rPr lang="en-US" sz="2000" b="1" dirty="0" err="1" smtClean="0"/>
                  <a:t>Nonompetitive</a:t>
                </a:r>
                <a:r>
                  <a:rPr lang="en-US" sz="2000" b="1" dirty="0" smtClean="0"/>
                  <a:t> Inhibition</a:t>
                </a:r>
                <a:endParaRPr lang="en-US" sz="2000" b="1" dirty="0"/>
              </a:p>
            </p:txBody>
          </p:sp>
          <p:grpSp>
            <p:nvGrpSpPr>
              <p:cNvPr id="219" name="Group 218"/>
              <p:cNvGrpSpPr/>
              <p:nvPr/>
            </p:nvGrpSpPr>
            <p:grpSpPr>
              <a:xfrm>
                <a:off x="3280229" y="1596571"/>
                <a:ext cx="4796971" cy="3512458"/>
                <a:chOff x="3280229" y="1596571"/>
                <a:chExt cx="4492171" cy="3512458"/>
              </a:xfrm>
            </p:grpSpPr>
            <p:grpSp>
              <p:nvGrpSpPr>
                <p:cNvPr id="217" name="Group 216"/>
                <p:cNvGrpSpPr/>
                <p:nvPr/>
              </p:nvGrpSpPr>
              <p:grpSpPr>
                <a:xfrm>
                  <a:off x="4191000" y="1600200"/>
                  <a:ext cx="3581400" cy="3505200"/>
                  <a:chOff x="4191000" y="1524000"/>
                  <a:chExt cx="3581400" cy="3505200"/>
                </a:xfrm>
              </p:grpSpPr>
              <p:sp>
                <p:nvSpPr>
                  <p:cNvPr id="200" name="Rectangle 199"/>
                  <p:cNvSpPr/>
                  <p:nvPr/>
                </p:nvSpPr>
                <p:spPr>
                  <a:xfrm>
                    <a:off x="4191000" y="1524000"/>
                    <a:ext cx="3581400" cy="35052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a:off x="6553200" y="2305110"/>
                    <a:ext cx="1066800" cy="838200"/>
                    <a:chOff x="5029200" y="1752600"/>
                    <a:chExt cx="1066800" cy="838200"/>
                  </a:xfrm>
                </p:grpSpPr>
                <p:grpSp>
                  <p:nvGrpSpPr>
                    <p:cNvPr id="174" name="Group 119"/>
                    <p:cNvGrpSpPr/>
                    <p:nvPr/>
                  </p:nvGrpSpPr>
                  <p:grpSpPr>
                    <a:xfrm>
                      <a:off x="5029200" y="1752600"/>
                      <a:ext cx="1066800" cy="838200"/>
                      <a:chOff x="5029200" y="1752600"/>
                      <a:chExt cx="1066800" cy="838200"/>
                    </a:xfrm>
                  </p:grpSpPr>
                  <p:grpSp>
                    <p:nvGrpSpPr>
                      <p:cNvPr id="176" name="Group 9"/>
                      <p:cNvGrpSpPr/>
                      <p:nvPr/>
                    </p:nvGrpSpPr>
                    <p:grpSpPr>
                      <a:xfrm>
                        <a:off x="5029200" y="1752600"/>
                        <a:ext cx="990600" cy="838200"/>
                        <a:chOff x="1828800" y="2057400"/>
                        <a:chExt cx="990600" cy="838200"/>
                      </a:xfrm>
                    </p:grpSpPr>
                    <p:sp>
                      <p:nvSpPr>
                        <p:cNvPr id="179"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7" name="TextBox 176"/>
                      <p:cNvSpPr txBox="1"/>
                      <p:nvPr/>
                    </p:nvSpPr>
                    <p:spPr>
                      <a:xfrm>
                        <a:off x="5334000" y="2209800"/>
                        <a:ext cx="400431" cy="369332"/>
                      </a:xfrm>
                      <a:prstGeom prst="rect">
                        <a:avLst/>
                      </a:prstGeom>
                      <a:noFill/>
                    </p:spPr>
                    <p:txBody>
                      <a:bodyPr wrap="none" rtlCol="0">
                        <a:spAutoFit/>
                      </a:bodyPr>
                      <a:lstStyle/>
                      <a:p>
                        <a:r>
                          <a:rPr lang="en-US" dirty="0" smtClean="0"/>
                          <a:t>ES</a:t>
                        </a:r>
                        <a:endParaRPr lang="en-US" dirty="0"/>
                      </a:p>
                    </p:txBody>
                  </p:sp>
                  <p:sp>
                    <p:nvSpPr>
                      <p:cNvPr id="178" name="Oval 177"/>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Rectangle 174"/>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
                  <p:cNvGrpSpPr/>
                  <p:nvPr/>
                </p:nvGrpSpPr>
                <p:grpSpPr>
                  <a:xfrm>
                    <a:off x="5486400" y="2076510"/>
                    <a:ext cx="381001" cy="381000"/>
                    <a:chOff x="3886200" y="1828800"/>
                    <a:chExt cx="381001" cy="381000"/>
                  </a:xfrm>
                </p:grpSpPr>
                <p:sp>
                  <p:nvSpPr>
                    <p:cNvPr id="101"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cxnSp>
                <p:nvCxnSpPr>
                  <p:cNvPr id="68" name="Straight Arrow Connector 67"/>
                  <p:cNvCxnSpPr/>
                  <p:nvPr/>
                </p:nvCxnSpPr>
                <p:spPr>
                  <a:xfrm>
                    <a:off x="5562600" y="27607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47617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Arc 76"/>
                  <p:cNvSpPr/>
                  <p:nvPr/>
                </p:nvSpPr>
                <p:spPr>
                  <a:xfrm>
                    <a:off x="44196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8" name="Group 55"/>
                  <p:cNvGrpSpPr/>
                  <p:nvPr/>
                </p:nvGrpSpPr>
                <p:grpSpPr>
                  <a:xfrm>
                    <a:off x="6858000" y="2228910"/>
                    <a:ext cx="381001" cy="381000"/>
                    <a:chOff x="3886200" y="1828800"/>
                    <a:chExt cx="381001" cy="381000"/>
                  </a:xfrm>
                </p:grpSpPr>
                <p:sp>
                  <p:nvSpPr>
                    <p:cNvPr id="80" name="Trapezoid 7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79" name="Arc 78"/>
                  <p:cNvSpPr/>
                  <p:nvPr/>
                </p:nvSpPr>
                <p:spPr>
                  <a:xfrm rot="10800000">
                    <a:off x="5715000" y="23813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2" name="Group 131"/>
                  <p:cNvGrpSpPr/>
                  <p:nvPr/>
                </p:nvGrpSpPr>
                <p:grpSpPr>
                  <a:xfrm>
                    <a:off x="4419600" y="2305110"/>
                    <a:ext cx="1066800" cy="838200"/>
                    <a:chOff x="5029200" y="1752600"/>
                    <a:chExt cx="1066800" cy="838200"/>
                  </a:xfrm>
                </p:grpSpPr>
                <p:grpSp>
                  <p:nvGrpSpPr>
                    <p:cNvPr id="120" name="Group 119"/>
                    <p:cNvGrpSpPr/>
                    <p:nvPr/>
                  </p:nvGrpSpPr>
                  <p:grpSpPr>
                    <a:xfrm>
                      <a:off x="5029200" y="1752600"/>
                      <a:ext cx="1066800" cy="838200"/>
                      <a:chOff x="5029200" y="1752600"/>
                      <a:chExt cx="1066800" cy="838200"/>
                    </a:xfrm>
                  </p:grpSpPr>
                  <p:grpSp>
                    <p:nvGrpSpPr>
                      <p:cNvPr id="67" name="Group 9"/>
                      <p:cNvGrpSpPr/>
                      <p:nvPr/>
                    </p:nvGrpSpPr>
                    <p:grpSpPr>
                      <a:xfrm>
                        <a:off x="5029200" y="1752600"/>
                        <a:ext cx="990600" cy="838200"/>
                        <a:chOff x="1828800" y="2057400"/>
                        <a:chExt cx="990600" cy="838200"/>
                      </a:xfrm>
                    </p:grpSpPr>
                    <p:sp>
                      <p:nvSpPr>
                        <p:cNvPr id="98"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5334000" y="2209800"/>
                        <a:ext cx="296876" cy="369332"/>
                      </a:xfrm>
                      <a:prstGeom prst="rect">
                        <a:avLst/>
                      </a:prstGeom>
                      <a:noFill/>
                    </p:spPr>
                    <p:txBody>
                      <a:bodyPr wrap="none" rtlCol="0">
                        <a:spAutoFit/>
                      </a:bodyPr>
                      <a:lstStyle/>
                      <a:p>
                        <a:r>
                          <a:rPr lang="en-US" dirty="0" smtClean="0"/>
                          <a:t>E</a:t>
                        </a:r>
                        <a:endParaRPr lang="en-US" dirty="0"/>
                      </a:p>
                    </p:txBody>
                  </p:sp>
                  <p:sp>
                    <p:nvSpPr>
                      <p:cNvPr id="106" name="Oval 105"/>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Rectangle 130"/>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419600" y="3981510"/>
                    <a:ext cx="1066800" cy="838200"/>
                    <a:chOff x="5029200" y="1752600"/>
                    <a:chExt cx="1066800" cy="838200"/>
                  </a:xfrm>
                </p:grpSpPr>
                <p:grpSp>
                  <p:nvGrpSpPr>
                    <p:cNvPr id="135" name="Group 119"/>
                    <p:cNvGrpSpPr/>
                    <p:nvPr/>
                  </p:nvGrpSpPr>
                  <p:grpSpPr>
                    <a:xfrm>
                      <a:off x="5029200" y="1752600"/>
                      <a:ext cx="1066800" cy="838200"/>
                      <a:chOff x="5029200" y="1752600"/>
                      <a:chExt cx="1066800" cy="838200"/>
                    </a:xfrm>
                  </p:grpSpPr>
                  <p:grpSp>
                    <p:nvGrpSpPr>
                      <p:cNvPr id="137" name="Group 9"/>
                      <p:cNvGrpSpPr/>
                      <p:nvPr/>
                    </p:nvGrpSpPr>
                    <p:grpSpPr>
                      <a:xfrm>
                        <a:off x="5029200" y="1752600"/>
                        <a:ext cx="990600" cy="838200"/>
                        <a:chOff x="1828800" y="2057400"/>
                        <a:chExt cx="990600" cy="838200"/>
                      </a:xfrm>
                    </p:grpSpPr>
                    <p:sp>
                      <p:nvSpPr>
                        <p:cNvPr id="140"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8" name="TextBox 137"/>
                      <p:cNvSpPr txBox="1"/>
                      <p:nvPr/>
                    </p:nvSpPr>
                    <p:spPr>
                      <a:xfrm>
                        <a:off x="5334000" y="2209800"/>
                        <a:ext cx="354584" cy="369332"/>
                      </a:xfrm>
                      <a:prstGeom prst="rect">
                        <a:avLst/>
                      </a:prstGeom>
                      <a:noFill/>
                    </p:spPr>
                    <p:txBody>
                      <a:bodyPr wrap="none" rtlCol="0">
                        <a:spAutoFit/>
                      </a:bodyPr>
                      <a:lstStyle/>
                      <a:p>
                        <a:r>
                          <a:rPr lang="en-US" dirty="0" smtClean="0"/>
                          <a:t>EI</a:t>
                        </a:r>
                        <a:endParaRPr lang="en-US" dirty="0"/>
                      </a:p>
                    </p:txBody>
                  </p:sp>
                  <p:sp>
                    <p:nvSpPr>
                      <p:cNvPr id="139" name="Oval 138"/>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ectangle 135"/>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5334000" y="4210110"/>
                    <a:ext cx="153194" cy="381000"/>
                    <a:chOff x="5029200" y="2743994"/>
                    <a:chExt cx="153194" cy="381000"/>
                  </a:xfrm>
                </p:grpSpPr>
                <p:sp>
                  <p:nvSpPr>
                    <p:cNvPr id="130" name="Oval 129"/>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a:stCxn id="130" idx="0"/>
                      <a:endCxn id="130"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4419600" y="3295710"/>
                    <a:ext cx="153194" cy="381000"/>
                    <a:chOff x="5029200" y="2743994"/>
                    <a:chExt cx="153194" cy="381000"/>
                  </a:xfrm>
                </p:grpSpPr>
                <p:sp>
                  <p:nvSpPr>
                    <p:cNvPr id="152" name="Oval 151"/>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p:cNvCxnSpPr>
                      <a:stCxn id="152" idx="0"/>
                      <a:endCxn id="152"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5" name="TextBox 154"/>
                  <p:cNvSpPr txBox="1"/>
                  <p:nvPr/>
                </p:nvSpPr>
                <p:spPr>
                  <a:xfrm>
                    <a:off x="4343400"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sp>
                <p:nvSpPr>
                  <p:cNvPr id="156" name="TextBox 155"/>
                  <p:cNvSpPr txBox="1"/>
                  <p:nvPr/>
                </p:nvSpPr>
                <p:spPr>
                  <a:xfrm>
                    <a:off x="52578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157" name="Straight Arrow Connector 156"/>
                  <p:cNvCxnSpPr/>
                  <p:nvPr/>
                </p:nvCxnSpPr>
                <p:spPr>
                  <a:xfrm>
                    <a:off x="5562600" y="43609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Arc 157"/>
                  <p:cNvSpPr/>
                  <p:nvPr/>
                </p:nvSpPr>
                <p:spPr>
                  <a:xfrm rot="10800000">
                    <a:off x="5715000" y="39815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9" name="Group 158"/>
                  <p:cNvGrpSpPr/>
                  <p:nvPr/>
                </p:nvGrpSpPr>
                <p:grpSpPr>
                  <a:xfrm>
                    <a:off x="6553200" y="3981510"/>
                    <a:ext cx="1066800" cy="838200"/>
                    <a:chOff x="5029200" y="1752600"/>
                    <a:chExt cx="1066800" cy="838200"/>
                  </a:xfrm>
                </p:grpSpPr>
                <p:grpSp>
                  <p:nvGrpSpPr>
                    <p:cNvPr id="160" name="Group 119"/>
                    <p:cNvGrpSpPr/>
                    <p:nvPr/>
                  </p:nvGrpSpPr>
                  <p:grpSpPr>
                    <a:xfrm>
                      <a:off x="5029200" y="1752600"/>
                      <a:ext cx="1066800" cy="838200"/>
                      <a:chOff x="5029200" y="1752600"/>
                      <a:chExt cx="1066800" cy="838200"/>
                    </a:xfrm>
                  </p:grpSpPr>
                  <p:grpSp>
                    <p:nvGrpSpPr>
                      <p:cNvPr id="162" name="Group 9"/>
                      <p:cNvGrpSpPr/>
                      <p:nvPr/>
                    </p:nvGrpSpPr>
                    <p:grpSpPr>
                      <a:xfrm>
                        <a:off x="5029200" y="1752600"/>
                        <a:ext cx="990600" cy="838200"/>
                        <a:chOff x="1828800" y="2057400"/>
                        <a:chExt cx="990600" cy="838200"/>
                      </a:xfrm>
                    </p:grpSpPr>
                    <p:sp>
                      <p:nvSpPr>
                        <p:cNvPr id="165"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3" name="TextBox 162"/>
                      <p:cNvSpPr txBox="1"/>
                      <p:nvPr/>
                    </p:nvSpPr>
                    <p:spPr>
                      <a:xfrm>
                        <a:off x="5333061" y="2209800"/>
                        <a:ext cx="458139" cy="369332"/>
                      </a:xfrm>
                      <a:prstGeom prst="rect">
                        <a:avLst/>
                      </a:prstGeom>
                      <a:noFill/>
                    </p:spPr>
                    <p:txBody>
                      <a:bodyPr wrap="none" rtlCol="0">
                        <a:spAutoFit/>
                      </a:bodyPr>
                      <a:lstStyle/>
                      <a:p>
                        <a:r>
                          <a:rPr lang="en-US" dirty="0" smtClean="0"/>
                          <a:t>ESI</a:t>
                        </a:r>
                        <a:endParaRPr lang="en-US" dirty="0"/>
                      </a:p>
                    </p:txBody>
                  </p:sp>
                  <p:sp>
                    <p:nvSpPr>
                      <p:cNvPr id="164" name="Oval 163"/>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Rectangle 160"/>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7467600" y="4210110"/>
                    <a:ext cx="153194" cy="381000"/>
                    <a:chOff x="5029200" y="2743994"/>
                    <a:chExt cx="153194" cy="381000"/>
                  </a:xfrm>
                </p:grpSpPr>
                <p:sp>
                  <p:nvSpPr>
                    <p:cNvPr id="169" name="Oval 168"/>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stCxn id="169" idx="0"/>
                      <a:endCxn id="169"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73914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182" name="Straight Arrow Connector 181"/>
                  <p:cNvCxnSpPr/>
                  <p:nvPr/>
                </p:nvCxnSpPr>
                <p:spPr>
                  <a:xfrm rot="5400000">
                    <a:off x="69715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3" name="Arc 182"/>
                  <p:cNvSpPr/>
                  <p:nvPr/>
                </p:nvSpPr>
                <p:spPr>
                  <a:xfrm>
                    <a:off x="66294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4" name="Group 183"/>
                  <p:cNvGrpSpPr/>
                  <p:nvPr/>
                </p:nvGrpSpPr>
                <p:grpSpPr>
                  <a:xfrm>
                    <a:off x="6691826" y="3295710"/>
                    <a:ext cx="153194" cy="381000"/>
                    <a:chOff x="5029200" y="2743994"/>
                    <a:chExt cx="153194" cy="381000"/>
                  </a:xfrm>
                </p:grpSpPr>
                <p:sp>
                  <p:nvSpPr>
                    <p:cNvPr id="185" name="Oval 184"/>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5" idx="0"/>
                      <a:endCxn id="185"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8" name="TextBox 187"/>
                  <p:cNvSpPr txBox="1"/>
                  <p:nvPr/>
                </p:nvSpPr>
                <p:spPr>
                  <a:xfrm>
                    <a:off x="6615626"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grpSp>
                <p:nvGrpSpPr>
                  <p:cNvPr id="189" name="Group 55"/>
                  <p:cNvGrpSpPr/>
                  <p:nvPr/>
                </p:nvGrpSpPr>
                <p:grpSpPr>
                  <a:xfrm>
                    <a:off x="6858000" y="3905310"/>
                    <a:ext cx="381001" cy="381000"/>
                    <a:chOff x="3886200" y="1828800"/>
                    <a:chExt cx="381001" cy="381000"/>
                  </a:xfrm>
                </p:grpSpPr>
                <p:sp>
                  <p:nvSpPr>
                    <p:cNvPr id="190" name="Trapezoid 18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TextBox 19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nvGrpSpPr>
                  <p:cNvPr id="192" name="Group 6"/>
                  <p:cNvGrpSpPr/>
                  <p:nvPr/>
                </p:nvGrpSpPr>
                <p:grpSpPr>
                  <a:xfrm>
                    <a:off x="5486400" y="3676710"/>
                    <a:ext cx="381001" cy="381000"/>
                    <a:chOff x="3886200" y="1828800"/>
                    <a:chExt cx="381001" cy="381000"/>
                  </a:xfrm>
                </p:grpSpPr>
                <p:sp>
                  <p:nvSpPr>
                    <p:cNvPr id="193"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sp>
              <p:nvSpPr>
                <p:cNvPr id="218" name="Freeform 217"/>
                <p:cNvSpPr/>
                <p:nvPr/>
              </p:nvSpPr>
              <p:spPr>
                <a:xfrm>
                  <a:off x="3280229" y="1596571"/>
                  <a:ext cx="928914" cy="3512458"/>
                </a:xfrm>
                <a:custGeom>
                  <a:avLst/>
                  <a:gdLst>
                    <a:gd name="connsiteX0" fmla="*/ 0 w 928914"/>
                    <a:gd name="connsiteY0" fmla="*/ 508000 h 3512458"/>
                    <a:gd name="connsiteX1" fmla="*/ 0 w 928914"/>
                    <a:gd name="connsiteY1" fmla="*/ 783772 h 3512458"/>
                    <a:gd name="connsiteX2" fmla="*/ 899885 w 928914"/>
                    <a:gd name="connsiteY2" fmla="*/ 3512458 h 3512458"/>
                    <a:gd name="connsiteX3" fmla="*/ 928914 w 928914"/>
                    <a:gd name="connsiteY3" fmla="*/ 0 h 3512458"/>
                    <a:gd name="connsiteX4" fmla="*/ 0 w 928914"/>
                    <a:gd name="connsiteY4" fmla="*/ 508000 h 351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914" h="3512458">
                      <a:moveTo>
                        <a:pt x="0" y="508000"/>
                      </a:moveTo>
                      <a:lnTo>
                        <a:pt x="0" y="783772"/>
                      </a:lnTo>
                      <a:lnTo>
                        <a:pt x="899885" y="3512458"/>
                      </a:lnTo>
                      <a:lnTo>
                        <a:pt x="928914" y="0"/>
                      </a:lnTo>
                      <a:lnTo>
                        <a:pt x="0" y="508000"/>
                      </a:lnTo>
                      <a:close/>
                    </a:path>
                  </a:pathLst>
                </a:custGeom>
                <a:gradFill>
                  <a:gsLst>
                    <a:gs pos="47000">
                      <a:schemeClr val="accent1"/>
                    </a:gs>
                    <a:gs pos="92000">
                      <a:schemeClr val="accent1">
                        <a:tint val="44500"/>
                        <a:satMod val="160000"/>
                      </a:schemeClr>
                    </a:gs>
                    <a:gs pos="100000">
                      <a:schemeClr val="accent1">
                        <a:tint val="23500"/>
                        <a:satMod val="160000"/>
                      </a:schemeClr>
                    </a:gs>
                  </a:gsLst>
                  <a:lin ang="10800000" scaled="1"/>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310"/>
          <p:cNvGrpSpPr/>
          <p:nvPr/>
        </p:nvGrpSpPr>
        <p:grpSpPr>
          <a:xfrm>
            <a:off x="469575" y="1908944"/>
            <a:ext cx="7836225" cy="3824199"/>
            <a:chOff x="469575" y="1908944"/>
            <a:chExt cx="7836225" cy="3824199"/>
          </a:xfrm>
        </p:grpSpPr>
        <p:sp>
          <p:nvSpPr>
            <p:cNvPr id="205" name="Rounded Rectangle 204"/>
            <p:cNvSpPr/>
            <p:nvPr/>
          </p:nvSpPr>
          <p:spPr>
            <a:xfrm>
              <a:off x="469575" y="2667000"/>
              <a:ext cx="280405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 name="Group 308"/>
            <p:cNvGrpSpPr/>
            <p:nvPr/>
          </p:nvGrpSpPr>
          <p:grpSpPr>
            <a:xfrm>
              <a:off x="469575" y="1908944"/>
              <a:ext cx="7836225" cy="3824199"/>
              <a:chOff x="469575" y="1908944"/>
              <a:chExt cx="7836225" cy="3824199"/>
            </a:xfrm>
          </p:grpSpPr>
          <p:sp>
            <p:nvSpPr>
              <p:cNvPr id="206" name="TextBox 205"/>
              <p:cNvSpPr txBox="1"/>
              <p:nvPr/>
            </p:nvSpPr>
            <p:spPr>
              <a:xfrm>
                <a:off x="469575" y="2647890"/>
                <a:ext cx="2743764" cy="400110"/>
              </a:xfrm>
              <a:prstGeom prst="rect">
                <a:avLst/>
              </a:prstGeom>
              <a:noFill/>
            </p:spPr>
            <p:txBody>
              <a:bodyPr wrap="none" rtlCol="0">
                <a:spAutoFit/>
              </a:bodyPr>
              <a:lstStyle/>
              <a:p>
                <a:r>
                  <a:rPr lang="en-US" sz="2000" b="1" dirty="0" err="1" smtClean="0"/>
                  <a:t>Unompetitive</a:t>
                </a:r>
                <a:r>
                  <a:rPr lang="en-US" sz="2000" b="1" dirty="0" smtClean="0"/>
                  <a:t> Inhibition</a:t>
                </a:r>
                <a:endParaRPr lang="en-US" sz="2000" b="1" dirty="0"/>
              </a:p>
            </p:txBody>
          </p:sp>
          <p:grpSp>
            <p:nvGrpSpPr>
              <p:cNvPr id="305" name="Group 304"/>
              <p:cNvGrpSpPr/>
              <p:nvPr/>
            </p:nvGrpSpPr>
            <p:grpSpPr>
              <a:xfrm>
                <a:off x="3280229" y="1908944"/>
                <a:ext cx="5025571" cy="3824199"/>
                <a:chOff x="3280229" y="1908944"/>
                <a:chExt cx="5025571" cy="3824199"/>
              </a:xfrm>
            </p:grpSpPr>
            <p:grpSp>
              <p:nvGrpSpPr>
                <p:cNvPr id="221" name="Group 216"/>
                <p:cNvGrpSpPr/>
                <p:nvPr/>
              </p:nvGrpSpPr>
              <p:grpSpPr>
                <a:xfrm>
                  <a:off x="4357002" y="1908944"/>
                  <a:ext cx="3948798" cy="3809370"/>
                  <a:chOff x="4191000" y="1524000"/>
                  <a:chExt cx="3581400" cy="3505200"/>
                </a:xfrm>
              </p:grpSpPr>
              <p:sp>
                <p:nvSpPr>
                  <p:cNvPr id="223" name="Rectangle 222"/>
                  <p:cNvSpPr/>
                  <p:nvPr/>
                </p:nvSpPr>
                <p:spPr>
                  <a:xfrm>
                    <a:off x="4191000" y="1524000"/>
                    <a:ext cx="3581400" cy="35052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172"/>
                  <p:cNvGrpSpPr/>
                  <p:nvPr/>
                </p:nvGrpSpPr>
                <p:grpSpPr>
                  <a:xfrm>
                    <a:off x="6553200" y="2305110"/>
                    <a:ext cx="1066800" cy="838200"/>
                    <a:chOff x="5029200" y="1752600"/>
                    <a:chExt cx="1066800" cy="838200"/>
                  </a:xfrm>
                </p:grpSpPr>
                <p:grpSp>
                  <p:nvGrpSpPr>
                    <p:cNvPr id="292" name="Group 119"/>
                    <p:cNvGrpSpPr/>
                    <p:nvPr/>
                  </p:nvGrpSpPr>
                  <p:grpSpPr>
                    <a:xfrm>
                      <a:off x="5029200" y="1752600"/>
                      <a:ext cx="1066800" cy="838200"/>
                      <a:chOff x="5029200" y="1752600"/>
                      <a:chExt cx="1066800" cy="838200"/>
                    </a:xfrm>
                  </p:grpSpPr>
                  <p:grpSp>
                    <p:nvGrpSpPr>
                      <p:cNvPr id="294" name="Group 9"/>
                      <p:cNvGrpSpPr/>
                      <p:nvPr/>
                    </p:nvGrpSpPr>
                    <p:grpSpPr>
                      <a:xfrm>
                        <a:off x="5029200" y="1752600"/>
                        <a:ext cx="990600" cy="838200"/>
                        <a:chOff x="1828800" y="2057400"/>
                        <a:chExt cx="990600" cy="838200"/>
                      </a:xfrm>
                    </p:grpSpPr>
                    <p:sp>
                      <p:nvSpPr>
                        <p:cNvPr id="297"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9"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5" name="TextBox 294"/>
                      <p:cNvSpPr txBox="1"/>
                      <p:nvPr/>
                    </p:nvSpPr>
                    <p:spPr>
                      <a:xfrm>
                        <a:off x="5334000" y="2209800"/>
                        <a:ext cx="400431" cy="369332"/>
                      </a:xfrm>
                      <a:prstGeom prst="rect">
                        <a:avLst/>
                      </a:prstGeom>
                      <a:noFill/>
                    </p:spPr>
                    <p:txBody>
                      <a:bodyPr wrap="none" rtlCol="0">
                        <a:spAutoFit/>
                      </a:bodyPr>
                      <a:lstStyle/>
                      <a:p>
                        <a:r>
                          <a:rPr lang="en-US" dirty="0" smtClean="0"/>
                          <a:t>ES</a:t>
                        </a:r>
                        <a:endParaRPr lang="en-US" dirty="0"/>
                      </a:p>
                    </p:txBody>
                  </p:sp>
                  <p:sp>
                    <p:nvSpPr>
                      <p:cNvPr id="296" name="Oval 295"/>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5486400" y="2076510"/>
                    <a:ext cx="381001" cy="381000"/>
                    <a:chOff x="3886200" y="1828800"/>
                    <a:chExt cx="381001" cy="381000"/>
                  </a:xfrm>
                </p:grpSpPr>
                <p:sp>
                  <p:nvSpPr>
                    <p:cNvPr id="290"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cxnSp>
                <p:nvCxnSpPr>
                  <p:cNvPr id="226" name="Straight Arrow Connector 225"/>
                  <p:cNvCxnSpPr/>
                  <p:nvPr/>
                </p:nvCxnSpPr>
                <p:spPr>
                  <a:xfrm>
                    <a:off x="5562600" y="27607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29" name="Group 55"/>
                  <p:cNvGrpSpPr/>
                  <p:nvPr/>
                </p:nvGrpSpPr>
                <p:grpSpPr>
                  <a:xfrm>
                    <a:off x="6858000" y="2228910"/>
                    <a:ext cx="381001" cy="381000"/>
                    <a:chOff x="3886200" y="1828800"/>
                    <a:chExt cx="381001" cy="381000"/>
                  </a:xfrm>
                </p:grpSpPr>
                <p:sp>
                  <p:nvSpPr>
                    <p:cNvPr id="288" name="Trapezoid 287"/>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TextBox 288"/>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230" name="Arc 229"/>
                  <p:cNvSpPr/>
                  <p:nvPr/>
                </p:nvSpPr>
                <p:spPr>
                  <a:xfrm rot="10800000">
                    <a:off x="5715000" y="23813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0" name="Group 119"/>
                  <p:cNvGrpSpPr/>
                  <p:nvPr/>
                </p:nvGrpSpPr>
                <p:grpSpPr>
                  <a:xfrm>
                    <a:off x="4419600" y="2305110"/>
                    <a:ext cx="990600" cy="838200"/>
                    <a:chOff x="5029200" y="1752600"/>
                    <a:chExt cx="990600" cy="838200"/>
                  </a:xfrm>
                </p:grpSpPr>
                <p:grpSp>
                  <p:nvGrpSpPr>
                    <p:cNvPr id="282" name="Group 9"/>
                    <p:cNvGrpSpPr/>
                    <p:nvPr/>
                  </p:nvGrpSpPr>
                  <p:grpSpPr>
                    <a:xfrm>
                      <a:off x="5029200" y="1752600"/>
                      <a:ext cx="990600" cy="838200"/>
                      <a:chOff x="1828800" y="2057400"/>
                      <a:chExt cx="990600" cy="838200"/>
                    </a:xfrm>
                  </p:grpSpPr>
                  <p:sp>
                    <p:nvSpPr>
                      <p:cNvPr id="285"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3" name="TextBox 282"/>
                    <p:cNvSpPr txBox="1"/>
                    <p:nvPr/>
                  </p:nvSpPr>
                  <p:spPr>
                    <a:xfrm>
                      <a:off x="5334000" y="2209800"/>
                      <a:ext cx="296876" cy="369332"/>
                    </a:xfrm>
                    <a:prstGeom prst="rect">
                      <a:avLst/>
                    </a:prstGeom>
                    <a:noFill/>
                  </p:spPr>
                  <p:txBody>
                    <a:bodyPr wrap="none" rtlCol="0">
                      <a:spAutoFit/>
                    </a:bodyPr>
                    <a:lstStyle/>
                    <a:p>
                      <a:r>
                        <a:rPr lang="en-US" dirty="0" smtClean="0"/>
                        <a:t>E</a:t>
                      </a:r>
                      <a:endParaRPr lang="en-US" dirty="0"/>
                    </a:p>
                  </p:txBody>
                </p:sp>
              </p:grpSp>
              <p:grpSp>
                <p:nvGrpSpPr>
                  <p:cNvPr id="232" name="Group 133"/>
                  <p:cNvGrpSpPr/>
                  <p:nvPr/>
                </p:nvGrpSpPr>
                <p:grpSpPr>
                  <a:xfrm>
                    <a:off x="4724400" y="3981510"/>
                    <a:ext cx="762000" cy="533400"/>
                    <a:chOff x="5334000" y="1752600"/>
                    <a:chExt cx="762000" cy="533400"/>
                  </a:xfrm>
                </p:grpSpPr>
                <p:cxnSp>
                  <p:nvCxnSpPr>
                    <p:cNvPr id="279" name="Straight Connector 8"/>
                    <p:cNvCxnSpPr/>
                    <p:nvPr/>
                  </p:nvCxnSpPr>
                  <p:spPr>
                    <a:xfrm>
                      <a:off x="5334000" y="17526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3" name="Rectangle 272"/>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158"/>
                  <p:cNvGrpSpPr/>
                  <p:nvPr/>
                </p:nvGrpSpPr>
                <p:grpSpPr>
                  <a:xfrm>
                    <a:off x="6553200" y="3981510"/>
                    <a:ext cx="1066800" cy="838200"/>
                    <a:chOff x="5029200" y="1752600"/>
                    <a:chExt cx="1066800" cy="838200"/>
                  </a:xfrm>
                </p:grpSpPr>
                <p:grpSp>
                  <p:nvGrpSpPr>
                    <p:cNvPr id="258" name="Group 119"/>
                    <p:cNvGrpSpPr/>
                    <p:nvPr/>
                  </p:nvGrpSpPr>
                  <p:grpSpPr>
                    <a:xfrm>
                      <a:off x="5029200" y="1752600"/>
                      <a:ext cx="1066800" cy="838200"/>
                      <a:chOff x="5029200" y="1752600"/>
                      <a:chExt cx="1066800" cy="838200"/>
                    </a:xfrm>
                  </p:grpSpPr>
                  <p:grpSp>
                    <p:nvGrpSpPr>
                      <p:cNvPr id="260" name="Group 9"/>
                      <p:cNvGrpSpPr/>
                      <p:nvPr/>
                    </p:nvGrpSpPr>
                    <p:grpSpPr>
                      <a:xfrm>
                        <a:off x="5029200" y="1752600"/>
                        <a:ext cx="990600" cy="838200"/>
                        <a:chOff x="1828800" y="2057400"/>
                        <a:chExt cx="990600" cy="838200"/>
                      </a:xfrm>
                    </p:grpSpPr>
                    <p:sp>
                      <p:nvSpPr>
                        <p:cNvPr id="263"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5"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1" name="TextBox 260"/>
                      <p:cNvSpPr txBox="1"/>
                      <p:nvPr/>
                    </p:nvSpPr>
                    <p:spPr>
                      <a:xfrm>
                        <a:off x="5333061" y="2209800"/>
                        <a:ext cx="458139" cy="369332"/>
                      </a:xfrm>
                      <a:prstGeom prst="rect">
                        <a:avLst/>
                      </a:prstGeom>
                      <a:noFill/>
                    </p:spPr>
                    <p:txBody>
                      <a:bodyPr wrap="none" rtlCol="0">
                        <a:spAutoFit/>
                      </a:bodyPr>
                      <a:lstStyle/>
                      <a:p>
                        <a:r>
                          <a:rPr lang="en-US" dirty="0" smtClean="0"/>
                          <a:t>ESI</a:t>
                        </a:r>
                        <a:endParaRPr lang="en-US" dirty="0"/>
                      </a:p>
                    </p:txBody>
                  </p:sp>
                  <p:sp>
                    <p:nvSpPr>
                      <p:cNvPr id="262" name="Oval 261"/>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Rectangle 258"/>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67"/>
                  <p:cNvGrpSpPr/>
                  <p:nvPr/>
                </p:nvGrpSpPr>
                <p:grpSpPr>
                  <a:xfrm>
                    <a:off x="7467600" y="4210110"/>
                    <a:ext cx="153194" cy="381000"/>
                    <a:chOff x="5029200" y="2743994"/>
                    <a:chExt cx="153194" cy="381000"/>
                  </a:xfrm>
                </p:grpSpPr>
                <p:sp>
                  <p:nvSpPr>
                    <p:cNvPr id="255" name="Oval 254"/>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a:stCxn id="255" idx="0"/>
                      <a:endCxn id="255"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1" name="TextBox 240"/>
                  <p:cNvSpPr txBox="1"/>
                  <p:nvPr/>
                </p:nvSpPr>
                <p:spPr>
                  <a:xfrm>
                    <a:off x="73914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242" name="Straight Arrow Connector 241"/>
                  <p:cNvCxnSpPr/>
                  <p:nvPr/>
                </p:nvCxnSpPr>
                <p:spPr>
                  <a:xfrm rot="5400000">
                    <a:off x="69715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3" name="Arc 242"/>
                  <p:cNvSpPr/>
                  <p:nvPr/>
                </p:nvSpPr>
                <p:spPr>
                  <a:xfrm>
                    <a:off x="66294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4" name="Group 183"/>
                  <p:cNvGrpSpPr/>
                  <p:nvPr/>
                </p:nvGrpSpPr>
                <p:grpSpPr>
                  <a:xfrm>
                    <a:off x="6691826" y="3295710"/>
                    <a:ext cx="153194" cy="381000"/>
                    <a:chOff x="5029200" y="2743994"/>
                    <a:chExt cx="153194" cy="381000"/>
                  </a:xfrm>
                </p:grpSpPr>
                <p:sp>
                  <p:nvSpPr>
                    <p:cNvPr id="252" name="Oval 251"/>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 name="Straight Connector 252"/>
                    <p:cNvCxnSpPr>
                      <a:stCxn id="252" idx="0"/>
                      <a:endCxn id="252"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5" name="TextBox 244"/>
                  <p:cNvSpPr txBox="1"/>
                  <p:nvPr/>
                </p:nvSpPr>
                <p:spPr>
                  <a:xfrm>
                    <a:off x="6615626"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grpSp>
                <p:nvGrpSpPr>
                  <p:cNvPr id="246" name="Group 55"/>
                  <p:cNvGrpSpPr/>
                  <p:nvPr/>
                </p:nvGrpSpPr>
                <p:grpSpPr>
                  <a:xfrm>
                    <a:off x="6858000" y="3905310"/>
                    <a:ext cx="381001" cy="381000"/>
                    <a:chOff x="3886200" y="1828800"/>
                    <a:chExt cx="381001" cy="381000"/>
                  </a:xfrm>
                </p:grpSpPr>
                <p:sp>
                  <p:nvSpPr>
                    <p:cNvPr id="250" name="Trapezoid 24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sp>
              <p:nvSpPr>
                <p:cNvPr id="300" name="Freeform 299"/>
                <p:cNvSpPr/>
                <p:nvPr/>
              </p:nvSpPr>
              <p:spPr>
                <a:xfrm>
                  <a:off x="3280229" y="1915886"/>
                  <a:ext cx="1088571" cy="3817257"/>
                </a:xfrm>
                <a:custGeom>
                  <a:avLst/>
                  <a:gdLst>
                    <a:gd name="connsiteX0" fmla="*/ 0 w 1088571"/>
                    <a:gd name="connsiteY0" fmla="*/ 827314 h 3817257"/>
                    <a:gd name="connsiteX1" fmla="*/ 14514 w 1088571"/>
                    <a:gd name="connsiteY1" fmla="*/ 914400 h 3817257"/>
                    <a:gd name="connsiteX2" fmla="*/ 0 w 1088571"/>
                    <a:gd name="connsiteY2" fmla="*/ 1059543 h 3817257"/>
                    <a:gd name="connsiteX3" fmla="*/ 1059542 w 1088571"/>
                    <a:gd name="connsiteY3" fmla="*/ 3817257 h 3817257"/>
                    <a:gd name="connsiteX4" fmla="*/ 1088571 w 1088571"/>
                    <a:gd name="connsiteY4" fmla="*/ 0 h 3817257"/>
                    <a:gd name="connsiteX5" fmla="*/ 0 w 1088571"/>
                    <a:gd name="connsiteY5" fmla="*/ 827314 h 381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571" h="3817257">
                      <a:moveTo>
                        <a:pt x="0" y="827314"/>
                      </a:moveTo>
                      <a:cubicBezTo>
                        <a:pt x="4838" y="856343"/>
                        <a:pt x="14514" y="884971"/>
                        <a:pt x="14514" y="914400"/>
                      </a:cubicBezTo>
                      <a:cubicBezTo>
                        <a:pt x="14514" y="963022"/>
                        <a:pt x="0" y="1059543"/>
                        <a:pt x="0" y="1059543"/>
                      </a:cubicBezTo>
                      <a:lnTo>
                        <a:pt x="1059542" y="3817257"/>
                      </a:lnTo>
                      <a:lnTo>
                        <a:pt x="1088571" y="0"/>
                      </a:lnTo>
                      <a:lnTo>
                        <a:pt x="0" y="827314"/>
                      </a:lnTo>
                      <a:close/>
                    </a:path>
                  </a:pathLst>
                </a:custGeom>
                <a:gradFill>
                  <a:gsLst>
                    <a:gs pos="47000">
                      <a:schemeClr val="accent1"/>
                    </a:gs>
                    <a:gs pos="92000">
                      <a:schemeClr val="accent1">
                        <a:tint val="44500"/>
                        <a:satMod val="160000"/>
                      </a:schemeClr>
                    </a:gs>
                    <a:gs pos="100000">
                      <a:schemeClr val="accent1">
                        <a:tint val="23500"/>
                        <a:satMod val="160000"/>
                      </a:schemeClr>
                    </a:gs>
                  </a:gsLst>
                  <a:lin ang="10800000" scaled="1"/>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Isosceles Triangle 300"/>
                <p:cNvSpPr/>
                <p:nvPr/>
              </p:nvSpPr>
              <p:spPr>
                <a:xfrm rot="16200000" flipH="1">
                  <a:off x="5486400" y="3048001"/>
                  <a:ext cx="228600" cy="2286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p:cNvCxnSpPr/>
                <p:nvPr/>
              </p:nvCxnSpPr>
              <p:spPr>
                <a:xfrm rot="5400000">
                  <a:off x="5601494" y="3161506"/>
                  <a:ext cx="2286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306" name="Rectangle 5"/>
          <p:cNvSpPr>
            <a:spLocks noChangeArrowheads="1"/>
          </p:cNvSpPr>
          <p:nvPr/>
        </p:nvSpPr>
        <p:spPr bwMode="auto">
          <a:xfrm>
            <a:off x="0" y="6477000"/>
            <a:ext cx="9220200" cy="400110"/>
          </a:xfrm>
          <a:prstGeom prst="rect">
            <a:avLst/>
          </a:prstGeom>
          <a:noFill/>
          <a:ln w="9525">
            <a:noFill/>
            <a:miter lim="800000"/>
            <a:headEnd/>
            <a:tailEnd/>
          </a:ln>
        </p:spPr>
        <p:txBody>
          <a:bodyPr wrap="square">
            <a:spAutoFit/>
          </a:bodyPr>
          <a:lstStyle/>
          <a:p>
            <a:r>
              <a:rPr lang="en-US" sz="1000" i="1" dirty="0" err="1" smtClean="0">
                <a:latin typeface="Calibri" pitchFamily="34" charset="0"/>
              </a:rPr>
              <a:t>Segel</a:t>
            </a:r>
            <a:r>
              <a:rPr lang="en-US" sz="1000" i="1" dirty="0" smtClean="0">
                <a:latin typeface="Calibri" pitchFamily="34" charset="0"/>
              </a:rPr>
              <a:t> IH. Enzyme kinetics. (1993) John Wiley &amp; Sons, Inc., Hoboken, New Jersey.</a:t>
            </a:r>
          </a:p>
          <a:p>
            <a:r>
              <a:rPr lang="en-US" sz="1000" i="1" dirty="0" smtClean="0">
                <a:latin typeface="Calibri" pitchFamily="34" charset="0"/>
              </a:rPr>
              <a:t>Copeland RA. Evaluation of enzyme inhibitors in drug discovery (2005) John Wiley &amp; Sons, Inc., Hoboken, New Jersey.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wipe(left)">
                                      <p:cBhvr>
                                        <p:cTn id="7" dur="5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0"/>
                                        </p:tgtEl>
                                        <p:attrNameLst>
                                          <p:attrName>style.visibility</p:attrName>
                                        </p:attrNameLst>
                                      </p:cBhvr>
                                      <p:to>
                                        <p:strVal val="visible"/>
                                      </p:to>
                                    </p:set>
                                    <p:animEffect transition="in" filter="wipe(left)">
                                      <p:cBhvr>
                                        <p:cTn id="12" dur="500"/>
                                        <p:tgtEl>
                                          <p:spTgt spid="3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wipe(left)">
                                      <p:cBhvr>
                                        <p:cTn id="1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152400" y="0"/>
            <a:ext cx="5943600" cy="762000"/>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err="1" smtClean="0">
                <a:ln>
                  <a:noFill/>
                </a:ln>
                <a:solidFill>
                  <a:schemeClr val="tx1"/>
                </a:solidFill>
                <a:effectLst/>
                <a:uLnTx/>
                <a:uFillTx/>
                <a:latin typeface="+mn-lt"/>
                <a:ea typeface="+mj-ea"/>
                <a:cs typeface="Arial" pitchFamily="34" charset="0"/>
              </a:rPr>
              <a:t>Sirtuin</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 NAD</a:t>
            </a:r>
            <a:r>
              <a:rPr kumimoji="0" lang="en-US" sz="2700" b="1" i="0" u="none" strike="noStrike" kern="1200" cap="none" spc="0" normalizeH="0" baseline="30000" noProof="0" dirty="0" smtClean="0">
                <a:ln>
                  <a:noFill/>
                </a:ln>
                <a:solidFill>
                  <a:schemeClr val="tx1"/>
                </a:solidFill>
                <a:effectLst/>
                <a:uLnTx/>
                <a:uFillTx/>
                <a:latin typeface="+mn-lt"/>
                <a:ea typeface="+mj-ea"/>
                <a:cs typeface="Arial" pitchFamily="34" charset="0"/>
              </a:rPr>
              <a:t>+</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-dependent </a:t>
            </a:r>
            <a:r>
              <a:rPr kumimoji="0" lang="en-US" sz="2700" b="1" i="0" u="none" strike="noStrike" kern="1200" cap="none" spc="0" normalizeH="0" baseline="0" noProof="0" dirty="0" err="1" smtClean="0">
                <a:ln>
                  <a:noFill/>
                </a:ln>
                <a:solidFill>
                  <a:schemeClr val="tx1"/>
                </a:solidFill>
                <a:effectLst/>
                <a:uLnTx/>
                <a:uFillTx/>
                <a:latin typeface="+mn-lt"/>
                <a:ea typeface="+mj-ea"/>
                <a:cs typeface="Arial" pitchFamily="34" charset="0"/>
              </a:rPr>
              <a:t>deacetylase</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 chemistry</a:t>
            </a:r>
          </a:p>
        </p:txBody>
      </p:sp>
      <p:pic>
        <p:nvPicPr>
          <p:cNvPr id="73731" name="Picture 3"/>
          <p:cNvPicPr>
            <a:picLocks noChangeAspect="1" noChangeArrowheads="1"/>
          </p:cNvPicPr>
          <p:nvPr/>
        </p:nvPicPr>
        <p:blipFill>
          <a:blip r:embed="rId3"/>
          <a:srcRect/>
          <a:stretch>
            <a:fillRect/>
          </a:stretch>
        </p:blipFill>
        <p:spPr bwMode="auto">
          <a:xfrm>
            <a:off x="228600" y="762000"/>
            <a:ext cx="8656637" cy="2819400"/>
          </a:xfrm>
          <a:prstGeom prst="rect">
            <a:avLst/>
          </a:prstGeom>
          <a:noFill/>
          <a:ln w="9525">
            <a:noFill/>
            <a:miter lim="800000"/>
            <a:headEnd/>
            <a:tailEnd/>
          </a:ln>
          <a:effectLst/>
        </p:spPr>
      </p:pic>
      <p:sp>
        <p:nvSpPr>
          <p:cNvPr id="56" name="TextBox 3"/>
          <p:cNvSpPr txBox="1">
            <a:spLocks noChangeArrowheads="1"/>
          </p:cNvSpPr>
          <p:nvPr/>
        </p:nvSpPr>
        <p:spPr bwMode="auto">
          <a:xfrm>
            <a:off x="0" y="6477000"/>
            <a:ext cx="6583363" cy="400050"/>
          </a:xfrm>
          <a:prstGeom prst="rect">
            <a:avLst/>
          </a:prstGeom>
          <a:noFill/>
          <a:ln w="9525">
            <a:noFill/>
            <a:miter lim="800000"/>
            <a:headEnd/>
            <a:tailEnd/>
          </a:ln>
        </p:spPr>
        <p:txBody>
          <a:bodyPr wrap="none">
            <a:spAutoFit/>
          </a:bodyPr>
          <a:lstStyle/>
          <a:p>
            <a:r>
              <a:rPr lang="en-US" sz="1000" i="1" dirty="0" err="1">
                <a:latin typeface="Calibri" pitchFamily="34" charset="0"/>
              </a:rPr>
              <a:t>Michan</a:t>
            </a:r>
            <a:r>
              <a:rPr lang="en-US" sz="1000" i="1" dirty="0">
                <a:latin typeface="Calibri" pitchFamily="34" charset="0"/>
              </a:rPr>
              <a:t> S and Sinclair </a:t>
            </a:r>
            <a:r>
              <a:rPr lang="en-US" sz="1000" i="1" dirty="0" smtClean="0">
                <a:latin typeface="Calibri" pitchFamily="34" charset="0"/>
              </a:rPr>
              <a:t>D(2007) </a:t>
            </a:r>
            <a:r>
              <a:rPr lang="en-US" sz="1000" i="1" dirty="0" err="1" smtClean="0">
                <a:latin typeface="Calibri" pitchFamily="34" charset="0"/>
              </a:rPr>
              <a:t>Sirtuins</a:t>
            </a:r>
            <a:r>
              <a:rPr lang="en-US" sz="1000" i="1" dirty="0" smtClean="0">
                <a:latin typeface="Calibri" pitchFamily="34" charset="0"/>
              </a:rPr>
              <a:t> </a:t>
            </a:r>
            <a:r>
              <a:rPr lang="en-US" sz="1000" i="1" dirty="0">
                <a:latin typeface="Calibri" pitchFamily="34" charset="0"/>
              </a:rPr>
              <a:t>in mammals: insights into their biological function. </a:t>
            </a:r>
            <a:r>
              <a:rPr lang="en-US" sz="1000" i="1" dirty="0" err="1">
                <a:latin typeface="Calibri" pitchFamily="34" charset="0"/>
              </a:rPr>
              <a:t>Biochem</a:t>
            </a:r>
            <a:r>
              <a:rPr lang="en-US" sz="1000" i="1" dirty="0">
                <a:latin typeface="Calibri" pitchFamily="34" charset="0"/>
              </a:rPr>
              <a:t> J 404, 1-13.</a:t>
            </a:r>
          </a:p>
          <a:p>
            <a:r>
              <a:rPr lang="en-US" sz="1000" i="1" dirty="0" err="1">
                <a:latin typeface="Calibri" pitchFamily="34" charset="0"/>
              </a:rPr>
              <a:t>Haigis</a:t>
            </a:r>
            <a:r>
              <a:rPr lang="en-US" sz="1000" i="1" dirty="0">
                <a:latin typeface="Calibri" pitchFamily="34" charset="0"/>
              </a:rPr>
              <a:t> MC (2006) Mammalian </a:t>
            </a:r>
            <a:r>
              <a:rPr lang="en-US" sz="1000" i="1" dirty="0" err="1">
                <a:latin typeface="Calibri" pitchFamily="34" charset="0"/>
              </a:rPr>
              <a:t>sirtuins</a:t>
            </a:r>
            <a:r>
              <a:rPr lang="en-US" sz="1000" i="1" dirty="0">
                <a:latin typeface="Calibri" pitchFamily="34" charset="0"/>
              </a:rPr>
              <a:t>-emerging roles in physiology, aging, and calorie restriction. Genes Dev 20, 2913-2921</a:t>
            </a:r>
          </a:p>
        </p:txBody>
      </p:sp>
      <p:sp>
        <p:nvSpPr>
          <p:cNvPr id="57" name="TextBox 8"/>
          <p:cNvSpPr txBox="1">
            <a:spLocks noChangeArrowheads="1"/>
          </p:cNvSpPr>
          <p:nvPr/>
        </p:nvSpPr>
        <p:spPr bwMode="auto">
          <a:xfrm>
            <a:off x="304800" y="3886200"/>
            <a:ext cx="8534400" cy="1570038"/>
          </a:xfrm>
          <a:prstGeom prst="rect">
            <a:avLst/>
          </a:prstGeom>
          <a:noFill/>
          <a:ln w="9525">
            <a:noFill/>
            <a:miter lim="800000"/>
            <a:headEnd/>
            <a:tailEnd/>
          </a:ln>
        </p:spPr>
        <p:txBody>
          <a:bodyPr>
            <a:spAutoFit/>
          </a:bodyPr>
          <a:lstStyle/>
          <a:p>
            <a:pPr>
              <a:buFont typeface="Wingdings" pitchFamily="2" charset="2"/>
              <a:buChar char="Ø"/>
            </a:pPr>
            <a:r>
              <a:rPr lang="en-US" sz="1600" dirty="0">
                <a:latin typeface="Calibri" pitchFamily="34" charset="0"/>
              </a:rPr>
              <a:t> MS, HPLC for quantitatively measurement of one or more product;</a:t>
            </a:r>
          </a:p>
          <a:p>
            <a:pPr>
              <a:buFont typeface="Wingdings" pitchFamily="2" charset="2"/>
              <a:buChar char="Ø"/>
            </a:pPr>
            <a:r>
              <a:rPr lang="en-US" sz="1600" dirty="0" smtClean="0">
                <a:latin typeface="Calibri" pitchFamily="34" charset="0"/>
              </a:rPr>
              <a:t> Radioactive </a:t>
            </a:r>
            <a:r>
              <a:rPr lang="en-US" sz="1600" dirty="0">
                <a:latin typeface="Calibri" pitchFamily="34" charset="0"/>
              </a:rPr>
              <a:t>Assay ([</a:t>
            </a:r>
            <a:r>
              <a:rPr lang="en-US" sz="1600" baseline="30000" dirty="0">
                <a:latin typeface="Calibri" pitchFamily="34" charset="0"/>
              </a:rPr>
              <a:t>3</a:t>
            </a:r>
            <a:r>
              <a:rPr lang="en-US" sz="1600" dirty="0">
                <a:latin typeface="Calibri" pitchFamily="34" charset="0"/>
              </a:rPr>
              <a:t>H]- or [</a:t>
            </a:r>
            <a:r>
              <a:rPr lang="en-US" sz="1600" baseline="30000" dirty="0">
                <a:latin typeface="Calibri" pitchFamily="34" charset="0"/>
              </a:rPr>
              <a:t>14</a:t>
            </a:r>
            <a:r>
              <a:rPr lang="en-US" sz="1600" dirty="0">
                <a:latin typeface="Calibri" pitchFamily="34" charset="0"/>
              </a:rPr>
              <a:t>C]- labeled acetyl groups in the moiety of the peptide) for </a:t>
            </a:r>
          </a:p>
          <a:p>
            <a:r>
              <a:rPr lang="en-US" sz="1600" dirty="0">
                <a:latin typeface="Calibri" pitchFamily="34" charset="0"/>
              </a:rPr>
              <a:t>     scintillation counting;</a:t>
            </a:r>
          </a:p>
          <a:p>
            <a:pPr>
              <a:buFont typeface="Wingdings" pitchFamily="2" charset="2"/>
              <a:buChar char="Ø"/>
            </a:pPr>
            <a:r>
              <a:rPr lang="en-US" sz="1600" dirty="0">
                <a:latin typeface="Calibri" pitchFamily="34" charset="0"/>
              </a:rPr>
              <a:t> NAD</a:t>
            </a:r>
            <a:r>
              <a:rPr lang="en-US" sz="1600" baseline="30000" dirty="0">
                <a:latin typeface="Calibri" pitchFamily="34" charset="0"/>
              </a:rPr>
              <a:t>+</a:t>
            </a:r>
            <a:r>
              <a:rPr lang="en-US" sz="1600" dirty="0">
                <a:latin typeface="Calibri" pitchFamily="34" charset="0"/>
              </a:rPr>
              <a:t> bioluminescence assay;</a:t>
            </a:r>
          </a:p>
          <a:p>
            <a:pPr>
              <a:buFont typeface="Wingdings" pitchFamily="2" charset="2"/>
              <a:buChar char="Ø"/>
            </a:pPr>
            <a:r>
              <a:rPr lang="en-US" sz="1600" dirty="0" smtClean="0">
                <a:latin typeface="Calibri" pitchFamily="34" charset="0"/>
              </a:rPr>
              <a:t> Fluorescence-based </a:t>
            </a:r>
            <a:r>
              <a:rPr lang="en-US" sz="1600" dirty="0">
                <a:latin typeface="Calibri" pitchFamily="34" charset="0"/>
              </a:rPr>
              <a:t>Assay for quantitatively measurement of fluorescent labeled </a:t>
            </a:r>
            <a:r>
              <a:rPr lang="en-US" sz="1600" dirty="0" err="1">
                <a:latin typeface="Calibri" pitchFamily="34" charset="0"/>
              </a:rPr>
              <a:t>deacetylated</a:t>
            </a:r>
            <a:r>
              <a:rPr lang="en-US" sz="1600" dirty="0">
                <a:latin typeface="Calibri" pitchFamily="34" charset="0"/>
              </a:rPr>
              <a:t> </a:t>
            </a:r>
          </a:p>
          <a:p>
            <a:r>
              <a:rPr lang="en-US" sz="1600" dirty="0">
                <a:latin typeface="Calibri" pitchFamily="34" charset="0"/>
              </a:rPr>
              <a:t>    peptide - </a:t>
            </a:r>
            <a:r>
              <a:rPr lang="en-US" sz="1600" i="1" dirty="0">
                <a:latin typeface="Calibri" pitchFamily="34" charset="0"/>
              </a:rPr>
              <a:t>Fluor de Lys</a:t>
            </a:r>
            <a:r>
              <a:rPr lang="en-US" sz="1600" dirty="0">
                <a:latin typeface="Calibri" pitchFamily="34" charset="0"/>
              </a:rPr>
              <a:t> </a:t>
            </a:r>
            <a:r>
              <a:rPr lang="en-US" sz="1600" dirty="0" err="1">
                <a:latin typeface="Calibri" pitchFamily="34" charset="0"/>
              </a:rPr>
              <a:t>fluorogenic</a:t>
            </a:r>
            <a:r>
              <a:rPr lang="en-US" sz="1600" dirty="0">
                <a:latin typeface="Calibri" pitchFamily="34" charset="0"/>
              </a:rPr>
              <a:t> assay;</a:t>
            </a:r>
          </a:p>
        </p:txBody>
      </p:sp>
      <p:sp>
        <p:nvSpPr>
          <p:cNvPr id="6" name="Oval 5"/>
          <p:cNvSpPr/>
          <p:nvPr/>
        </p:nvSpPr>
        <p:spPr>
          <a:xfrm>
            <a:off x="7772400" y="2362200"/>
            <a:ext cx="1371600" cy="1371600"/>
          </a:xfrm>
          <a:prstGeom prst="ellipse">
            <a:avLst/>
          </a:prstGeom>
          <a:solidFill>
            <a:srgbClr val="FFFF00">
              <a:alpha val="42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04800" y="3962400"/>
            <a:ext cx="8229600" cy="1600200"/>
            <a:chOff x="304800" y="3962400"/>
            <a:chExt cx="8229600" cy="1600200"/>
          </a:xfrm>
        </p:grpSpPr>
        <p:sp>
          <p:nvSpPr>
            <p:cNvPr id="7" name="Rounded Rectangle 6"/>
            <p:cNvSpPr/>
            <p:nvPr/>
          </p:nvSpPr>
          <p:spPr>
            <a:xfrm>
              <a:off x="304800" y="3962400"/>
              <a:ext cx="8229600" cy="1600200"/>
            </a:xfrm>
            <a:prstGeom prst="roundRect">
              <a:avLst/>
            </a:prstGeom>
            <a:solidFill>
              <a:schemeClr val="accent1">
                <a:lumMod val="20000"/>
                <a:lumOff val="80000"/>
              </a:schemeClr>
            </a:solidFill>
            <a:ln w="9525">
              <a:solidFill>
                <a:schemeClr val="accent1">
                  <a:lumMod val="75000"/>
                </a:schemeClr>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Experimental Assay          Computational Simulation</a:t>
              </a:r>
            </a:p>
            <a:p>
              <a:r>
                <a:rPr lang="en-US" b="1" dirty="0" smtClean="0">
                  <a:solidFill>
                    <a:schemeClr val="tx1"/>
                  </a:solidFill>
                </a:rPr>
                <a:t>                       </a:t>
              </a:r>
              <a:r>
                <a:rPr lang="en-US" dirty="0" smtClean="0">
                  <a:solidFill>
                    <a:schemeClr val="tx1"/>
                  </a:solidFill>
                </a:rPr>
                <a:t>BIOMOL Assay                                     Induced Fit Docking</a:t>
              </a:r>
            </a:p>
            <a:p>
              <a:r>
                <a:rPr lang="en-US" dirty="0" smtClean="0">
                  <a:solidFill>
                    <a:schemeClr val="tx1"/>
                  </a:solidFill>
                </a:rPr>
                <a:t>                    PNC1/GDH Assay                              Binding Affinity (MM-GBSA</a:t>
              </a:r>
              <a:r>
                <a:rPr lang="en-US" dirty="0" smtClean="0">
                  <a:solidFill>
                    <a:schemeClr val="tx1"/>
                  </a:solidFill>
                </a:rPr>
                <a:t>)</a:t>
              </a:r>
              <a:endParaRPr lang="en-US" dirty="0" smtClean="0">
                <a:solidFill>
                  <a:schemeClr val="tx1"/>
                </a:solidFill>
              </a:endParaRPr>
            </a:p>
          </p:txBody>
        </p:sp>
        <p:sp>
          <p:nvSpPr>
            <p:cNvPr id="8" name="Cross 7"/>
            <p:cNvSpPr/>
            <p:nvPr/>
          </p:nvSpPr>
          <p:spPr>
            <a:xfrm>
              <a:off x="3810000" y="4191000"/>
              <a:ext cx="304800" cy="3048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134938" y="762000"/>
            <a:ext cx="3598862" cy="5675313"/>
          </a:xfrm>
          <a:prstGeom prst="rect">
            <a:avLst/>
          </a:prstGeom>
          <a:noFill/>
          <a:ln w="9525">
            <a:noFill/>
            <a:miter lim="800000"/>
            <a:headEnd/>
            <a:tailEnd/>
          </a:ln>
        </p:spPr>
      </p:pic>
      <p:sp>
        <p:nvSpPr>
          <p:cNvPr id="25603" name="TextBox 2"/>
          <p:cNvSpPr txBox="1">
            <a:spLocks noChangeArrowheads="1"/>
          </p:cNvSpPr>
          <p:nvPr/>
        </p:nvSpPr>
        <p:spPr bwMode="auto">
          <a:xfrm>
            <a:off x="3810000" y="5011738"/>
            <a:ext cx="3073400" cy="246062"/>
          </a:xfrm>
          <a:prstGeom prst="rect">
            <a:avLst/>
          </a:prstGeom>
          <a:noFill/>
          <a:ln w="9525">
            <a:noFill/>
            <a:miter lim="800000"/>
            <a:headEnd/>
            <a:tailEnd/>
          </a:ln>
        </p:spPr>
        <p:txBody>
          <a:bodyPr>
            <a:spAutoFit/>
          </a:bodyPr>
          <a:lstStyle/>
          <a:p>
            <a:r>
              <a:rPr lang="en-US" sz="1000">
                <a:latin typeface="Calibri" pitchFamily="34" charset="0"/>
              </a:rPr>
              <a:t>Howitz KT, et al (2003) Nature 425:191-196</a:t>
            </a:r>
          </a:p>
        </p:txBody>
      </p:sp>
      <p:sp>
        <p:nvSpPr>
          <p:cNvPr id="6" name="Rectangle 5"/>
          <p:cNvSpPr/>
          <p:nvPr/>
        </p:nvSpPr>
        <p:spPr>
          <a:xfrm>
            <a:off x="2209800" y="6096000"/>
            <a:ext cx="4572000" cy="954088"/>
          </a:xfrm>
          <a:prstGeom prst="rect">
            <a:avLst/>
          </a:prstGeom>
        </p:spPr>
        <p:txBody>
          <a:bodyPr>
            <a:spAutoFit/>
          </a:bodyPr>
          <a:lstStyle/>
          <a:p>
            <a:pPr>
              <a:defRPr/>
            </a:pPr>
            <a:endParaRPr lang="en-US" sz="1400" b="1" dirty="0">
              <a:latin typeface="+mn-lt"/>
            </a:endParaRPr>
          </a:p>
          <a:p>
            <a:pPr>
              <a:defRPr/>
            </a:pPr>
            <a:r>
              <a:rPr lang="en-US" sz="1400" b="1" dirty="0">
                <a:latin typeface="+mn-lt"/>
              </a:rPr>
              <a:t>Excitation 350-380 nm </a:t>
            </a:r>
          </a:p>
          <a:p>
            <a:pPr>
              <a:defRPr/>
            </a:pPr>
            <a:r>
              <a:rPr lang="en-US" sz="1400" b="1" dirty="0">
                <a:latin typeface="+mn-lt"/>
              </a:rPr>
              <a:t>Emission 450-480 nm </a:t>
            </a:r>
          </a:p>
          <a:p>
            <a:pPr>
              <a:defRPr/>
            </a:pPr>
            <a:r>
              <a:rPr lang="en-US" sz="1400" b="1" dirty="0">
                <a:latin typeface="+mn-lt"/>
              </a:rPr>
              <a:t>	</a:t>
            </a:r>
          </a:p>
        </p:txBody>
      </p:sp>
      <p:pic>
        <p:nvPicPr>
          <p:cNvPr id="3" name="Picture 2"/>
          <p:cNvPicPr>
            <a:picLocks noChangeAspect="1" noChangeArrowheads="1"/>
          </p:cNvPicPr>
          <p:nvPr/>
        </p:nvPicPr>
        <p:blipFill>
          <a:blip r:embed="rId4"/>
          <a:srcRect/>
          <a:stretch>
            <a:fillRect/>
          </a:stretch>
        </p:blipFill>
        <p:spPr bwMode="auto">
          <a:xfrm>
            <a:off x="3046413" y="1143000"/>
            <a:ext cx="5868987" cy="4100513"/>
          </a:xfrm>
          <a:prstGeom prst="rect">
            <a:avLst/>
          </a:prstGeom>
          <a:noFill/>
          <a:ln w="9525">
            <a:solidFill>
              <a:schemeClr val="tx2">
                <a:lumMod val="60000"/>
                <a:lumOff val="40000"/>
              </a:schemeClr>
            </a:solidFill>
            <a:miter lim="800000"/>
            <a:headEnd/>
            <a:tailEnd/>
          </a:ln>
        </p:spPr>
      </p:pic>
      <p:grpSp>
        <p:nvGrpSpPr>
          <p:cNvPr id="2" name="Group 9"/>
          <p:cNvGrpSpPr>
            <a:grpSpLocks/>
          </p:cNvGrpSpPr>
          <p:nvPr/>
        </p:nvGrpSpPr>
        <p:grpSpPr bwMode="auto">
          <a:xfrm>
            <a:off x="0" y="3962400"/>
            <a:ext cx="1371600" cy="809625"/>
            <a:chOff x="152400" y="3962400"/>
            <a:chExt cx="1371600" cy="809625"/>
          </a:xfrm>
        </p:grpSpPr>
        <p:pic>
          <p:nvPicPr>
            <p:cNvPr id="94209" name="Picture 2"/>
            <p:cNvPicPr>
              <a:picLocks noChangeAspect="1" noChangeArrowheads="1"/>
            </p:cNvPicPr>
            <p:nvPr/>
          </p:nvPicPr>
          <p:blipFill>
            <a:blip r:embed="rId5"/>
            <a:srcRect/>
            <a:stretch>
              <a:fillRect/>
            </a:stretch>
          </p:blipFill>
          <p:spPr bwMode="auto">
            <a:xfrm>
              <a:off x="228600" y="4038600"/>
              <a:ext cx="1295400" cy="733425"/>
            </a:xfrm>
            <a:prstGeom prst="rect">
              <a:avLst/>
            </a:prstGeom>
            <a:noFill/>
            <a:ln w="9525">
              <a:solidFill>
                <a:schemeClr val="tx2">
                  <a:lumMod val="60000"/>
                  <a:lumOff val="40000"/>
                </a:schemeClr>
              </a:solidFill>
              <a:miter lim="800000"/>
              <a:headEnd/>
              <a:tailEnd/>
            </a:ln>
          </p:spPr>
        </p:pic>
        <p:sp>
          <p:nvSpPr>
            <p:cNvPr id="25609" name="TextBox 8"/>
            <p:cNvSpPr txBox="1">
              <a:spLocks noChangeArrowheads="1"/>
            </p:cNvSpPr>
            <p:nvPr/>
          </p:nvSpPr>
          <p:spPr bwMode="auto">
            <a:xfrm>
              <a:off x="152400" y="3962400"/>
              <a:ext cx="534121" cy="276999"/>
            </a:xfrm>
            <a:prstGeom prst="rect">
              <a:avLst/>
            </a:prstGeom>
            <a:noFill/>
            <a:ln w="9525">
              <a:noFill/>
              <a:miter lim="800000"/>
              <a:headEnd/>
              <a:tailEnd/>
            </a:ln>
          </p:spPr>
          <p:txBody>
            <a:bodyPr wrap="none">
              <a:spAutoFit/>
            </a:bodyPr>
            <a:lstStyle/>
            <a:p>
              <a:r>
                <a:rPr lang="en-US" sz="1200" b="1"/>
                <a:t>AMC</a:t>
              </a:r>
            </a:p>
          </p:txBody>
        </p:sp>
      </p:grpSp>
      <p:sp>
        <p:nvSpPr>
          <p:cNvPr id="10"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BIOMOL Assay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3"/>
          <p:cNvSpPr>
            <a:spLocks noChangeArrowheads="1"/>
          </p:cNvSpPr>
          <p:nvPr/>
        </p:nvSpPr>
        <p:spPr bwMode="auto">
          <a:xfrm>
            <a:off x="0" y="25400"/>
            <a:ext cx="6096000" cy="923330"/>
          </a:xfrm>
          <a:prstGeom prst="rect">
            <a:avLst/>
          </a:prstGeom>
          <a:noFill/>
          <a:ln w="9525">
            <a:noFill/>
            <a:miter lim="800000"/>
            <a:headEnd/>
            <a:tailEnd/>
          </a:ln>
        </p:spPr>
        <p:txBody>
          <a:bodyPr wrap="square">
            <a:spAutoFit/>
          </a:bodyPr>
          <a:lstStyle/>
          <a:p>
            <a:r>
              <a:rPr lang="en-US" sz="2700" b="1" dirty="0" smtClean="0">
                <a:latin typeface="Calibri" pitchFamily="34" charset="0"/>
              </a:rPr>
              <a:t>The contentious history of Pfizer vs. </a:t>
            </a:r>
            <a:r>
              <a:rPr lang="en-US" sz="2700" b="1" dirty="0" err="1" smtClean="0">
                <a:latin typeface="Calibri" pitchFamily="34" charset="0"/>
              </a:rPr>
              <a:t>Sirtris</a:t>
            </a:r>
            <a:r>
              <a:rPr lang="en-US" sz="2700" b="1" dirty="0" smtClean="0">
                <a:latin typeface="Calibri" pitchFamily="34" charset="0"/>
              </a:rPr>
              <a:t> Debates</a:t>
            </a:r>
            <a:endParaRPr lang="en-US" sz="2700" b="1" dirty="0"/>
          </a:p>
        </p:txBody>
      </p:sp>
      <p:pic>
        <p:nvPicPr>
          <p:cNvPr id="12" name="Picture 11" descr="village.jpg"/>
          <p:cNvPicPr>
            <a:picLocks noChangeAspect="1"/>
          </p:cNvPicPr>
          <p:nvPr/>
        </p:nvPicPr>
        <p:blipFill>
          <a:blip r:embed="rId2"/>
          <a:stretch>
            <a:fillRect/>
          </a:stretch>
        </p:blipFill>
        <p:spPr>
          <a:xfrm>
            <a:off x="990600" y="1034583"/>
            <a:ext cx="7239000" cy="5001247"/>
          </a:xfrm>
          <a:prstGeom prst="rect">
            <a:avLst/>
          </a:prstGeom>
        </p:spPr>
      </p:pic>
      <p:sp>
        <p:nvSpPr>
          <p:cNvPr id="13" name="Rectangle 12"/>
          <p:cNvSpPr/>
          <p:nvPr/>
        </p:nvSpPr>
        <p:spPr>
          <a:xfrm>
            <a:off x="3962400" y="990600"/>
            <a:ext cx="3962400" cy="615553"/>
          </a:xfrm>
          <a:prstGeom prst="rect">
            <a:avLst/>
          </a:prstGeom>
          <a:solidFill>
            <a:schemeClr val="bg1"/>
          </a:solidFill>
        </p:spPr>
        <p:txBody>
          <a:bodyPr wrap="square">
            <a:spAutoFit/>
          </a:bodyPr>
          <a:lstStyle/>
          <a:p>
            <a:pPr marL="342900" indent="-342900"/>
            <a:r>
              <a:rPr lang="en-US" sz="2000" dirty="0" smtClean="0">
                <a:latin typeface="Forte" pitchFamily="66" charset="0"/>
              </a:rPr>
              <a:t>2013</a:t>
            </a:r>
            <a:r>
              <a:rPr lang="en-US" dirty="0" smtClean="0">
                <a:latin typeface="Calibri" pitchFamily="34" charset="0"/>
              </a:rPr>
              <a:t>   </a:t>
            </a:r>
            <a:r>
              <a:rPr lang="en-US" sz="1400" dirty="0" smtClean="0">
                <a:latin typeface="MV Boli" pitchFamily="2" charset="0"/>
                <a:cs typeface="MV Boli" pitchFamily="2" charset="0"/>
              </a:rPr>
              <a:t>Common mechanism of SIRT1 regulation by </a:t>
            </a:r>
            <a:r>
              <a:rPr lang="en-US" sz="1400" dirty="0" err="1" smtClean="0">
                <a:latin typeface="MV Boli" pitchFamily="2" charset="0"/>
                <a:cs typeface="MV Boli" pitchFamily="2" charset="0"/>
              </a:rPr>
              <a:t>Allosteric</a:t>
            </a:r>
            <a:r>
              <a:rPr lang="en-US" sz="1400" dirty="0" smtClean="0">
                <a:latin typeface="MV Boli" pitchFamily="2" charset="0"/>
                <a:cs typeface="MV Boli" pitchFamily="2" charset="0"/>
              </a:rPr>
              <a:t> activators</a:t>
            </a:r>
            <a:endParaRPr lang="en-US" sz="1400" dirty="0">
              <a:latin typeface="MV Boli" pitchFamily="2" charset="0"/>
              <a:cs typeface="MV Boli" pitchFamily="2" charset="0"/>
            </a:endParaRPr>
          </a:p>
        </p:txBody>
      </p:sp>
      <p:sp>
        <p:nvSpPr>
          <p:cNvPr id="14" name="Rectangle 13"/>
          <p:cNvSpPr/>
          <p:nvPr/>
        </p:nvSpPr>
        <p:spPr>
          <a:xfrm>
            <a:off x="4267200" y="4953000"/>
            <a:ext cx="3810000" cy="872034"/>
          </a:xfrm>
          <a:prstGeom prst="rect">
            <a:avLst/>
          </a:prstGeom>
          <a:solidFill>
            <a:schemeClr val="bg1"/>
          </a:solidFill>
        </p:spPr>
        <p:txBody>
          <a:bodyPr wrap="square" lIns="0" tIns="0" rIns="0" bIns="0">
            <a:spAutoFit/>
          </a:bodyPr>
          <a:lstStyle/>
          <a:p>
            <a:pPr marL="342900" indent="-342900">
              <a:lnSpc>
                <a:spcPts val="1700"/>
              </a:lnSpc>
            </a:pPr>
            <a:r>
              <a:rPr lang="en-US" sz="2000" dirty="0" smtClean="0">
                <a:latin typeface="Forte" pitchFamily="66" charset="0"/>
              </a:rPr>
              <a:t>2007</a:t>
            </a:r>
            <a:r>
              <a:rPr lang="en-US" dirty="0" smtClean="0">
                <a:latin typeface="Calibri" pitchFamily="34" charset="0"/>
              </a:rPr>
              <a:t> </a:t>
            </a:r>
            <a:r>
              <a:rPr lang="en-US" sz="1400" dirty="0" err="1" smtClean="0">
                <a:latin typeface="MV Boli" pitchFamily="2" charset="0"/>
                <a:cs typeface="MV Boli" pitchFamily="2" charset="0"/>
              </a:rPr>
              <a:t>Samll</a:t>
            </a:r>
            <a:r>
              <a:rPr lang="en-US" sz="1400" dirty="0" smtClean="0">
                <a:latin typeface="MV Boli" pitchFamily="2" charset="0"/>
                <a:cs typeface="MV Boli" pitchFamily="2" charset="0"/>
              </a:rPr>
              <a:t> molecule activators, like </a:t>
            </a:r>
            <a:r>
              <a:rPr lang="en-US" sz="1400" dirty="0" err="1" smtClean="0">
                <a:latin typeface="MV Boli" pitchFamily="2" charset="0"/>
                <a:cs typeface="MV Boli" pitchFamily="2" charset="0"/>
              </a:rPr>
              <a:t>resveratrol</a:t>
            </a:r>
            <a:r>
              <a:rPr lang="en-US" sz="1400" dirty="0" smtClean="0">
                <a:latin typeface="MV Boli" pitchFamily="2" charset="0"/>
                <a:cs typeface="MV Boli" pitchFamily="2" charset="0"/>
              </a:rPr>
              <a:t>, can activate the SIRT1-catalyzed </a:t>
            </a:r>
            <a:r>
              <a:rPr lang="en-US" sz="1400" dirty="0" err="1" smtClean="0">
                <a:latin typeface="MV Boli" pitchFamily="2" charset="0"/>
                <a:cs typeface="MV Boli" pitchFamily="2" charset="0"/>
              </a:rPr>
              <a:t>deacetylation</a:t>
            </a:r>
            <a:r>
              <a:rPr lang="en-US" sz="1400" dirty="0" smtClean="0">
                <a:latin typeface="MV Boli" pitchFamily="2" charset="0"/>
                <a:cs typeface="MV Boli" pitchFamily="2" charset="0"/>
              </a:rPr>
              <a:t> as therapeutics for </a:t>
            </a:r>
            <a:r>
              <a:rPr lang="en-US" sz="1400" dirty="0" err="1" smtClean="0">
                <a:latin typeface="MV Boli" pitchFamily="2" charset="0"/>
                <a:cs typeface="MV Boli" pitchFamily="2" charset="0"/>
              </a:rPr>
              <a:t>treatemtn</a:t>
            </a:r>
            <a:r>
              <a:rPr lang="en-US" sz="1400" dirty="0" smtClean="0">
                <a:latin typeface="MV Boli" pitchFamily="2" charset="0"/>
                <a:cs typeface="MV Boli" pitchFamily="2" charset="0"/>
              </a:rPr>
              <a:t> of type 2 diabetes</a:t>
            </a:r>
          </a:p>
        </p:txBody>
      </p:sp>
      <p:sp>
        <p:nvSpPr>
          <p:cNvPr id="15" name="Rectangle 14"/>
          <p:cNvSpPr/>
          <p:nvPr/>
        </p:nvSpPr>
        <p:spPr>
          <a:xfrm>
            <a:off x="381000" y="3124200"/>
            <a:ext cx="3962400" cy="872034"/>
          </a:xfrm>
          <a:prstGeom prst="rect">
            <a:avLst/>
          </a:prstGeom>
          <a:solidFill>
            <a:schemeClr val="bg1"/>
          </a:solidFill>
        </p:spPr>
        <p:txBody>
          <a:bodyPr wrap="square" lIns="0" tIns="0" rIns="0" bIns="0">
            <a:spAutoFit/>
          </a:bodyPr>
          <a:lstStyle/>
          <a:p>
            <a:pPr marL="342900" indent="-342900">
              <a:lnSpc>
                <a:spcPts val="1700"/>
              </a:lnSpc>
            </a:pPr>
            <a:r>
              <a:rPr lang="en-US" sz="2000" b="1" dirty="0" smtClean="0">
                <a:latin typeface="Forte" pitchFamily="66" charset="0"/>
                <a:cs typeface="MV Boli" pitchFamily="2" charset="0"/>
              </a:rPr>
              <a:t>2010</a:t>
            </a:r>
            <a:r>
              <a:rPr lang="en-US" sz="2000" b="1" dirty="0" smtClean="0">
                <a:latin typeface="MV Boli" pitchFamily="2" charset="0"/>
                <a:cs typeface="MV Boli" pitchFamily="2" charset="0"/>
              </a:rPr>
              <a:t> </a:t>
            </a:r>
            <a:r>
              <a:rPr lang="en-US" sz="1400" dirty="0" smtClean="0">
                <a:latin typeface="MV Boli" pitchFamily="2" charset="0"/>
                <a:cs typeface="MV Boli" pitchFamily="2" charset="0"/>
              </a:rPr>
              <a:t>The presence of TAMRA label is necessary for activation SIRT1 by </a:t>
            </a:r>
            <a:r>
              <a:rPr lang="en-US" sz="1400" dirty="0" err="1" smtClean="0">
                <a:latin typeface="MV Boli" pitchFamily="2" charset="0"/>
                <a:cs typeface="MV Boli" pitchFamily="2" charset="0"/>
              </a:rPr>
              <a:t>resveratrol</a:t>
            </a:r>
            <a:r>
              <a:rPr lang="en-US" sz="1400" dirty="0" smtClean="0">
                <a:latin typeface="MV Boli" pitchFamily="2" charset="0"/>
                <a:cs typeface="MV Boli" pitchFamily="2" charset="0"/>
              </a:rPr>
              <a:t> along with SRT1460, </a:t>
            </a:r>
          </a:p>
          <a:p>
            <a:pPr marL="342900" indent="-342900">
              <a:lnSpc>
                <a:spcPts val="1700"/>
              </a:lnSpc>
            </a:pPr>
            <a:r>
              <a:rPr lang="en-US" sz="1400" dirty="0" smtClean="0">
                <a:latin typeface="MV Boli" pitchFamily="2" charset="0"/>
                <a:cs typeface="MV Boli" pitchFamily="2" charset="0"/>
              </a:rPr>
              <a:t>   SRT1720, and SRT2183</a:t>
            </a:r>
            <a:r>
              <a:rPr lang="en-US" sz="1400" dirty="0" smtClean="0">
                <a:latin typeface="Calibri" pitchFamily="34" charset="0"/>
                <a:cs typeface="MV Boli" pitchFamily="2" charset="0"/>
              </a:rPr>
              <a:t>.</a:t>
            </a:r>
            <a:r>
              <a:rPr lang="en-US" sz="1400" dirty="0" smtClean="0">
                <a:latin typeface="Calibri" pitchFamily="34" charset="0"/>
              </a:rPr>
              <a:t> </a:t>
            </a:r>
          </a:p>
        </p:txBody>
      </p:sp>
      <p:sp>
        <p:nvSpPr>
          <p:cNvPr id="16" name="Rectangle 15"/>
          <p:cNvSpPr/>
          <p:nvPr/>
        </p:nvSpPr>
        <p:spPr>
          <a:xfrm>
            <a:off x="2895600" y="1828800"/>
            <a:ext cx="2971800" cy="1046440"/>
          </a:xfrm>
          <a:prstGeom prst="rect">
            <a:avLst/>
          </a:prstGeom>
          <a:solidFill>
            <a:schemeClr val="bg1"/>
          </a:solidFill>
        </p:spPr>
        <p:txBody>
          <a:bodyPr wrap="square">
            <a:spAutoFit/>
          </a:bodyPr>
          <a:lstStyle/>
          <a:p>
            <a:pPr marL="342900" indent="-342900"/>
            <a:r>
              <a:rPr lang="en-US" sz="2000" dirty="0" smtClean="0">
                <a:latin typeface="Forte" pitchFamily="66" charset="0"/>
              </a:rPr>
              <a:t>2010</a:t>
            </a:r>
            <a:r>
              <a:rPr lang="en-US" dirty="0" smtClean="0">
                <a:latin typeface="Calibri" pitchFamily="34" charset="0"/>
              </a:rPr>
              <a:t> </a:t>
            </a:r>
            <a:r>
              <a:rPr lang="en-US" sz="1400" dirty="0" smtClean="0">
                <a:latin typeface="MV Boli" pitchFamily="2" charset="0"/>
                <a:cs typeface="MV Boli" pitchFamily="2" charset="0"/>
              </a:rPr>
              <a:t>STACs interact directly with SIRT1 and activate </a:t>
            </a:r>
            <a:r>
              <a:rPr lang="en-US" sz="1400" dirty="0" err="1" smtClean="0">
                <a:latin typeface="MV Boli" pitchFamily="2" charset="0"/>
                <a:cs typeface="MV Boli" pitchFamily="2" charset="0"/>
              </a:rPr>
              <a:t>deacetylation</a:t>
            </a:r>
            <a:r>
              <a:rPr lang="en-US" sz="1400" dirty="0" smtClean="0">
                <a:latin typeface="MV Boli" pitchFamily="2" charset="0"/>
                <a:cs typeface="MV Boli" pitchFamily="2" charset="0"/>
              </a:rPr>
              <a:t> by an </a:t>
            </a:r>
            <a:r>
              <a:rPr lang="en-US" sz="1400" dirty="0" err="1" smtClean="0">
                <a:latin typeface="MV Boli" pitchFamily="2" charset="0"/>
                <a:cs typeface="MV Boli" pitchFamily="2" charset="0"/>
              </a:rPr>
              <a:t>allosteric</a:t>
            </a:r>
            <a:r>
              <a:rPr lang="en-US" sz="1400" dirty="0" smtClean="0">
                <a:latin typeface="MV Boli" pitchFamily="2" charset="0"/>
                <a:cs typeface="MV Boli" pitchFamily="2" charset="0"/>
              </a:rPr>
              <a:t> mechanism</a:t>
            </a:r>
            <a:r>
              <a:rPr lang="en-US" sz="1400" baseline="-25000" dirty="0" smtClean="0">
                <a:latin typeface="MV Boli" pitchFamily="2" charset="0"/>
                <a:cs typeface="MV Boli" pitchFamily="2" charset="0"/>
              </a:rPr>
              <a:t>.</a:t>
            </a:r>
          </a:p>
        </p:txBody>
      </p:sp>
      <p:sp>
        <p:nvSpPr>
          <p:cNvPr id="18" name="TextBox 3"/>
          <p:cNvSpPr txBox="1">
            <a:spLocks noChangeArrowheads="1"/>
          </p:cNvSpPr>
          <p:nvPr/>
        </p:nvSpPr>
        <p:spPr bwMode="auto">
          <a:xfrm>
            <a:off x="0" y="6172200"/>
            <a:ext cx="9144000" cy="707886"/>
          </a:xfrm>
          <a:prstGeom prst="rect">
            <a:avLst/>
          </a:prstGeom>
          <a:noFill/>
          <a:ln w="9525">
            <a:noFill/>
            <a:miter lim="800000"/>
            <a:headEnd/>
            <a:tailEnd/>
          </a:ln>
        </p:spPr>
        <p:txBody>
          <a:bodyPr wrap="square">
            <a:spAutoFit/>
          </a:bodyPr>
          <a:lstStyle/>
          <a:p>
            <a:r>
              <a:rPr lang="en-US" sz="1000" i="1" dirty="0">
                <a:latin typeface="Calibri" pitchFamily="34" charset="0"/>
              </a:rPr>
              <a:t>Milne JC, Lambert PD, Schenk S, et al. (2007) Nature 450:712-716.</a:t>
            </a:r>
          </a:p>
          <a:p>
            <a:r>
              <a:rPr lang="en-US" sz="1000" i="1" dirty="0" err="1">
                <a:latin typeface="Calibri" pitchFamily="34" charset="0"/>
              </a:rPr>
              <a:t>Pacholec</a:t>
            </a:r>
            <a:r>
              <a:rPr lang="en-US" sz="1000" i="1" dirty="0">
                <a:latin typeface="Calibri" pitchFamily="34" charset="0"/>
              </a:rPr>
              <a:t> M, </a:t>
            </a:r>
            <a:r>
              <a:rPr lang="en-US" sz="1000" i="1" dirty="0" err="1">
                <a:latin typeface="Calibri" pitchFamily="34" charset="0"/>
              </a:rPr>
              <a:t>Bleasdale</a:t>
            </a:r>
            <a:r>
              <a:rPr lang="en-US" sz="1000" i="1" dirty="0">
                <a:latin typeface="Calibri" pitchFamily="34" charset="0"/>
              </a:rPr>
              <a:t> JE, et al. J Bio </a:t>
            </a:r>
            <a:r>
              <a:rPr lang="en-US" sz="1000" i="1" dirty="0" err="1">
                <a:latin typeface="Calibri" pitchFamily="34" charset="0"/>
              </a:rPr>
              <a:t>Chem</a:t>
            </a:r>
            <a:r>
              <a:rPr lang="en-US" sz="1000" i="1" dirty="0">
                <a:latin typeface="Calibri" pitchFamily="34" charset="0"/>
              </a:rPr>
              <a:t> (2010) 285: 8340-8351.</a:t>
            </a:r>
          </a:p>
          <a:p>
            <a:r>
              <a:rPr lang="en-US" sz="1000" i="1" dirty="0">
                <a:latin typeface="Calibri" pitchFamily="34" charset="0"/>
              </a:rPr>
              <a:t>Dai H, </a:t>
            </a:r>
            <a:r>
              <a:rPr lang="en-US" sz="1000" i="1" dirty="0" err="1">
                <a:latin typeface="Calibri" pitchFamily="34" charset="0"/>
              </a:rPr>
              <a:t>Kustigian</a:t>
            </a:r>
            <a:r>
              <a:rPr lang="en-US" sz="1000" i="1" dirty="0">
                <a:latin typeface="Calibri" pitchFamily="34" charset="0"/>
              </a:rPr>
              <a:t> L, et al  J Bio Chem. (2010)285: 32695 </a:t>
            </a:r>
            <a:r>
              <a:rPr lang="en-US" sz="1000" i="1" dirty="0" smtClean="0">
                <a:latin typeface="Calibri" pitchFamily="34" charset="0"/>
              </a:rPr>
              <a:t>– 32703.</a:t>
            </a:r>
          </a:p>
          <a:p>
            <a:r>
              <a:rPr lang="en-US" sz="1000" i="1" dirty="0" smtClean="0">
                <a:latin typeface="Calibri" pitchFamily="34" charset="0"/>
              </a:rPr>
              <a:t>Hubbard BP, Gomes AP, et al Science (2013) 339: 1216-1219.</a:t>
            </a:r>
            <a:endParaRPr lang="en-US" sz="1000" i="1"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0" y="6611938"/>
            <a:ext cx="3578225" cy="246062"/>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000" i="1" dirty="0">
                <a:latin typeface="Calibri" pitchFamily="34" charset="0"/>
                <a:cs typeface="+mn-cs"/>
              </a:rPr>
              <a:t>Smith BC, Hallows WC, </a:t>
            </a:r>
            <a:r>
              <a:rPr lang="en-US" sz="1000" i="1" dirty="0" err="1">
                <a:latin typeface="Calibri" pitchFamily="34" charset="0"/>
                <a:cs typeface="+mn-cs"/>
              </a:rPr>
              <a:t>Denu</a:t>
            </a:r>
            <a:r>
              <a:rPr lang="en-US" sz="1000" i="1" dirty="0">
                <a:latin typeface="Calibri" pitchFamily="34" charset="0"/>
                <a:cs typeface="+mn-cs"/>
              </a:rPr>
              <a:t> JM  Anal </a:t>
            </a:r>
            <a:r>
              <a:rPr lang="en-US" sz="1000" i="1" dirty="0" err="1">
                <a:latin typeface="Calibri" pitchFamily="34" charset="0"/>
                <a:cs typeface="+mn-cs"/>
              </a:rPr>
              <a:t>Chem</a:t>
            </a:r>
            <a:r>
              <a:rPr lang="en-US" sz="1000" i="1" dirty="0">
                <a:latin typeface="Calibri" pitchFamily="34" charset="0"/>
                <a:cs typeface="+mn-cs"/>
              </a:rPr>
              <a:t> </a:t>
            </a:r>
            <a:r>
              <a:rPr lang="en-US" sz="1000" i="1" dirty="0">
                <a:latin typeface="Calibri" pitchFamily="34" charset="0"/>
                <a:cs typeface="Arial" charset="0"/>
              </a:rPr>
              <a:t>(2009) </a:t>
            </a:r>
            <a:r>
              <a:rPr lang="en-US" sz="1000" i="1" dirty="0">
                <a:latin typeface="Calibri" pitchFamily="34" charset="0"/>
                <a:cs typeface="+mn-cs"/>
              </a:rPr>
              <a:t>394: 101-109.</a:t>
            </a:r>
          </a:p>
        </p:txBody>
      </p:sp>
      <p:grpSp>
        <p:nvGrpSpPr>
          <p:cNvPr id="2" name="Group 19"/>
          <p:cNvGrpSpPr>
            <a:grpSpLocks/>
          </p:cNvGrpSpPr>
          <p:nvPr/>
        </p:nvGrpSpPr>
        <p:grpSpPr bwMode="auto">
          <a:xfrm>
            <a:off x="457200" y="1018435"/>
            <a:ext cx="8077200" cy="5229965"/>
            <a:chOff x="3505200" y="707584"/>
            <a:chExt cx="5638800" cy="4093016"/>
          </a:xfrm>
        </p:grpSpPr>
        <p:pic>
          <p:nvPicPr>
            <p:cNvPr id="24585" name="Picture 2"/>
            <p:cNvPicPr>
              <a:picLocks noChangeAspect="1" noChangeArrowheads="1"/>
            </p:cNvPicPr>
            <p:nvPr/>
          </p:nvPicPr>
          <p:blipFill>
            <a:blip r:embed="rId3"/>
            <a:srcRect/>
            <a:stretch>
              <a:fillRect/>
            </a:stretch>
          </p:blipFill>
          <p:spPr bwMode="auto">
            <a:xfrm>
              <a:off x="3505200" y="707584"/>
              <a:ext cx="5638800" cy="4093016"/>
            </a:xfrm>
            <a:prstGeom prst="rect">
              <a:avLst/>
            </a:prstGeom>
            <a:noFill/>
            <a:ln w="9525">
              <a:noFill/>
              <a:miter lim="800000"/>
              <a:headEnd/>
              <a:tailEnd/>
            </a:ln>
          </p:spPr>
        </p:pic>
        <p:sp>
          <p:nvSpPr>
            <p:cNvPr id="16" name="Rounded Rectangle 15"/>
            <p:cNvSpPr/>
            <p:nvPr/>
          </p:nvSpPr>
          <p:spPr>
            <a:xfrm>
              <a:off x="3505200" y="3886200"/>
              <a:ext cx="2514630" cy="914400"/>
            </a:xfrm>
            <a:prstGeom prst="roundRect">
              <a:avLst/>
            </a:prstGeom>
            <a:no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 name="Group 11"/>
          <p:cNvGrpSpPr>
            <a:grpSpLocks/>
          </p:cNvGrpSpPr>
          <p:nvPr/>
        </p:nvGrpSpPr>
        <p:grpSpPr bwMode="auto">
          <a:xfrm>
            <a:off x="457200" y="2971800"/>
            <a:ext cx="8382000" cy="3529013"/>
            <a:chOff x="457200" y="2590800"/>
            <a:chExt cx="8382000" cy="3529013"/>
          </a:xfrm>
        </p:grpSpPr>
        <p:pic>
          <p:nvPicPr>
            <p:cNvPr id="24582" name="Picture 2"/>
            <p:cNvPicPr>
              <a:picLocks noChangeAspect="1" noChangeArrowheads="1"/>
            </p:cNvPicPr>
            <p:nvPr/>
          </p:nvPicPr>
          <p:blipFill>
            <a:blip r:embed="rId4"/>
            <a:srcRect/>
            <a:stretch>
              <a:fillRect/>
            </a:stretch>
          </p:blipFill>
          <p:spPr bwMode="auto">
            <a:xfrm>
              <a:off x="4343400" y="2590800"/>
              <a:ext cx="4495800" cy="3529013"/>
            </a:xfrm>
            <a:prstGeom prst="rect">
              <a:avLst/>
            </a:prstGeom>
            <a:noFill/>
            <a:ln w="9525">
              <a:solidFill>
                <a:srgbClr val="FF0000"/>
              </a:solidFill>
              <a:miter lim="800000"/>
              <a:headEnd/>
              <a:tailEnd/>
            </a:ln>
          </p:spPr>
        </p:pic>
        <p:sp>
          <p:nvSpPr>
            <p:cNvPr id="8" name="Rounded Rectangle 7"/>
            <p:cNvSpPr/>
            <p:nvPr/>
          </p:nvSpPr>
          <p:spPr>
            <a:xfrm>
              <a:off x="457200" y="4724400"/>
              <a:ext cx="3581400" cy="11430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4038600" y="5257800"/>
              <a:ext cx="304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PNC1/GDH Assay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24636</TotalTime>
  <Words>4534</Words>
  <Application>Microsoft Office PowerPoint</Application>
  <PresentationFormat>On-screen Show (4:3)</PresentationFormat>
  <Paragraphs>316</Paragraphs>
  <Slides>31</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Bitmap Image</vt:lpstr>
      <vt:lpstr>Slide 1</vt:lpstr>
      <vt:lpstr>Slide 2</vt:lpstr>
      <vt:lpstr>Slide 3</vt:lpstr>
      <vt:lpstr>Sirtuin Family</vt:lpstr>
      <vt:lpstr>Slide 5</vt:lpstr>
      <vt:lpstr>Slide 6</vt:lpstr>
      <vt:lpstr>Slide 7</vt:lpstr>
      <vt:lpstr>Slide 8</vt:lpstr>
      <vt:lpstr>Slide 9</vt:lpstr>
      <vt:lpstr>Slide 10</vt:lpstr>
      <vt:lpstr>Slide 11</vt:lpstr>
      <vt:lpstr>Slide 12</vt:lpstr>
      <vt:lpstr>NAD+, NAM, isoNAM</vt:lpstr>
      <vt:lpstr>Slide 14</vt:lpstr>
      <vt:lpstr>Slide 15</vt:lpstr>
      <vt:lpstr>Slide 16</vt:lpstr>
      <vt:lpstr>Slide 17</vt:lpstr>
      <vt:lpstr>Simulation Methods</vt:lpstr>
      <vt:lpstr>SIRT3 structure</vt:lpstr>
      <vt:lpstr>Active Site:  A, B, C pockets</vt:lpstr>
      <vt:lpstr>Loop Minimization</vt:lpstr>
      <vt:lpstr>Comptitive vs. Non-competitive  NAD+ binding</vt:lpstr>
      <vt:lpstr>Slide 23</vt:lpstr>
      <vt:lpstr>Acknowledgement</vt:lpstr>
      <vt:lpstr>Slide 25</vt:lpstr>
      <vt:lpstr>Slide 26</vt:lpstr>
      <vt:lpstr>Slide 27</vt:lpstr>
      <vt:lpstr>Slide 28</vt:lpstr>
      <vt:lpstr>Slide 29</vt:lpstr>
      <vt:lpstr>Slide 30</vt:lpstr>
      <vt:lpstr>Sequence Alignment</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xguan</dc:creator>
  <cp:lastModifiedBy>xguan</cp:lastModifiedBy>
  <cp:revision>869</cp:revision>
  <dcterms:created xsi:type="dcterms:W3CDTF">2013-03-01T16:04:03Z</dcterms:created>
  <dcterms:modified xsi:type="dcterms:W3CDTF">2013-03-25T15:22:28Z</dcterms:modified>
</cp:coreProperties>
</file>